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81" r:id="rId3"/>
    <p:sldId id="295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0544" autoAdjust="0"/>
  </p:normalViewPr>
  <p:slideViewPr>
    <p:cSldViewPr snapToGrid="0">
      <p:cViewPr varScale="1">
        <p:scale>
          <a:sx n="115" d="100"/>
          <a:sy n="115" d="100"/>
        </p:scale>
        <p:origin x="1016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6FE8E-0953-4B3A-BC8C-3CF1942D57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464EED3-7803-49EE-9244-EFEE666EB24C}">
      <dgm:prSet/>
      <dgm:spPr/>
      <dgm:t>
        <a:bodyPr/>
        <a:lstStyle/>
        <a:p>
          <a:r>
            <a:rPr lang="ru-RU"/>
            <a:t>На первом этапе педагогам необходимо познакомить родителей воспитанников с детским садом, с образовательными программами, с педагогическим коллективом, раскрыть и рассмотреть  возможность совместной работы</a:t>
          </a:r>
        </a:p>
      </dgm:t>
    </dgm:pt>
    <dgm:pt modelId="{1723421F-281B-40CB-A46B-E44AE37D7934}" type="parTrans" cxnId="{967CA514-A2FC-4266-B4C9-4763226CAF14}">
      <dgm:prSet/>
      <dgm:spPr/>
      <dgm:t>
        <a:bodyPr/>
        <a:lstStyle/>
        <a:p>
          <a:endParaRPr lang="ru-RU"/>
        </a:p>
      </dgm:t>
    </dgm:pt>
    <dgm:pt modelId="{821EFB8A-060E-47BA-B226-1E2A03E1C24B}" type="sibTrans" cxnId="{967CA514-A2FC-4266-B4C9-4763226CAF14}">
      <dgm:prSet/>
      <dgm:spPr/>
      <dgm:t>
        <a:bodyPr/>
        <a:lstStyle/>
        <a:p>
          <a:endParaRPr lang="ru-RU"/>
        </a:p>
      </dgm:t>
    </dgm:pt>
    <dgm:pt modelId="{AEE18E7D-AA41-47B5-A1A6-49FB8013FF00}">
      <dgm:prSet/>
      <dgm:spPr/>
      <dgm:t>
        <a:bodyPr/>
        <a:lstStyle/>
        <a:p>
          <a:r>
            <a:rPr lang="ru-RU"/>
            <a:t>На втором этапе родителям предлагаются активные методы взаимодействия: тренинги, ролевые игры, «круглые столы» с целью расположения к себе, выстраивания дружеских доверительных отношений. </a:t>
          </a:r>
        </a:p>
      </dgm:t>
    </dgm:pt>
    <dgm:pt modelId="{18FA6406-7BE3-45D8-A810-0292A03CD64D}" type="parTrans" cxnId="{821A0D4D-A7AD-4C88-BE33-833CCB16972E}">
      <dgm:prSet/>
      <dgm:spPr/>
      <dgm:t>
        <a:bodyPr/>
        <a:lstStyle/>
        <a:p>
          <a:endParaRPr lang="ru-RU"/>
        </a:p>
      </dgm:t>
    </dgm:pt>
    <dgm:pt modelId="{E4DC39D3-9E4C-4951-A033-51AB5E2E0DF7}" type="sibTrans" cxnId="{821A0D4D-A7AD-4C88-BE33-833CCB16972E}">
      <dgm:prSet/>
      <dgm:spPr/>
      <dgm:t>
        <a:bodyPr/>
        <a:lstStyle/>
        <a:p>
          <a:endParaRPr lang="ru-RU"/>
        </a:p>
      </dgm:t>
    </dgm:pt>
    <dgm:pt modelId="{060EADDA-18C1-43F9-9757-ED71ECDC724E}">
      <dgm:prSet/>
      <dgm:spPr/>
      <dgm:t>
        <a:bodyPr/>
        <a:lstStyle/>
        <a:p>
          <a:r>
            <a:rPr lang="ru-RU"/>
            <a:t>На третьем этапе целесообразно проводить совместные экскурсии, посещение выставок, организацию исследовательской, проектной деятельности. </a:t>
          </a:r>
        </a:p>
      </dgm:t>
    </dgm:pt>
    <dgm:pt modelId="{AA4ED77B-56EB-4F0B-944F-AA6FE1575174}" type="parTrans" cxnId="{F602D9DD-C104-4E0C-9D93-1506E8F84C08}">
      <dgm:prSet/>
      <dgm:spPr/>
      <dgm:t>
        <a:bodyPr/>
        <a:lstStyle/>
        <a:p>
          <a:endParaRPr lang="ru-RU"/>
        </a:p>
      </dgm:t>
    </dgm:pt>
    <dgm:pt modelId="{0D21C47F-08F9-4C1C-912A-6E8F3393213D}" type="sibTrans" cxnId="{F602D9DD-C104-4E0C-9D93-1506E8F84C08}">
      <dgm:prSet/>
      <dgm:spPr/>
      <dgm:t>
        <a:bodyPr/>
        <a:lstStyle/>
        <a:p>
          <a:endParaRPr lang="ru-RU"/>
        </a:p>
      </dgm:t>
    </dgm:pt>
    <dgm:pt modelId="{8AB64247-5301-41C3-B8C7-602333719A59}" type="pres">
      <dgm:prSet presAssocID="{4636FE8E-0953-4B3A-BC8C-3CF1942D5751}" presName="linear" presStyleCnt="0">
        <dgm:presLayoutVars>
          <dgm:animLvl val="lvl"/>
          <dgm:resizeHandles val="exact"/>
        </dgm:presLayoutVars>
      </dgm:prSet>
      <dgm:spPr/>
    </dgm:pt>
    <dgm:pt modelId="{4940BAF1-82B1-408F-AE23-9DEC24153D64}" type="pres">
      <dgm:prSet presAssocID="{5464EED3-7803-49EE-9244-EFEE666EB24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7467D3-62D4-4CD9-8B2F-A7B7CF46D3B7}" type="pres">
      <dgm:prSet presAssocID="{821EFB8A-060E-47BA-B226-1E2A03E1C24B}" presName="spacer" presStyleCnt="0"/>
      <dgm:spPr/>
    </dgm:pt>
    <dgm:pt modelId="{EDD369BC-54A8-4601-870D-B92286C196B8}" type="pres">
      <dgm:prSet presAssocID="{AEE18E7D-AA41-47B5-A1A6-49FB8013FF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954CFB-9F12-4E64-A51E-9878F6FA293D}" type="pres">
      <dgm:prSet presAssocID="{E4DC39D3-9E4C-4951-A033-51AB5E2E0DF7}" presName="spacer" presStyleCnt="0"/>
      <dgm:spPr/>
    </dgm:pt>
    <dgm:pt modelId="{00B401BA-6B56-48D5-8C3F-DB01B17D6548}" type="pres">
      <dgm:prSet presAssocID="{060EADDA-18C1-43F9-9757-ED71ECDC724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324C904-18F4-4AF0-B18C-66F6B214A0C9}" type="presOf" srcId="{060EADDA-18C1-43F9-9757-ED71ECDC724E}" destId="{00B401BA-6B56-48D5-8C3F-DB01B17D6548}" srcOrd="0" destOrd="0" presId="urn:microsoft.com/office/officeart/2005/8/layout/vList2"/>
    <dgm:cxn modelId="{967CA514-A2FC-4266-B4C9-4763226CAF14}" srcId="{4636FE8E-0953-4B3A-BC8C-3CF1942D5751}" destId="{5464EED3-7803-49EE-9244-EFEE666EB24C}" srcOrd="0" destOrd="0" parTransId="{1723421F-281B-40CB-A46B-E44AE37D7934}" sibTransId="{821EFB8A-060E-47BA-B226-1E2A03E1C24B}"/>
    <dgm:cxn modelId="{821A0D4D-A7AD-4C88-BE33-833CCB16972E}" srcId="{4636FE8E-0953-4B3A-BC8C-3CF1942D5751}" destId="{AEE18E7D-AA41-47B5-A1A6-49FB8013FF00}" srcOrd="1" destOrd="0" parTransId="{18FA6406-7BE3-45D8-A810-0292A03CD64D}" sibTransId="{E4DC39D3-9E4C-4951-A033-51AB5E2E0DF7}"/>
    <dgm:cxn modelId="{222B0784-D533-423E-9B32-42BC4349CF4A}" type="presOf" srcId="{5464EED3-7803-49EE-9244-EFEE666EB24C}" destId="{4940BAF1-82B1-408F-AE23-9DEC24153D64}" srcOrd="0" destOrd="0" presId="urn:microsoft.com/office/officeart/2005/8/layout/vList2"/>
    <dgm:cxn modelId="{53C5C8C3-DF23-4B1A-96F2-A43E0394964F}" type="presOf" srcId="{AEE18E7D-AA41-47B5-A1A6-49FB8013FF00}" destId="{EDD369BC-54A8-4601-870D-B92286C196B8}" srcOrd="0" destOrd="0" presId="urn:microsoft.com/office/officeart/2005/8/layout/vList2"/>
    <dgm:cxn modelId="{F602D9DD-C104-4E0C-9D93-1506E8F84C08}" srcId="{4636FE8E-0953-4B3A-BC8C-3CF1942D5751}" destId="{060EADDA-18C1-43F9-9757-ED71ECDC724E}" srcOrd="2" destOrd="0" parTransId="{AA4ED77B-56EB-4F0B-944F-AA6FE1575174}" sibTransId="{0D21C47F-08F9-4C1C-912A-6E8F3393213D}"/>
    <dgm:cxn modelId="{03126FEB-DD0B-4DCD-BFCC-A5BDD0011ADB}" type="presOf" srcId="{4636FE8E-0953-4B3A-BC8C-3CF1942D5751}" destId="{8AB64247-5301-41C3-B8C7-602333719A59}" srcOrd="0" destOrd="0" presId="urn:microsoft.com/office/officeart/2005/8/layout/vList2"/>
    <dgm:cxn modelId="{F6604677-3504-46B3-AB1E-6AFEA0C927E2}" type="presParOf" srcId="{8AB64247-5301-41C3-B8C7-602333719A59}" destId="{4940BAF1-82B1-408F-AE23-9DEC24153D64}" srcOrd="0" destOrd="0" presId="urn:microsoft.com/office/officeart/2005/8/layout/vList2"/>
    <dgm:cxn modelId="{75B2D22B-E34D-4F18-BAE2-7073CE15762E}" type="presParOf" srcId="{8AB64247-5301-41C3-B8C7-602333719A59}" destId="{237467D3-62D4-4CD9-8B2F-A7B7CF46D3B7}" srcOrd="1" destOrd="0" presId="urn:microsoft.com/office/officeart/2005/8/layout/vList2"/>
    <dgm:cxn modelId="{87E7E4FB-C0B1-4F2E-B42D-DAE744CFCD21}" type="presParOf" srcId="{8AB64247-5301-41C3-B8C7-602333719A59}" destId="{EDD369BC-54A8-4601-870D-B92286C196B8}" srcOrd="2" destOrd="0" presId="urn:microsoft.com/office/officeart/2005/8/layout/vList2"/>
    <dgm:cxn modelId="{8EBA35EC-D4AA-4C3E-ACF3-E29D8911961A}" type="presParOf" srcId="{8AB64247-5301-41C3-B8C7-602333719A59}" destId="{7E954CFB-9F12-4E64-A51E-9878F6FA293D}" srcOrd="3" destOrd="0" presId="urn:microsoft.com/office/officeart/2005/8/layout/vList2"/>
    <dgm:cxn modelId="{D8D4D1FB-966D-4271-AEBD-65E8F54D8376}" type="presParOf" srcId="{8AB64247-5301-41C3-B8C7-602333719A59}" destId="{00B401BA-6B56-48D5-8C3F-DB01B17D65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0BAF1-82B1-408F-AE23-9DEC24153D64}">
      <dsp:nvSpPr>
        <dsp:cNvPr id="0" name=""/>
        <dsp:cNvSpPr/>
      </dsp:nvSpPr>
      <dsp:spPr>
        <a:xfrm>
          <a:off x="0" y="123659"/>
          <a:ext cx="10058399" cy="1184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На первом этапе педагогам необходимо познакомить родителей воспитанников с детским садом, с образовательными программами, с педагогическим коллективом, раскрыть и рассмотреть  возможность совместной работы</a:t>
          </a:r>
        </a:p>
      </dsp:txBody>
      <dsp:txXfrm>
        <a:off x="57800" y="181459"/>
        <a:ext cx="9942799" cy="1068440"/>
      </dsp:txXfrm>
    </dsp:sp>
    <dsp:sp modelId="{EDD369BC-54A8-4601-870D-B92286C196B8}">
      <dsp:nvSpPr>
        <dsp:cNvPr id="0" name=""/>
        <dsp:cNvSpPr/>
      </dsp:nvSpPr>
      <dsp:spPr>
        <a:xfrm>
          <a:off x="0" y="1373940"/>
          <a:ext cx="10058399" cy="1184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На втором этапе родителям предлагаются активные методы взаимодействия: тренинги, ролевые игры, «круглые столы» с целью расположения к себе, выстраивания дружеских доверительных отношений. </a:t>
          </a:r>
        </a:p>
      </dsp:txBody>
      <dsp:txXfrm>
        <a:off x="57800" y="1431740"/>
        <a:ext cx="9942799" cy="1068440"/>
      </dsp:txXfrm>
    </dsp:sp>
    <dsp:sp modelId="{00B401BA-6B56-48D5-8C3F-DB01B17D6548}">
      <dsp:nvSpPr>
        <dsp:cNvPr id="0" name=""/>
        <dsp:cNvSpPr/>
      </dsp:nvSpPr>
      <dsp:spPr>
        <a:xfrm>
          <a:off x="0" y="2624220"/>
          <a:ext cx="10058399" cy="1184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На третьем этапе целесообразно проводить совместные экскурсии, посещение выставок, организацию исследовательской, проектной деятельности. </a:t>
          </a:r>
        </a:p>
      </dsp:txBody>
      <dsp:txXfrm>
        <a:off x="57800" y="2682020"/>
        <a:ext cx="9942799" cy="1068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6048E-885A-4D3D-86CE-808595C4E03C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EE98B-A8A3-47C4-B70E-4DF7702B1E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6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EE98B-A8A3-47C4-B70E-4DF7702B1EA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06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79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9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6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21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87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7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3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2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323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505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D6D8C5-03F7-4F05-82F0-FF9E9E96B2E2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F32C54D-9481-425E-AC35-FC1A6978B1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20219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shpsixolog.ru.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2100" y="2235731"/>
            <a:ext cx="9068586" cy="2386538"/>
          </a:xfrm>
        </p:spPr>
        <p:txBody>
          <a:bodyPr/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Методические рекомендации для педагогов по эффективному взаимодействию с родителями в современном образовании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9822" y="4622269"/>
            <a:ext cx="9070848" cy="1874785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Подготовил: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Старостина Я.А.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Тамбов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0316" y="573054"/>
            <a:ext cx="7489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56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Гусельки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46552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9C9E7-F1F1-AA90-9A26-5FA1A17D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 ДОУ могут порекомендовать родителям воспитанников детского сада следующую подборку сайтов: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8DB9C7-2F69-7B4F-E3F5-C0BE8C931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Солнышко</a:t>
            </a:r>
            <a:r>
              <a:rPr lang="ru-RU" sz="19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развлекательный и помогающий развитию ребенка сайт.  В "Игротеке" веселые конкурсы, игры </a:t>
            </a:r>
            <a:r>
              <a:rPr lang="ru-RU" sz="1900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online</a:t>
            </a:r>
            <a:r>
              <a:rPr lang="ru-RU" sz="19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много кроссвордов, раскрасок, логических упражнений. На сайте можно прочитать более 400 пословиц, посмотреть мультфильмы, поучаствовать на различных конкурсах, а также посоветоваться с психологом и логопедом.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7я.ру</a:t>
            </a:r>
            <a:r>
              <a:rPr lang="ru-RU" sz="19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здесь можно прочитать о воспитании и психологии ребенка, об образовании детей. Можно получить ответы на многие интересующие вопросы. Здесь проводятся различные конкурсы, в том числе и фотоконкурс.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«Академия родителей»</a:t>
            </a:r>
            <a:r>
              <a:rPr lang="ru-RU" sz="19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обсуждаются волнующие родителей вопросы, связанные с физическим и психо-эмоциональным развитием детей. Одно из направлений сайта – детская дефектология.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Семейка –</a:t>
            </a:r>
            <a:r>
              <a:rPr lang="ru-RU" sz="19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ежедневный интернет-журнал для всей семьи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Портал Детский </a:t>
            </a:r>
            <a:r>
              <a:rPr lang="ru-RU" sz="1900" b="1" kern="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сад.Ру</a:t>
            </a:r>
            <a:r>
              <a:rPr lang="ru-RU" sz="19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ориентирован на молодых родителей, прежде всего на мам. На страницах сайта собрано множество познавательных статей, полезных советов и рекомендаций.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 Воспитатель</a:t>
            </a:r>
            <a:r>
              <a:rPr lang="ru-RU" sz="19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ориентирован на воспитателей детских садов и молодых родителей. Также сайт может быть полезен и студентам факультетов специального дефектологического дошкольного образования. На страницах сайта собрано множество познавательных статей, конспектов занятий в детском саду, полезных советов и рекомендаций.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99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D6A6C3-6659-69C9-84F1-2F5CC912E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04568"/>
            <a:ext cx="10058400" cy="5395943"/>
          </a:xfrm>
        </p:spPr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A40000"/>
                </a:solidFill>
                <a:latin typeface="Garamond" panose="02020404030301010803" pitchFamily="18" charset="0"/>
                <a:cs typeface="Times New Roman" pitchFamily="18" charset="0"/>
              </a:rPr>
              <a:t>Положительный результат,</a:t>
            </a:r>
            <a:r>
              <a:rPr lang="ru-RU" sz="2400" dirty="0">
                <a:latin typeface="Garamond" panose="02020404030301010803" pitchFamily="18" charset="0"/>
                <a:cs typeface="Times New Roman" pitchFamily="18" charset="0"/>
              </a:rPr>
              <a:t> может быть, достигнут только при рассмотрении  семьи и детского сада в рамках единого образовательного пространства, подразумевающего взаимодействие, сотрудничество между педагогами ДОУ и родителями на всем протяжении дошкольного детства ребенка, так как все эти взрослые непосредственно причастны к созданию благоприятного климата для ребенка.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A40000"/>
                </a:solidFill>
                <a:latin typeface="Garamond" panose="02020404030301010803" pitchFamily="18" charset="0"/>
                <a:cs typeface="Times New Roman" pitchFamily="18" charset="0"/>
              </a:rPr>
              <a:t>При координации работы </a:t>
            </a:r>
            <a:r>
              <a:rPr lang="ru-RU" sz="2400" dirty="0">
                <a:latin typeface="Garamond" panose="02020404030301010803" pitchFamily="18" charset="0"/>
                <a:cs typeface="Times New Roman" pitchFamily="18" charset="0"/>
              </a:rPr>
              <a:t>педагогу нужно применять дифференцированный подход к каждой семье, учитывать социальный статус и микроклимат семьи, а также родительские запросы и степень заинтересованности родителей в воспитании и помощи своему ребенку. Наша задача – помочь семье в воспитании детей с задержкой психического развития, при этом не заменяя ее, а дополняя и обеспечивая белее полную реализацию ее воспитательных функций</a:t>
            </a:r>
            <a:endParaRPr lang="ru-RU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22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BF4E7-D302-C590-DE09-B3726E248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Garamond" panose="02020404030301010803" pitchFamily="18" charset="0"/>
              </a:rPr>
              <a:t>Список использованных источников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C3D286-E0C8-FCBA-039D-62167B1AA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1600" dirty="0"/>
              <a:t>1</a:t>
            </a:r>
            <a:r>
              <a:rPr lang="ru-RU" sz="1600" dirty="0">
                <a:latin typeface="Garamond" panose="02020404030301010803" pitchFamily="18" charset="0"/>
              </a:rPr>
              <a:t>. </a:t>
            </a: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Давыдова О.И., </a:t>
            </a:r>
            <a:r>
              <a:rPr lang="ru-RU" sz="1800" dirty="0" err="1">
                <a:latin typeface="Garamond" panose="02020404030301010803" pitchFamily="18" charset="0"/>
                <a:cs typeface="Times New Roman" pitchFamily="18" charset="0"/>
              </a:rPr>
              <a:t>Богославец</a:t>
            </a: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 Л.Г., Майер А.А. Работа с родителями в ДОУ: </a:t>
            </a:r>
            <a:r>
              <a:rPr lang="ru-RU" sz="1800" dirty="0" err="1">
                <a:latin typeface="Garamond" panose="02020404030301010803" pitchFamily="18" charset="0"/>
                <a:cs typeface="Times New Roman" pitchFamily="18" charset="0"/>
              </a:rPr>
              <a:t>Этнопедагогический</a:t>
            </a: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 подход. М.: Сфера, 2015.</a:t>
            </a:r>
          </a:p>
          <a:p>
            <a:pPr marL="0" lvl="0" indent="0">
              <a:buNone/>
            </a:pP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2. </a:t>
            </a:r>
            <a:r>
              <a:rPr lang="ru-RU" sz="1800" dirty="0" err="1">
                <a:latin typeface="Garamond" panose="02020404030301010803" pitchFamily="18" charset="0"/>
                <a:cs typeface="Times New Roman" pitchFamily="18" charset="0"/>
              </a:rPr>
              <a:t>Доронова</a:t>
            </a: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 Т.Н. Взаимодействие дошкольного учреждения с родителями: Пособие для работников дошкольных образовательных учреждений. М., 2012.</a:t>
            </a:r>
          </a:p>
          <a:p>
            <a:pPr marL="0" lvl="0" indent="0">
              <a:buNone/>
            </a:pP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3. Зубова Е.В. Особенности психологического состояния родителей, воспитывающих дошкольников с нарушениями ОВЗ  </a:t>
            </a:r>
            <a:r>
              <a:rPr lang="ru-RU" sz="1800" dirty="0">
                <a:latin typeface="Garamond" panose="02020404030301010803" pitchFamily="18" charset="0"/>
                <a:cs typeface="Times New Roman" pitchFamily="18" charset="0"/>
                <a:hlinkClick r:id="rId2"/>
              </a:rPr>
              <a:t>http://www.vashpsixolog.ru./</a:t>
            </a: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4. Левченко И.Ю. Психологическая помощь семье, воспитывающей ребенка с отклонениями в развитии: Методическое пособие. М., 2018.</a:t>
            </a:r>
          </a:p>
          <a:p>
            <a:pPr marL="0" lvl="0" indent="0">
              <a:buNone/>
            </a:pP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5. </a:t>
            </a:r>
            <a:r>
              <a:rPr lang="ru-RU" sz="1800" dirty="0" err="1">
                <a:latin typeface="Garamond" panose="02020404030301010803" pitchFamily="18" charset="0"/>
                <a:cs typeface="Times New Roman" pitchFamily="18" charset="0"/>
              </a:rPr>
              <a:t>Мастюкова</a:t>
            </a: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 Е.М. Семейное воспитание детей с отклонениями в развитии. М., 2013. </a:t>
            </a:r>
          </a:p>
          <a:p>
            <a:pPr marL="0" lvl="0" indent="0">
              <a:buNone/>
            </a:pP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6. Синягина Н. Ю. Психолого-педагогическая коррекция детско-родительских отношений. М.: ВЛАДОС, 2011.</a:t>
            </a:r>
          </a:p>
          <a:p>
            <a:pPr marL="0" lvl="0" indent="0">
              <a:buNone/>
            </a:pPr>
            <a:r>
              <a:rPr lang="ru-RU" sz="1800" dirty="0">
                <a:latin typeface="Garamond" panose="02020404030301010803" pitchFamily="18" charset="0"/>
                <a:cs typeface="Times New Roman" pitchFamily="18" charset="0"/>
              </a:rPr>
              <a:t>7. Ткачёва В.В. Семья ребенка с отклонениями в развитии: Диагностика и консультирование. М..: Книголюб, 2018.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05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27F4C8-85D3-E69A-D233-91EF0F4FA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487" y="934185"/>
            <a:ext cx="9943322" cy="5137436"/>
          </a:xfrm>
        </p:spPr>
        <p:txBody>
          <a:bodyPr>
            <a:no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sz="2800" dirty="0">
                <a:solidFill>
                  <a:srgbClr val="A40000"/>
                </a:solidFill>
                <a:latin typeface="Garamond" panose="02020404030301010803" pitchFamily="18" charset="0"/>
                <a:cs typeface="Times New Roman" pitchFamily="18" charset="0"/>
              </a:rPr>
              <a:t>Одним из важнейших направлений</a:t>
            </a:r>
            <a:r>
              <a:rPr lang="ru-RU" sz="2800" dirty="0">
                <a:latin typeface="Garamond" panose="02020404030301010803" pitchFamily="18" charset="0"/>
                <a:cs typeface="Times New Roman" pitchFamily="18" charset="0"/>
              </a:rPr>
              <a:t> в </a:t>
            </a:r>
            <a:r>
              <a:rPr lang="ru-RU" sz="2800" dirty="0" err="1">
                <a:latin typeface="Garamond" panose="02020404030301010803" pitchFamily="18" charset="0"/>
                <a:cs typeface="Times New Roman" pitchFamily="18" charset="0"/>
              </a:rPr>
              <a:t>коррекционно</a:t>
            </a:r>
            <a:r>
              <a:rPr lang="ru-RU" sz="2800" dirty="0">
                <a:latin typeface="Garamond" panose="02020404030301010803" pitchFamily="18" charset="0"/>
                <a:cs typeface="Times New Roman" pitchFamily="18" charset="0"/>
              </a:rPr>
              <a:t> – воспитательной деятельности педагога ДОУ является работа с родителями – как одно из условий оптимизации педагогического процесса и социализации ребенка.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A40000"/>
                </a:solidFill>
                <a:latin typeface="Garamond" panose="02020404030301010803" pitchFamily="18" charset="0"/>
                <a:cs typeface="Times New Roman" pitchFamily="18" charset="0"/>
              </a:rPr>
              <a:t>Обязательным условием </a:t>
            </a:r>
            <a:r>
              <a:rPr lang="ru-RU" sz="2800" dirty="0">
                <a:latin typeface="Garamond" panose="02020404030301010803" pitchFamily="18" charset="0"/>
                <a:cs typeface="Times New Roman" pitchFamily="18" charset="0"/>
              </a:rPr>
              <a:t>успешности коррекционно-развивающего воздействия является способность педагога организовать отношения с родителями воспитанников в форме активного взаимодействия и в процессе совместной деятельности максимально помочь ребенку. Очень важно сделать родителей активными участниками педагогического процесса. 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3208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3C61A-D9B3-383F-8ED6-28D19DEE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Система взаимодействия учителя-дефектолога с родителями </a:t>
            </a:r>
            <a:br>
              <a:rPr lang="ru-RU" sz="3200" dirty="0"/>
            </a:br>
            <a:r>
              <a:rPr lang="ru-RU" sz="3200" dirty="0"/>
              <a:t>(законными представителями) </a:t>
            </a:r>
            <a:r>
              <a:rPr lang="en-US" sz="3200" dirty="0"/>
              <a:t>[ 1 ]</a:t>
            </a:r>
            <a:endParaRPr lang="ru-RU" sz="3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DED80FB-E6C8-13B3-9DCD-022351645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575438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80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69DCA-11DD-EEE2-81F2-BFBEA1B77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22960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Наглядно-тематические уголки для родителей, выставки, стенды, оформленные в ДОУ, заинтересуют современной тематической информацией по вопросам воспитания, здоровья, безопасности детей. В них могут входить: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EF8F62-8019-4AFC-BAA1-66DA84DE9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памятки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буклеты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газеты и журналы, освещающие жизнь детей в детском саду, транслирующие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лучший опыт семейного воспитания, содержащие рубрики: «Это интересно», «Важно знать» и т.д.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выходного дня, проведения каникул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медиатека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08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A329F-CE32-70AE-3E28-73DF58BE9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6452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Совместную деятельность педагогов и родителей желательно организовывать через: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28CB65-B66B-1646-3551-107B690FC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проектную деятельность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фестивали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акции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творческие гостиные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вечера вопросов и ответов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праздники</a:t>
            </a:r>
            <a:endParaRPr lang="ru-RU" sz="2400" kern="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4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собрания-встречи и т.д.</a:t>
            </a:r>
            <a:endParaRPr lang="ru-RU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3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0E940-6FCB-088A-BD5F-98B27CED9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935" y="642594"/>
            <a:ext cx="10535265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Педагогам дошкольного учреждения важно помнить о том, что все материалы, предлагаемые для ознакомления родителям, должны быть: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C1DCD7-380E-D038-4672-12479F32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268183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эстетично оформлены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необходимо регулярно обновлять, иначе родительский интерес к этой </a:t>
            </a:r>
            <a:endParaRPr lang="ru-RU" sz="2000" kern="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 быстро пропадет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выполняется так, чтобы привлекать внимание родителей (текст на </a:t>
            </a:r>
            <a:endParaRPr lang="ru-RU" sz="2000" kern="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цветной бумаге, фотографии детей группы, картинки-символы)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предлагаемого материала должно волновать и быть действительно интересно большинству родителей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28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361FD-262A-AE4B-8777-C2907D054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Garamond" panose="02020404030301010803" pitchFamily="18" charset="0"/>
              </a:rPr>
              <a:t>Интернет-ресурсы во взаимодействии с семьями воспитанников: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8CFFD97-EAAF-DE64-AF73-2EA74C9764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5305"/>
              </p:ext>
            </p:extLst>
          </p:nvPr>
        </p:nvGraphicFramePr>
        <p:xfrm>
          <a:off x="511277" y="1248032"/>
          <a:ext cx="11198942" cy="527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9471">
                  <a:extLst>
                    <a:ext uri="{9D8B030D-6E8A-4147-A177-3AD203B41FA5}">
                      <a16:colId xmlns:a16="http://schemas.microsoft.com/office/drawing/2014/main" val="2262022464"/>
                    </a:ext>
                  </a:extLst>
                </a:gridCol>
                <a:gridCol w="5599471">
                  <a:extLst>
                    <a:ext uri="{9D8B030D-6E8A-4147-A177-3AD203B41FA5}">
                      <a16:colId xmlns:a16="http://schemas.microsoft.com/office/drawing/2014/main" val="3434283165"/>
                    </a:ext>
                  </a:extLst>
                </a:gridCol>
              </a:tblGrid>
              <a:tr h="882076">
                <a:tc>
                  <a:txBody>
                    <a:bodyPr/>
                    <a:lstStyle/>
                    <a:p>
                      <a:r>
                        <a:rPr lang="ru-RU" sz="2000" b="0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телемост</a:t>
                      </a:r>
                      <a:endParaRPr lang="ru-RU" sz="2000" b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между семьями разных возрастных групп с целью передачи опыта семейного воспитания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212582"/>
                  </a:ext>
                </a:extLst>
              </a:tr>
              <a:tr h="882076">
                <a:tc>
                  <a:txBody>
                    <a:bodyPr/>
                    <a:lstStyle/>
                    <a:p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телекоммуникационный проект </a:t>
                      </a:r>
                      <a:endParaRPr lang="ru-RU" sz="2000" b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игра-соревнование между группами родителей с получением задания и использованием электронной почты для связи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088757"/>
                  </a:ext>
                </a:extLst>
              </a:tr>
              <a:tr h="1411322">
                <a:tc>
                  <a:txBody>
                    <a:bodyPr/>
                    <a:lstStyle/>
                    <a:p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дистанционные телеконференции </a:t>
                      </a:r>
                      <a:endParaRPr lang="ru-RU" sz="2000" b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чат-конференция педагога с родителя, возможна как со всеми участниками конференции, так и одновременно в отдельной комнате с теми участниками, которые пожелали обсудить возникший вопрос или проблему лично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071408"/>
                  </a:ext>
                </a:extLst>
              </a:tr>
              <a:tr h="793869"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Garamond" panose="02020404030301010803" pitchFamily="18" charset="0"/>
                        </a:rPr>
                        <a:t>информационно-методический журнал </a:t>
                      </a:r>
                      <a:r>
                        <a:rPr lang="en-US" sz="2000" b="0" dirty="0">
                          <a:latin typeface="Garamond" panose="02020404030301010803" pitchFamily="18" charset="0"/>
                        </a:rPr>
                        <a:t>online</a:t>
                      </a:r>
                      <a:endParaRPr lang="ru-RU" sz="2000" b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каждый номер может быть посвящен определенной проблеме воспитания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678179"/>
                  </a:ext>
                </a:extLst>
              </a:tr>
              <a:tr h="1146699">
                <a:tc>
                  <a:txBody>
                    <a:bodyPr/>
                    <a:lstStyle/>
                    <a:p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создание сайта детского сада </a:t>
                      </a:r>
                      <a:endParaRPr lang="ru-RU" sz="2000" b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форуме сайта родитель может задать педагогу любой вопрос, касающийся своего ребенка, а также внести предложения по организации воспитательного процесса в группе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08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69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1B3F8-40D9-A31B-68C3-B228D848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ИКТ в профессиональной деятельности педагога по вопросам выстраивания взаимодействия с родителями позволяют: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0CDE2D-0B87-1FAD-F820-8D4305347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демонстрировать документы в различных форматах: аудио, видео, фото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индивидуальный подход к каждому конкретному родителю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совмещать индивидуальную и групповую форму работы с родителями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быстро доводить информацию до родителей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оперативно получать обратную связь от родителей</a:t>
            </a:r>
            <a:endParaRPr lang="ru-RU" sz="2000" kern="1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интерактивных форм общения и взаимодействия с родителями реализуется на основании принципа партнерства и диалога.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51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06D3D1-7732-88F5-566E-44CD64CB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реализации данных форм позволяет решать следующие коррекционно-педагогические задачи: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F5A765-9779-8496-47B7-8B81F2158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повысить педагогическую грамотность родителей в вопросах коррекционно-развивающей работы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вовлечь родителей в коррекционно-развивающий процесс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условия для диалога, обмена опытом, мнениями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повысить ответственность родителей за результативность коррекционно-развивающего процесса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122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Савон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1335</TotalTime>
  <Words>1052</Words>
  <Application>Microsoft Macintosh PowerPoint</Application>
  <PresentationFormat>Широкоэкранный</PresentationFormat>
  <Paragraphs>77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Courier New</vt:lpstr>
      <vt:lpstr>Garamond</vt:lpstr>
      <vt:lpstr>Times New Roman</vt:lpstr>
      <vt:lpstr>Савон</vt:lpstr>
      <vt:lpstr>Методические рекомендации для педагогов по эффективному взаимодействию с родителями в современном образовании </vt:lpstr>
      <vt:lpstr>Презентация PowerPoint</vt:lpstr>
      <vt:lpstr>Система взаимодействия учителя-дефектолога с родителями  (законными представителями) [ 1 ]</vt:lpstr>
      <vt:lpstr>Наглядно-тематические уголки для родителей, выставки, стенды, оформленные в ДОУ, заинтересуют современной тематической информацией по вопросам воспитания, здоровья, безопасности детей. В них могут входить: </vt:lpstr>
      <vt:lpstr>Совместную деятельность педагогов и родителей желательно организовывать через:</vt:lpstr>
      <vt:lpstr>Педагогам дошкольного учреждения важно помнить о том, что все материалы, предлагаемые для ознакомления родителям, должны быть:</vt:lpstr>
      <vt:lpstr>Интернет-ресурсы во взаимодействии с семьями воспитанников:</vt:lpstr>
      <vt:lpstr>Использование ИКТ в профессиональной деятельности педагога по вопросам выстраивания взаимодействия с родителями позволяют: </vt:lpstr>
      <vt:lpstr>В процессе реализации данных форм позволяет решать следующие коррекционно-педагогические задачи: </vt:lpstr>
      <vt:lpstr>Педагоги ДОУ могут порекомендовать родителям воспитанников детского сада следующую подборку сайтов: </vt:lpstr>
      <vt:lpstr>Презентация PowerPoint</vt:lpstr>
      <vt:lpstr>Список использованных источников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 тея-сакса</dc:title>
  <dc:creator>Таня</dc:creator>
  <cp:lastModifiedBy>Анна Можейко</cp:lastModifiedBy>
  <cp:revision>32</cp:revision>
  <dcterms:created xsi:type="dcterms:W3CDTF">2023-01-13T17:16:24Z</dcterms:created>
  <dcterms:modified xsi:type="dcterms:W3CDTF">2023-11-18T05:05:46Z</dcterms:modified>
</cp:coreProperties>
</file>