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8F42-2EE6-4266-9E00-41335920DD1D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AE6F-D563-4C0A-BE52-093DD4A0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8F42-2EE6-4266-9E00-41335920DD1D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AE6F-D563-4C0A-BE52-093DD4A0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82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8F42-2EE6-4266-9E00-41335920DD1D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AE6F-D563-4C0A-BE52-093DD4A0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37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8F42-2EE6-4266-9E00-41335920DD1D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AE6F-D563-4C0A-BE52-093DD4A0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4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8F42-2EE6-4266-9E00-41335920DD1D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AE6F-D563-4C0A-BE52-093DD4A0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98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8F42-2EE6-4266-9E00-41335920DD1D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AE6F-D563-4C0A-BE52-093DD4A0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87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8F42-2EE6-4266-9E00-41335920DD1D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AE6F-D563-4C0A-BE52-093DD4A0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8F42-2EE6-4266-9E00-41335920DD1D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AE6F-D563-4C0A-BE52-093DD4A0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7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8F42-2EE6-4266-9E00-41335920DD1D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AE6F-D563-4C0A-BE52-093DD4A0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94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8F42-2EE6-4266-9E00-41335920DD1D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AE6F-D563-4C0A-BE52-093DD4A0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18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8F42-2EE6-4266-9E00-41335920DD1D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AE6F-D563-4C0A-BE52-093DD4A0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D8F42-2EE6-4266-9E00-41335920DD1D}" type="datetimeFigureOut">
              <a:rPr lang="ru-RU" smtClean="0"/>
              <a:pPr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3AE6F-D563-4C0A-BE52-093DD4A07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76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5690" y="1407278"/>
            <a:ext cx="9814560" cy="2387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дошкольного образовательного учреждения  и начальной образовательной  организации в работе с детьми с ограниченными возможностями здоровья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04510" y="4256922"/>
            <a:ext cx="7068034" cy="165576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Сивова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С.А.,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МБДОУ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«Детский сад «Колосок»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55964" y="6109342"/>
            <a:ext cx="310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Тамбов </a:t>
            </a:r>
          </a:p>
          <a:p>
            <a:pPr algn="ctr"/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52168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382" y="351271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последовательный переход от одной ступени к другой, выражающийся в сохранении и постепенном изменении содержания, форм, методов, технологий обучения и воспитания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преемственности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Успешная социализации ребенка, безболезненный переход к роли ученика;  </a:t>
            </a:r>
          </a:p>
          <a:p>
            <a:pPr lvl="0"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должного уровня социально-личностной, интеллектуальной, эмоциональной готовности и положительного отношения детей к обучению в школе; </a:t>
            </a:r>
          </a:p>
          <a:p>
            <a:pPr lvl="0"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инициативы, самостоятельности и творческих способностей;</a:t>
            </a:r>
          </a:p>
          <a:p>
            <a:pPr lvl="0"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Непрерывность и последовательность в развитии способностей, умений и навыков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127908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DE96B-0563-9032-7FFF-930817D04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 преемственности дошкольного и начального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1E55E2-5D06-93AB-4938-80ED865FA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N 273-ФЗ «Об образовании в Российской Федерации», статья 63;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образования, утвержденный приказом Министерства образования и науки РФ от 17.10.2013 №1155;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содержания непрерывного образования (дошкольное и начальное звено) утверждена Федеральным координационным советом по общему образованию Минобразования России 17.06.2003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2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B66CC4-2A08-F370-4784-641B7F6C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5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– двусторонний процесс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5E5C43-92C6-697A-D5CE-7F5F57D372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32116"/>
            <a:ext cx="436016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Дошкольное образование</a:t>
            </a:r>
          </a:p>
          <a:p>
            <a:pPr marL="0" indent="0" algn="just">
              <a:buNone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обеспечивает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базовое развитие способностей ребенка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  ориентацией на требования школы, формирует знания, умения и навыки, которые необходимы для дальнейшего обучения.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9304D7-1D42-BC4A-66CD-8A6590EAF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93992" y="1432116"/>
            <a:ext cx="4800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Начальное общее образование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дошкольный опыт ребенка для дальнейшего развития и становления личности, организуя работу с учётом понятийного  и операционного уровня развития ребёнка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5301233" y="2551811"/>
            <a:ext cx="1389888" cy="457200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FB66CC4-2A08-F370-4784-641B7F6C7AB5}"/>
              </a:ext>
            </a:extLst>
          </p:cNvPr>
          <p:cNvSpPr txBox="1">
            <a:spLocks/>
          </p:cNvSpPr>
          <p:nvPr/>
        </p:nvSpPr>
        <p:spPr>
          <a:xfrm>
            <a:off x="838200" y="4585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учиться</a:t>
            </a:r>
          </a:p>
        </p:txBody>
      </p:sp>
      <p:sp>
        <p:nvSpPr>
          <p:cNvPr id="9" name="Стрелка вниз 8"/>
          <p:cNvSpPr/>
          <p:nvPr/>
        </p:nvSpPr>
        <p:spPr>
          <a:xfrm rot="19083050">
            <a:off x="4579632" y="4137849"/>
            <a:ext cx="265814" cy="89611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516950" flipH="1">
            <a:off x="7059445" y="4137850"/>
            <a:ext cx="265814" cy="89611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2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949" y="234655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преемственности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реализация единой линии развития ребенка на всех этапах детства [3]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4896394" y="1879289"/>
            <a:ext cx="2246811" cy="1027611"/>
            <a:chOff x="4720046" y="1898469"/>
            <a:chExt cx="2246811" cy="102761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720046" y="1898469"/>
              <a:ext cx="2246811" cy="1027611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89714" y="1898469"/>
              <a:ext cx="20900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Педагогическое единство на всех уровнях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72964" y="2306268"/>
            <a:ext cx="3005662" cy="1794243"/>
            <a:chOff x="1284515" y="2895600"/>
            <a:chExt cx="2246811" cy="1027611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284515" y="2895600"/>
              <a:ext cx="2246811" cy="1027611"/>
              <a:chOff x="4720046" y="1898469"/>
              <a:chExt cx="2246811" cy="1027611"/>
            </a:xfrm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4720046" y="1898469"/>
                <a:ext cx="2246811" cy="1027611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789714" y="1898469"/>
                <a:ext cx="2090057" cy="99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/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1348904" y="2979034"/>
              <a:ext cx="2060382" cy="7579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Организационном</a:t>
              </a:r>
            </a:p>
            <a:p>
              <a:pPr algn="ctr"/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(руководители организаций –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разработка локальных актов,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материально-техническая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оснащенность и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тд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075795" y="4389326"/>
            <a:ext cx="3642860" cy="1625763"/>
            <a:chOff x="2725783" y="4030843"/>
            <a:chExt cx="2246811" cy="1027611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2725783" y="4030843"/>
              <a:ext cx="2246811" cy="1027611"/>
              <a:chOff x="4720046" y="1898469"/>
              <a:chExt cx="2246811" cy="1027611"/>
            </a:xfrm>
          </p:grpSpPr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4720046" y="1898469"/>
                <a:ext cx="2246811" cy="1027611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789714" y="1898469"/>
                <a:ext cx="2090057" cy="99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/>
              </a:p>
            </p:txBody>
          </p:sp>
        </p:grpSp>
        <p:sp>
          <p:nvSpPr>
            <p:cNvPr id="23" name="Прямоугольник 22"/>
            <p:cNvSpPr/>
            <p:nvPr/>
          </p:nvSpPr>
          <p:spPr>
            <a:xfrm>
              <a:off x="2755426" y="4116662"/>
              <a:ext cx="2170105" cy="855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Диагностическом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</a:rPr>
                <a:t>Использование единого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</a:rPr>
                <a:t> диагностического инструментария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</a:rPr>
                <a:t> при переходе детей с одного уровня 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</a:rPr>
                <a:t>образования на другой</a:t>
              </a:r>
              <a:endParaRPr lang="ru-RU" sz="16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011083" y="4374487"/>
            <a:ext cx="3303349" cy="1748856"/>
            <a:chOff x="4937759" y="5200921"/>
            <a:chExt cx="2246811" cy="1095418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4937759" y="5200921"/>
              <a:ext cx="2246811" cy="1027611"/>
              <a:chOff x="4720046" y="1898469"/>
              <a:chExt cx="2246811" cy="1027611"/>
            </a:xfrm>
          </p:grpSpPr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4720046" y="1898469"/>
                <a:ext cx="2246811" cy="1027611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89714" y="1898469"/>
                <a:ext cx="2090057" cy="99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/>
              </a:p>
            </p:txBody>
          </p:sp>
        </p:grpSp>
        <p:sp>
          <p:nvSpPr>
            <p:cNvPr id="24" name="Прямоугольник 23"/>
            <p:cNvSpPr/>
            <p:nvPr/>
          </p:nvSpPr>
          <p:spPr>
            <a:xfrm>
              <a:off x="5108784" y="5274607"/>
              <a:ext cx="1930269" cy="1021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Методическом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единство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учебно-методических 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материалов и дидактических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пособий</a:t>
              </a:r>
            </a:p>
            <a:p>
              <a:endParaRPr lang="ru-RU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8595362" y="2306268"/>
            <a:ext cx="2944370" cy="1489715"/>
            <a:chOff x="7132319" y="4030844"/>
            <a:chExt cx="2246811" cy="1027611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7132319" y="4030844"/>
              <a:ext cx="2246811" cy="1027611"/>
              <a:chOff x="4720046" y="1898469"/>
              <a:chExt cx="2246811" cy="1027611"/>
            </a:xfrm>
          </p:grpSpPr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4720046" y="1898469"/>
                <a:ext cx="2246811" cy="1027611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789714" y="1898469"/>
                <a:ext cx="2090057" cy="99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/>
              </a:p>
            </p:txBody>
          </p:sp>
        </p:grpSp>
        <p:sp>
          <p:nvSpPr>
            <p:cNvPr id="25" name="Прямоугольник 24"/>
            <p:cNvSpPr/>
            <p:nvPr/>
          </p:nvSpPr>
          <p:spPr>
            <a:xfrm>
              <a:off x="7622642" y="4169372"/>
              <a:ext cx="1363951" cy="7855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Коррекционно-</a:t>
              </a:r>
            </a:p>
            <a:p>
              <a:pPr algn="ctr"/>
              <a:r>
                <a:rPr lang="ru-RU" b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развивающем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единство форм, </a:t>
              </a:r>
            </a:p>
            <a:p>
              <a:pPr algn="ctr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методов и средств</a:t>
              </a:r>
            </a:p>
          </p:txBody>
        </p:sp>
      </p:grpSp>
      <p:cxnSp>
        <p:nvCxnSpPr>
          <p:cNvPr id="31" name="Прямая со стрелкой 30"/>
          <p:cNvCxnSpPr/>
          <p:nvPr/>
        </p:nvCxnSpPr>
        <p:spPr>
          <a:xfrm flipH="1">
            <a:off x="3653162" y="2768372"/>
            <a:ext cx="1014632" cy="513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4794835" y="2987040"/>
            <a:ext cx="421599" cy="1021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686005" y="2973977"/>
            <a:ext cx="724989" cy="1022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7258593" y="2653996"/>
            <a:ext cx="1249680" cy="610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42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2463" y="0"/>
            <a:ext cx="10515600" cy="126557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преемственности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772242"/>
            <a:ext cx="105156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педагогами организаций: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целей и задач воспитания и обучения в ДОУ и НОО;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единой базы документации на детей с задержкой психического развития, с последующей передачей вместе с ребенком в школу;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знакомство педагогов с организацией и содержанием работы с детьми на уровне ДОУ и НОО (совместные педагогические советы, семинары, мастер-классы, показы непосредственно образовательной деятельности в ДОУ и открытых уроков в школе) и применение полученных навыков в работе.</a:t>
            </a:r>
          </a:p>
          <a:p>
            <a:pPr lvl="0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с дошкольниками: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детей в школу;</a:t>
            </a: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организацией обучения, с учителем, с расположением помещений;</a:t>
            </a: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воспитателями сюжетно-ролевых игр «Школа»;</a:t>
            </a: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дошкольниками подготовительных курсов, организованных школой;</a:t>
            </a: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специалистами школы воспитанников детского сада для знакомства и налаживания контакта.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с родителями (законными представителями) дошкольников с ОВЗ: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просвещения родителей (законных представителей) по вопросам особенностей нозологической группы детей, обучение методам и приемам обучения и воспитания (консультации, мастер-классы, тренинги, круглые столы, тематические досуги и т.д.);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 к участию в психолого-педагогических консилиумах организации для обсуждения создания условий  сопровождения ребенка;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участия школьных учителей и специалистов на родительских собраниях в старших и подготовительных группах ДОУ, для ознакомления родителей с системой и условиями образования в школе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63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5024"/>
            <a:ext cx="10515600" cy="4841939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Должикова Р.А.,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Федосимов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Г.М.  Реализация преемственности при обучении и воспитании детей в ДОУ и начальной школе. М., 2008.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Концепция содержания непрерывного образования (дошкольное и начальное звено) утверждена Федеральным координационным советом по общему образованию Минобразования </a:t>
            </a: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17.06.2003.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Леонович Е.Н. Проблемы и пути формирования преемственности дошкольного и начального школьного образования детей с ограниченными возможностями здоровья // Специальное образование. 2012. № 1. С. 8-11.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Лубовский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Д.В.,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Умняшова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И.Б. Технологии психолого-педагогического сопровождения, обеспечивающие преемственность организации образовательного процесса в условиях реализации современных ФГОС общего образования: методическое пособие для педагогических работников образовательных организаций общего образования.  М.: ФГБОУ ВО МГППУ, 2017.  С. 168.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Федеральный государственный образовательный стандарт дошкольного образования, утвержденный приказом Министерства образования и науки РФ от 17.10.2013  № 1155.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Федеральный закон «Об образовании в Российской Федерации» от  29.12.2012  №  273-ФЗ.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40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898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2" id="{6DF5E67A-191D-428B-8F9E-06CE1B06EF8B}" vid="{8633280D-053F-4B8F-9520-64B595DFFF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921</TotalTime>
  <Words>718</Words>
  <Application>Microsoft Macintosh PowerPoint</Application>
  <PresentationFormat>Широкоэкранный</PresentationFormat>
  <Paragraphs>67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Тема2</vt:lpstr>
      <vt:lpstr>Преемственность дошкольного образовательного учреждения  и начальной образовательной  организации в работе с детьми с ограниченными возможностями здоровья</vt:lpstr>
      <vt:lpstr>Преемственность – последовательный переход от одной ступени к другой, выражающийся в сохранении и постепенном изменении содержания, форм, методов, технологий обучения и воспитания [1] .</vt:lpstr>
      <vt:lpstr>Нормативно-правовая база преемственности дошкольного и начального образования</vt:lpstr>
      <vt:lpstr>Преемственность – двусторонний процесс</vt:lpstr>
      <vt:lpstr>Главная цель преемственности – реализация единой линии развития ребенка на всех этапах детства [3]</vt:lpstr>
      <vt:lpstr>Формы организации преемственности  </vt:lpstr>
      <vt:lpstr>Список использованных источников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«Преемственност</dc:title>
  <dc:creator>Алексей Сычёв</dc:creator>
  <cp:lastModifiedBy>Анна Можейко</cp:lastModifiedBy>
  <cp:revision>42</cp:revision>
  <dcterms:created xsi:type="dcterms:W3CDTF">2024-01-09T16:38:39Z</dcterms:created>
  <dcterms:modified xsi:type="dcterms:W3CDTF">2024-02-18T05:12:15Z</dcterms:modified>
</cp:coreProperties>
</file>