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7" r:id="rId3"/>
    <p:sldId id="296" r:id="rId4"/>
    <p:sldId id="301" r:id="rId5"/>
    <p:sldId id="302" r:id="rId6"/>
    <p:sldId id="303" r:id="rId7"/>
    <p:sldId id="305" r:id="rId8"/>
    <p:sldId id="306" r:id="rId9"/>
    <p:sldId id="307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45"/>
    <p:restoredTop sz="94694"/>
  </p:normalViewPr>
  <p:slideViewPr>
    <p:cSldViewPr>
      <p:cViewPr varScale="1">
        <p:scale>
          <a:sx n="121" d="100"/>
          <a:sy n="121" d="100"/>
        </p:scale>
        <p:origin x="13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66C09-67E9-4649-B8AD-831645B851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53E04-3861-4876-BEC2-5F88FFC514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0F48F-398C-4DA1-8FAB-C2CBEE8317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ACFE5-E9BE-40D1-8E89-AFCB12B8B4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2CEC3-915F-44F6-88E0-1FAFC6F44D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38D95-3E31-4616-9E10-30193166A9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F1D01-AEC0-4BA7-B105-A1146A7AE4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210EF-3D7E-4AFB-B3D6-DDD252F159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D35584-6632-4FF8-83ED-B5C799B02F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4E789-1194-4E04-A2A6-E7C8DA01F2A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EC2B78-841A-4C7E-9D81-E5A551CCBF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B0EB66-8DCB-44AD-9D20-6D5030D4452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2100.com/izdaniya/magazin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2629" y="832539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Использование средств мультипликации </a:t>
            </a:r>
            <a:b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коррекционно-развивающей работе с детьми  </a:t>
            </a:r>
            <a:br>
              <a:rPr lang="en-US" sz="3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4E02014-3F81-73B1-E7E4-D044B954133E}"/>
              </a:ext>
            </a:extLst>
          </p:cNvPr>
          <p:cNvSpPr/>
          <p:nvPr/>
        </p:nvSpPr>
        <p:spPr>
          <a:xfrm>
            <a:off x="5652120" y="3095142"/>
            <a:ext cx="3347453" cy="2088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r>
              <a:rPr lang="ru-RU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Варганова</a:t>
            </a: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М.Н. </a:t>
            </a:r>
          </a:p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учитель-логопед,</a:t>
            </a:r>
            <a:br>
              <a:rPr lang="en-US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Ермилова Т.Б., Хромова И.П. педагоги-психологи</a:t>
            </a:r>
            <a:endParaRPr lang="en-US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МБДОУ «Детский сад № 40 «Русалочка»</a:t>
            </a:r>
            <a:endParaRPr lang="ru-RU" b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260ECB-C77E-BF98-8BDB-F850EA4AD609}"/>
              </a:ext>
            </a:extLst>
          </p:cNvPr>
          <p:cNvSpPr/>
          <p:nvPr/>
        </p:nvSpPr>
        <p:spPr>
          <a:xfrm>
            <a:off x="3311860" y="6018648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Тамбов</a:t>
            </a:r>
          </a:p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4361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Мультипликационные фильмы </a:t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оказывают большое влияние</a:t>
            </a:r>
            <a:b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на развитие детей дошкольного возраста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[4]</a:t>
            </a:r>
            <a:endParaRPr lang="ru-RU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00504"/>
            <a:ext cx="8643998" cy="2125659"/>
          </a:xfrm>
        </p:spPr>
        <p:txBody>
          <a:bodyPr/>
          <a:lstStyle/>
          <a:p>
            <a:pPr algn="ctr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Oval 27"/>
          <p:cNvSpPr/>
          <p:nvPr/>
        </p:nvSpPr>
        <p:spPr bwMode="auto">
          <a:xfrm>
            <a:off x="827584" y="2564904"/>
            <a:ext cx="3020080" cy="1343753"/>
          </a:xfrm>
          <a:prstGeom prst="ellipse">
            <a:avLst/>
          </a:prstGeom>
          <a:gradFill>
            <a:gsLst>
              <a:gs pos="0">
                <a:srgbClr val="9999FF"/>
              </a:gs>
              <a:gs pos="35000">
                <a:srgbClr val="99CCFF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Яркие,  образные, доступные школьникам сюжеты</a:t>
            </a:r>
            <a:endParaRPr lang="en-US" sz="17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33"/>
          <p:cNvSpPr/>
          <p:nvPr/>
        </p:nvSpPr>
        <p:spPr bwMode="auto">
          <a:xfrm>
            <a:off x="5436096" y="2492896"/>
            <a:ext cx="3020080" cy="1418385"/>
          </a:xfrm>
          <a:prstGeom prst="ellipse">
            <a:avLst/>
          </a:prstGeom>
          <a:gradFill>
            <a:gsLst>
              <a:gs pos="0">
                <a:srgbClr val="CC66FF"/>
              </a:gs>
              <a:gs pos="35000">
                <a:srgbClr val="CC99FF"/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Формируют эталоны хорошего поведения</a:t>
            </a:r>
            <a:endParaRPr lang="en-US" sz="17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30"/>
          <p:cNvSpPr/>
          <p:nvPr/>
        </p:nvSpPr>
        <p:spPr bwMode="auto">
          <a:xfrm>
            <a:off x="611560" y="4581128"/>
            <a:ext cx="3020080" cy="1418383"/>
          </a:xfrm>
          <a:prstGeom prst="ellipse">
            <a:avLst/>
          </a:prstGeom>
          <a:gradFill>
            <a:gsLst>
              <a:gs pos="0">
                <a:srgbClr val="FFFF66"/>
              </a:gs>
              <a:gs pos="35000">
                <a:srgbClr val="FFFF99"/>
              </a:gs>
              <a:gs pos="100000">
                <a:srgbClr val="FFFFCC"/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36000" rIns="0" bIns="36000" anchor="ctr"/>
          <a:lstStyle/>
          <a:p>
            <a:pPr algn="ctr">
              <a:defRPr/>
            </a:pPr>
            <a:r>
              <a:rPr lang="ru-RU" sz="1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учится </a:t>
            </a:r>
            <a:br>
              <a:rPr lang="ru-RU" sz="1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сравнение себя с любимыми героями</a:t>
            </a:r>
            <a:endParaRPr lang="en-US" sz="17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30"/>
          <p:cNvSpPr/>
          <p:nvPr/>
        </p:nvSpPr>
        <p:spPr bwMode="auto">
          <a:xfrm>
            <a:off x="5436096" y="4509120"/>
            <a:ext cx="3020080" cy="1418385"/>
          </a:xfrm>
          <a:prstGeom prst="ellipse">
            <a:avLst/>
          </a:prstGeom>
          <a:gradFill>
            <a:gsLst>
              <a:gs pos="0">
                <a:srgbClr val="80FF80"/>
              </a:gs>
              <a:gs pos="35000">
                <a:srgbClr val="B3FFB3"/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1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Повышают  осведомленность, </a:t>
            </a:r>
            <a:r>
              <a:rPr lang="ru-RU" sz="1700" b="1" spc="-3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 мышление</a:t>
            </a:r>
            <a:r>
              <a:rPr lang="ru-RU" sz="17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воображение</a:t>
            </a:r>
            <a:endParaRPr lang="en-US" sz="17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C:\Users\Администратор\Desktop\лягушка\1387306191_dedmorozily0s0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00859">
            <a:off x="3492047" y="3564744"/>
            <a:ext cx="1976716" cy="148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Использование средств мультипликации позволяет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000504"/>
            <a:ext cx="8643998" cy="2125659"/>
          </a:xfrm>
        </p:spPr>
        <p:txBody>
          <a:bodyPr/>
          <a:lstStyle/>
          <a:p>
            <a:pPr algn="ctr">
              <a:buNone/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145" y="1772816"/>
            <a:ext cx="8280920" cy="45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повысить мотивационную составляющую образовательного процесса и познавательную активность детей;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закрепить правильное звукопроизношение на материале лексики, употребляемой при создании анимационного фильма;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развить фонематическое восприятие;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обогатить активный и пассивный словарь детей; 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развить лексико-грамматические средства языка, связную речь, коммуникативные навыки;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развить психологическую базу речи (восприятие, внимание, мышление, память), мелкую моторику и координацию движений </a:t>
            </a:r>
            <a:r>
              <a:rPr lang="en-US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[5]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00800" cy="1066130"/>
          </a:xfrm>
        </p:spPr>
        <p:txBody>
          <a:bodyPr/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</a:t>
            </a:r>
            <a:b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Мышонка Мыши»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245" y="1386016"/>
            <a:ext cx="2285652" cy="296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Marina\2023\Методообъединение\Скрины\Clipboard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8" y="1642519"/>
            <a:ext cx="2420116" cy="18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arina\2023\Методообъединение\Скрины\Clipboard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90" y="3861048"/>
            <a:ext cx="2455104" cy="18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Marina\2023\Методообъединение\Скрины\Clipboard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946" y="4509120"/>
            <a:ext cx="2473390" cy="184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Marina\2023\Методообъединение\Скрины\Clipboard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919" y="1619811"/>
            <a:ext cx="2415603" cy="180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Marina\2023\Методообъединение\Скрины\Clipboard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991" y="3861048"/>
            <a:ext cx="2432713" cy="181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20390" y="3445018"/>
            <a:ext cx="2455104" cy="41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«Генерал Гена»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220390" y="5672822"/>
            <a:ext cx="24551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400" b="1" kern="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«Жадная жаба»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3275856" y="6350021"/>
            <a:ext cx="26642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400" b="1" kern="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«Крыса Дылда и Пых-пых»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6496168" y="3426747"/>
            <a:ext cx="2455104" cy="41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400" b="1" kern="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«Лисенок и лягушонок»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6461600" y="5671797"/>
            <a:ext cx="2455104" cy="41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400" b="1" kern="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«Поросенок Пончик»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chemeClr val="accent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0" y="928670"/>
            <a:ext cx="4427984" cy="5380650"/>
          </a:xfrm>
        </p:spPr>
        <p:txBody>
          <a:bodyPr/>
          <a:lstStyle/>
          <a:p>
            <a:pPr>
              <a:buNone/>
            </a:pPr>
            <a:r>
              <a:rPr lang="ru-RU" sz="36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Мышонка Мыши»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51620" y="1352461"/>
            <a:ext cx="68407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Освоили программное обеспечение</a:t>
            </a:r>
          </a:p>
        </p:txBody>
      </p:sp>
      <p:pic>
        <p:nvPicPr>
          <p:cNvPr id="5" name="Picture 3" descr="C:\Users\Администратор\Desktop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5912">
            <a:off x="5172794" y="2853874"/>
            <a:ext cx="2525106" cy="2887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26" name="Picture 2" descr="D:\Логоледия\Штатив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22098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492896"/>
            <a:ext cx="7416824" cy="115212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b="1" kern="12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работе над мультфильмом принимали участие дети с ОВЗ 5-7 лет: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69084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</a:t>
            </a:r>
            <a:b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Мышонка Мыши»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E65ED43-B745-6868-258B-6A9779096166}"/>
              </a:ext>
            </a:extLst>
          </p:cNvPr>
          <p:cNvSpPr/>
          <p:nvPr/>
        </p:nvSpPr>
        <p:spPr>
          <a:xfrm>
            <a:off x="457200" y="3789040"/>
            <a:ext cx="8280920" cy="2076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рисовали фоны, лепили персонажей и атрибуты;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разучивали тексты для озвучивания мультфильма;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630555" algn="l"/>
              </a:tabLst>
            </a:pPr>
            <a:r>
              <a:rPr lang="ru-RU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участвовали в процессе съёмки и озвучивания.</a:t>
            </a: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5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1008113"/>
          </a:xfrm>
        </p:spPr>
        <p:txBody>
          <a:bodyPr/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фильма</a:t>
            </a:r>
          </a:p>
          <a:p>
            <a:pPr algn="ctr"/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69084"/>
            <a:ext cx="822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 </a:t>
            </a:r>
            <a:b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«Истории Мышонка Мыши»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Снимок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348880"/>
            <a:ext cx="3811128" cy="252028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757601" y="3789040"/>
            <a:ext cx="3809667" cy="2520280"/>
            <a:chOff x="4757601" y="3789040"/>
            <a:chExt cx="3809667" cy="2520280"/>
          </a:xfrm>
        </p:grpSpPr>
        <p:pic>
          <p:nvPicPr>
            <p:cNvPr id="5" name="Рисунок 4" descr="Снимок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57601" y="3789040"/>
              <a:ext cx="3809667" cy="2520280"/>
            </a:xfrm>
            <a:prstGeom prst="rect">
              <a:avLst/>
            </a:prstGeom>
          </p:spPr>
        </p:pic>
        <p:pic>
          <p:nvPicPr>
            <p:cNvPr id="3074" name="Picture 2" descr="D:\Логоледия\Зоопарк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2202" y="4044462"/>
              <a:ext cx="1766901" cy="1184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3" descr="D:\Marina\2023\Методообъединение\Скрины\Clipboard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202" y="4044463"/>
            <a:ext cx="1766901" cy="118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421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286256"/>
            <a:ext cx="8229600" cy="2382832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38" y="4509120"/>
            <a:ext cx="5328592" cy="212077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4390" y="1268760"/>
            <a:ext cx="799288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материал «Истории Мышонка Мыши» предназначен для занятий с детьми 4-7 лет. Его можно использовать как в профилактических целях, для предупреждения недостатков речи при подготовке детей к школе, так и для коррекции уже имеющихся речевых нарушений, развития психических процессов.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286256"/>
            <a:ext cx="8229600" cy="2382832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667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6E5C585-6603-3503-D90E-1AA272106C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1" y="898036"/>
            <a:ext cx="8208913" cy="5343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30238" algn="l"/>
              </a:tabLst>
            </a:pP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Бучилова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И.А., Миронова А.А. Использование мультипликации в системе коррекционно-логопедической работы с детьми старшего дошкольного возраста с общим недоразвитием речи // Концепт, 2013. № 2. С. 12-14.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Лалетина А.Ф. Анализ воспитательного потенциала мультипликационных фильмов // </a:t>
            </a:r>
            <a:r>
              <a:rPr lang="ru-RU" sz="18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Начальная школа плюс До и После.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2010.  № 8. С. 8-9.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Хитрук Ф.С. Профессия – аниматор. М.: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Гаятри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2008.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sovietime.ru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bukvar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/bukvarjonok-1980-god-skachat-sovetskij-uchebnik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io.nios.ru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/articles2/57/10/ispolzovanie-multiplikacionnyh-filmov-s-celyu-socializacii-detey-v-rabote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www.defectologiya.pro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zhurnal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ispolzovanie_multfilmov_dlya_razvitiya_rechi_detej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723633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1135</TotalTime>
  <Words>427</Words>
  <Application>Microsoft Macintosh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Symbol</vt:lpstr>
      <vt:lpstr>Times New Roman</vt:lpstr>
      <vt:lpstr>Оформление по умолчанию</vt:lpstr>
      <vt:lpstr>Презентация PowerPoint</vt:lpstr>
      <vt:lpstr>Мультипликационные фильмы  оказывают большое влияние  на развитие детей дошкольного возраста [4]</vt:lpstr>
      <vt:lpstr>Использование средств мультипликации позволяет</vt:lpstr>
      <vt:lpstr>Мультфильм  «Истории Мышонка Мыши»</vt:lpstr>
      <vt:lpstr>Презентация PowerPoint</vt:lpstr>
      <vt:lpstr>Мультфильм  «Истории Мышонка Мыши» </vt:lpstr>
      <vt:lpstr>Мультфильм  «Истории Мышонка Мыши»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речи педагога</dc:title>
  <dc:creator>Матвей</dc:creator>
  <cp:lastModifiedBy>Ivan Mozheyko</cp:lastModifiedBy>
  <cp:revision>106</cp:revision>
  <dcterms:created xsi:type="dcterms:W3CDTF">2008-10-09T20:08:42Z</dcterms:created>
  <dcterms:modified xsi:type="dcterms:W3CDTF">2023-03-20T09:47:42Z</dcterms:modified>
</cp:coreProperties>
</file>