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4"/>
  </p:normalViewPr>
  <p:slideViewPr>
    <p:cSldViewPr>
      <p:cViewPr varScale="1">
        <p:scale>
          <a:sx n="121" d="100"/>
          <a:sy n="121" d="100"/>
        </p:scale>
        <p:origin x="8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338-743F-4A6A-BC8A-50D81E47F595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BC67-E5C7-4960-80BC-676B96358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338-743F-4A6A-BC8A-50D81E47F595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BC67-E5C7-4960-80BC-676B96358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338-743F-4A6A-BC8A-50D81E47F595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BC67-E5C7-4960-80BC-676B96358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338-743F-4A6A-BC8A-50D81E47F595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BC67-E5C7-4960-80BC-676B96358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338-743F-4A6A-BC8A-50D81E47F595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BC67-E5C7-4960-80BC-676B96358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338-743F-4A6A-BC8A-50D81E47F595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BC67-E5C7-4960-80BC-676B96358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338-743F-4A6A-BC8A-50D81E47F595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BC67-E5C7-4960-80BC-676B96358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338-743F-4A6A-BC8A-50D81E47F595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BC67-E5C7-4960-80BC-676B96358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338-743F-4A6A-BC8A-50D81E47F595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BC67-E5C7-4960-80BC-676B96358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338-743F-4A6A-BC8A-50D81E47F595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BC67-E5C7-4960-80BC-676B96358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6338-743F-4A6A-BC8A-50D81E47F595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BC67-E5C7-4960-80BC-676B96358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6338-743F-4A6A-BC8A-50D81E47F595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EBC67-E5C7-4960-80BC-676B96358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5;&#1072;&#1074;&#1080;&#1075;&#1072;&#1090;&#1086;&#1088;&#1099;&#1076;&#1077;&#1090;&#1089;&#1090;&#1074;&#1072;.&#1088;&#1092;/" TargetMode="External"/><Relationship Id="rId2" Type="http://schemas.openxmlformats.org/officeDocument/2006/relationships/hyperlink" Target="https://gufo.me/dict/ozhe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.me/psihologtut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643050"/>
            <a:ext cx="7772400" cy="147002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ru-RU" dirty="0"/>
              <a:t>Консультирование родителей: плюсы и минусы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3929066"/>
            <a:ext cx="3629028" cy="1752600"/>
          </a:xfrm>
        </p:spPr>
        <p:txBody>
          <a:bodyPr>
            <a:normAutofit fontScale="62500" lnSpcReduction="20000"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Подготовил: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учитель-логопед МДОУ «Детский сад № 57 «Катюша»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Забеленкова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5715016"/>
            <a:ext cx="4572000" cy="7281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г. Тамбов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571480"/>
            <a:ext cx="7443782" cy="5286412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dirty="0"/>
              <a:t>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законе Российской Федерации «Об образовании» указано, что одной из основных задач, стоящих перед детским садом, является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взаимодействие с семьей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обеспечения полноценного развития ребенка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Во ФГОС ДО большое внимания уделяется работе с родителями: отмечено, что одним из принципов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дошкольного образования является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сотрудничество Организации с семьей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Согласно «Распоряжению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России от 06.08.2020 N Р–75 (ред. от 06.04.2021) при порядке оказания логопедической помощи в организации, обязательным является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консультативная деятельность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[2]. </a:t>
            </a:r>
          </a:p>
        </p:txBody>
      </p:sp>
      <p:sp>
        <p:nvSpPr>
          <p:cNvPr id="7" name="Овал 6"/>
          <p:cNvSpPr/>
          <p:nvPr/>
        </p:nvSpPr>
        <p:spPr>
          <a:xfrm>
            <a:off x="714348" y="1357298"/>
            <a:ext cx="214314" cy="2143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85786" y="2928934"/>
            <a:ext cx="214314" cy="2143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85786" y="4643446"/>
            <a:ext cx="214314" cy="2143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     Логопедическая консультация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это вид медико-педагогического консультирования по вопросам различных речевых нарушений функционального или органического характера.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571612"/>
            <a:ext cx="77867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Задачи в рамках логопедического консультирования: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оказание всесторонней помощи родителям (законным представителям) в обеспечении условий для развития детей;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оказание консультативной помощи родителям (законным представителям) по различным вопросам речевого воспитания, обучения и развития детей дошкольного возраста;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оказание содействия в социализации детей дошкольного возраста;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проведение комплексной профилактики различных отклонений в речевом развитии детей дошкольного возраста;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обеспечение взаимодействия между ДОУ и семьями воспитанников.</a:t>
            </a:r>
          </a:p>
        </p:txBody>
      </p:sp>
      <p:sp>
        <p:nvSpPr>
          <p:cNvPr id="5" name="Стрелка вниз 4"/>
          <p:cNvSpPr/>
          <p:nvPr/>
        </p:nvSpPr>
        <p:spPr>
          <a:xfrm rot="16200000">
            <a:off x="1211269" y="2789203"/>
            <a:ext cx="253178" cy="389764"/>
          </a:xfrm>
          <a:prstGeom prst="downArrow">
            <a:avLst>
              <a:gd name="adj1" fmla="val 50000"/>
              <a:gd name="adj2" fmla="val 4699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 rot="16200000">
            <a:off x="1211269" y="1860509"/>
            <a:ext cx="253178" cy="389764"/>
          </a:xfrm>
          <a:prstGeom prst="downArrow">
            <a:avLst>
              <a:gd name="adj1" fmla="val 50000"/>
              <a:gd name="adj2" fmla="val 4699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1211269" y="4003649"/>
            <a:ext cx="253178" cy="389764"/>
          </a:xfrm>
          <a:prstGeom prst="downArrow">
            <a:avLst>
              <a:gd name="adj1" fmla="val 50000"/>
              <a:gd name="adj2" fmla="val 4699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1211269" y="5861037"/>
            <a:ext cx="253178" cy="389764"/>
          </a:xfrm>
          <a:prstGeom prst="downArrow">
            <a:avLst>
              <a:gd name="adj1" fmla="val 50000"/>
              <a:gd name="adj2" fmla="val 4699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1211269" y="4932343"/>
            <a:ext cx="253178" cy="389764"/>
          </a:xfrm>
          <a:prstGeom prst="downArrow">
            <a:avLst>
              <a:gd name="adj1" fmla="val 50000"/>
              <a:gd name="adj2" fmla="val 4699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Основные принципы консультирования родителей (законных представителей) учителем-логопедом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928802"/>
            <a:ext cx="4643470" cy="4525963"/>
          </a:xfrm>
        </p:spPr>
        <p:txBody>
          <a:bodyPr/>
          <a:lstStyle/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Взаимоуважение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эмпатия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Индивидуальный подход 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Сотрудничество и партнерство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Непрерывность и последовательность</a:t>
            </a:r>
          </a:p>
          <a:p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 rot="16200000">
            <a:off x="1068393" y="1931947"/>
            <a:ext cx="253178" cy="389764"/>
          </a:xfrm>
          <a:prstGeom prst="downArrow">
            <a:avLst>
              <a:gd name="adj1" fmla="val 50000"/>
              <a:gd name="adj2" fmla="val 4699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 rot="16200000">
            <a:off x="1068393" y="2646327"/>
            <a:ext cx="253178" cy="389764"/>
          </a:xfrm>
          <a:prstGeom prst="downArrow">
            <a:avLst>
              <a:gd name="adj1" fmla="val 50000"/>
              <a:gd name="adj2" fmla="val 4699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1068393" y="3432145"/>
            <a:ext cx="253178" cy="389764"/>
          </a:xfrm>
          <a:prstGeom prst="downArrow">
            <a:avLst>
              <a:gd name="adj1" fmla="val 50000"/>
              <a:gd name="adj2" fmla="val 4699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1068393" y="4146525"/>
            <a:ext cx="253178" cy="389764"/>
          </a:xfrm>
          <a:prstGeom prst="downArrow">
            <a:avLst>
              <a:gd name="adj1" fmla="val 50000"/>
              <a:gd name="adj2" fmla="val 4699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Плюсы консультирования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/>
              <a:t>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Конфиденциальность;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Максимально индивидуальный подход;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Повышение родительской компетентности;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Поддержка родителей (законных представителей) в образовании и воспитании ребенка с особыми потребностями</a:t>
            </a:r>
          </a:p>
          <a:p>
            <a:pPr>
              <a:buFontTx/>
              <a:buChar char="-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16200000">
            <a:off x="639765" y="3432145"/>
            <a:ext cx="253178" cy="389764"/>
          </a:xfrm>
          <a:prstGeom prst="downArrow">
            <a:avLst>
              <a:gd name="adj1" fmla="val 50000"/>
              <a:gd name="adj2" fmla="val 4699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16200000">
            <a:off x="639765" y="2574889"/>
            <a:ext cx="253178" cy="389764"/>
          </a:xfrm>
          <a:prstGeom prst="downArrow">
            <a:avLst>
              <a:gd name="adj1" fmla="val 50000"/>
              <a:gd name="adj2" fmla="val 4699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 rot="16200000">
            <a:off x="639765" y="1717633"/>
            <a:ext cx="253178" cy="389764"/>
          </a:xfrm>
          <a:prstGeom prst="downArrow">
            <a:avLst>
              <a:gd name="adj1" fmla="val 50000"/>
              <a:gd name="adj2" fmla="val 4699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639765" y="4360839"/>
            <a:ext cx="253178" cy="389764"/>
          </a:xfrm>
          <a:prstGeom prst="downArrow">
            <a:avLst>
              <a:gd name="adj1" fmla="val 50000"/>
              <a:gd name="adj2" fmla="val 4699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Минусы консультирования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Посещают не все родители;</a:t>
            </a:r>
          </a:p>
          <a:p>
            <a:pPr algn="just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Конфликты между родителем (законным представителем) и педагогом. Когда учитель-логопед    говорит не только об успехах, но и над чем нужно поработать. Это «напрягает» родителей, ведь «детский сад всему должен научить»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[7]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sp>
        <p:nvSpPr>
          <p:cNvPr id="4" name="Стрелка вниз 3"/>
          <p:cNvSpPr/>
          <p:nvPr/>
        </p:nvSpPr>
        <p:spPr>
          <a:xfrm rot="16200000">
            <a:off x="854079" y="1717633"/>
            <a:ext cx="253178" cy="389764"/>
          </a:xfrm>
          <a:prstGeom prst="downArrow">
            <a:avLst>
              <a:gd name="adj1" fmla="val 50000"/>
              <a:gd name="adj2" fmla="val 4699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16200000">
            <a:off x="854079" y="2574889"/>
            <a:ext cx="253178" cy="389764"/>
          </a:xfrm>
          <a:prstGeom prst="downArrow">
            <a:avLst>
              <a:gd name="adj1" fmla="val 50000"/>
              <a:gd name="adj2" fmla="val 4699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2285992"/>
            <a:ext cx="5357850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Педагогическое консультирование родителей (законных представителей) является важным инструментом в работе учителя-логопеда. Оно позволяет установить эффективное взаимодействие между родителями (законными представителями) и педагогами, помогает родителям развивать навыки воспитания и обучения детей с нарушением речи.</a:t>
            </a:r>
          </a:p>
          <a:p>
            <a:pPr algn="just">
              <a:buNone/>
            </a:pP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7410" name="Picture 2" descr="C:\Users\Тимофей\Downloads\20240109_0127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42852"/>
            <a:ext cx="6286544" cy="645438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2857496"/>
            <a:ext cx="1500198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Таблица-</a:t>
            </a:r>
          </a:p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Мотиватор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[5]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Список используемых источников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Распоряжение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06.08.2020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75 (ред. от 06.04.2021) «Об утверждении примерного Положения об оказании логопедической помощи в организациях, осуществляющих образовательную деятельность».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Словари и энциклопедии [Электронный ресурс]. Толковый словарь Ожегова С.И.: </a:t>
            </a:r>
            <a:r>
              <a:rPr lang="ru-RU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https://gufo.me/dict/ozhegov</a:t>
            </a:r>
            <a:r>
              <a:rPr lang="ru-RU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Сертакова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Н.М. Инновационные формы взаимодействия ДОУ с семьей. М.: Детство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Пресс: 2013.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ru-RU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навигаторыдетства</a:t>
            </a:r>
            <a:r>
              <a:rPr lang="en-US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ru-RU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рф</a:t>
            </a:r>
            <a:r>
              <a:rPr lang="en-US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Telegram: Contact @psihologtutcom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9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u="sng" dirty="0"/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469</Words>
  <Application>Microsoft Macintosh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Консультирование родителей: плюсы и минусы</vt:lpstr>
      <vt:lpstr>Презентация PowerPoint</vt:lpstr>
      <vt:lpstr>Презентация PowerPoint</vt:lpstr>
      <vt:lpstr>Основные принципы консультирования родителей (законных представителей) учителем-логопедом</vt:lpstr>
      <vt:lpstr>Плюсы консультирования</vt:lpstr>
      <vt:lpstr>Минусы консультирования</vt:lpstr>
      <vt:lpstr>Заключение</vt:lpstr>
      <vt:lpstr>Презентация PowerPoint</vt:lpstr>
      <vt:lpstr>Список используемых источников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Консультирование родителей: плюсы и минусы.</dc:title>
  <dc:creator>Пользователь Windows</dc:creator>
  <cp:lastModifiedBy>Анна Можейко</cp:lastModifiedBy>
  <cp:revision>26</cp:revision>
  <dcterms:created xsi:type="dcterms:W3CDTF">2024-01-08T21:48:34Z</dcterms:created>
  <dcterms:modified xsi:type="dcterms:W3CDTF">2024-01-20T08:39:30Z</dcterms:modified>
</cp:coreProperties>
</file>