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9" r:id="rId3"/>
    <p:sldId id="258" r:id="rId4"/>
    <p:sldId id="257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61" autoAdjust="0"/>
    <p:restoredTop sz="95179" autoAdjust="0"/>
  </p:normalViewPr>
  <p:slideViewPr>
    <p:cSldViewPr snapToGrid="0">
      <p:cViewPr varScale="1">
        <p:scale>
          <a:sx n="91" d="100"/>
          <a:sy n="91" d="100"/>
        </p:scale>
        <p:origin x="158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85D2C-A7E2-43C4-8E75-50B5042E26BE}" type="datetimeFigureOut">
              <a:rPr lang="ru-RU" smtClean="0"/>
              <a:pPr/>
              <a:t>08.10.2022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AB9F3-25A9-4144-9F01-9389DE8C0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Рассмотрим основные принципы</a:t>
            </a:r>
            <a:r>
              <a:rPr lang="ru-RU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требования к</a:t>
            </a:r>
            <a:r>
              <a:rPr lang="ru-RU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построению</a:t>
            </a:r>
            <a:r>
              <a:rPr lang="ru-RU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коррекционных и </a:t>
            </a: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профилактических психолого-педагогических</a:t>
            </a:r>
            <a:r>
              <a:rPr lang="ru-RU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программ</a:t>
            </a: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AB9F3-25A9-4144-9F01-9389DE8C07C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AB9F3-25A9-4144-9F01-9389DE8C07C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08.10.2022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08.10.2022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08.10.2022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pPr/>
              <a:t>08.10.2022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57193" y="4404049"/>
            <a:ext cx="33590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Гордеева Лиля Владимировна, педагог-психолог</a:t>
            </a:r>
          </a:p>
          <a:p>
            <a:r>
              <a:rPr lang="ru-RU" dirty="0"/>
              <a:t>МАОУ «Лицей № 6»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39312" y="5687568"/>
            <a:ext cx="2020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Тамбов</a:t>
            </a:r>
            <a:r>
              <a:rPr lang="ru-RU" dirty="0"/>
              <a:t> </a:t>
            </a:r>
          </a:p>
          <a:p>
            <a:pPr algn="ctr"/>
            <a:r>
              <a:rPr lang="ru-RU" dirty="0"/>
              <a:t>2022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94114" y="1837944"/>
            <a:ext cx="6055568" cy="17543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/>
                </a:solidFill>
              </a:rPr>
              <a:t>Основные принципы оценивания психолого-педагогических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2552666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5861" y="310896"/>
            <a:ext cx="78563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accent2"/>
                </a:solidFill>
              </a:rPr>
              <a:t>		Требования к Программе:</a:t>
            </a:r>
          </a:p>
          <a:p>
            <a:endParaRPr lang="ru-RU" sz="3600" b="1" dirty="0">
              <a:solidFill>
                <a:schemeClr val="accent2"/>
              </a:solidFill>
            </a:endParaRPr>
          </a:p>
          <a:p>
            <a:pPr algn="just"/>
            <a:r>
              <a:rPr lang="ru-RU" sz="2400" b="1" dirty="0"/>
              <a:t>1) наличие признаков нормативного документа;</a:t>
            </a:r>
          </a:p>
          <a:p>
            <a:pPr algn="just"/>
            <a:r>
              <a:rPr lang="ru-RU" sz="2400" b="1" dirty="0"/>
              <a:t>2) учет основных положений образовательной программы образовательной организации;</a:t>
            </a:r>
          </a:p>
          <a:p>
            <a:pPr algn="just"/>
            <a:r>
              <a:rPr lang="ru-RU" sz="2400" b="1" dirty="0"/>
              <a:t>3) системность и целостность содержания образования;</a:t>
            </a:r>
          </a:p>
          <a:p>
            <a:pPr algn="just"/>
            <a:r>
              <a:rPr lang="ru-RU" sz="2400" b="1" dirty="0"/>
              <a:t>4) последовательность расположения и взаимосвязь всех элементов содержания курса;</a:t>
            </a:r>
          </a:p>
          <a:p>
            <a:pPr algn="just"/>
            <a:r>
              <a:rPr lang="ru-RU" sz="2400" b="1" dirty="0"/>
              <a:t>5) учет логических взаимосвязей с другими видами деятельности детей;</a:t>
            </a:r>
          </a:p>
          <a:p>
            <a:pPr algn="just"/>
            <a:r>
              <a:rPr lang="ru-RU" sz="2400" b="1" dirty="0"/>
              <a:t>6) конкретность и однозначность представления элементов содержания образования;</a:t>
            </a:r>
          </a:p>
          <a:p>
            <a:pPr algn="just"/>
            <a:r>
              <a:rPr lang="ru-RU" sz="2400" b="1" dirty="0"/>
              <a:t>7) определение планируемых результатов реализации программы.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19469" y="402336"/>
            <a:ext cx="71845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2"/>
                </a:solidFill>
              </a:rPr>
              <a:t>Примерная структура программы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490472"/>
            <a:ext cx="8485632" cy="4980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1. </a:t>
            </a:r>
            <a:r>
              <a:rPr lang="ru-RU" sz="2800" b="1" dirty="0"/>
              <a:t>Нормативно-правовое обоснование </a:t>
            </a:r>
            <a:r>
              <a:rPr lang="en-US" sz="2800" b="1" dirty="0"/>
              <a:t>[1, 2]</a:t>
            </a:r>
            <a:r>
              <a:rPr lang="ru-RU" sz="2000" dirty="0"/>
              <a:t>.</a:t>
            </a:r>
          </a:p>
          <a:p>
            <a:pPr algn="just"/>
            <a:r>
              <a:rPr lang="ru-RU" sz="2800" dirty="0"/>
              <a:t>2. </a:t>
            </a:r>
            <a:r>
              <a:rPr lang="ru-RU" sz="2800" b="1" dirty="0"/>
              <a:t>Пояснительная записка </a:t>
            </a:r>
            <a:r>
              <a:rPr lang="ru-RU" sz="2000" dirty="0"/>
              <a:t>(новизна, актуальность, возрастное предназначение, отличительные особенности, цели и задачи, количество часов, описание форм работы и форм проверки эффективности программы).</a:t>
            </a:r>
          </a:p>
          <a:p>
            <a:pPr algn="just"/>
            <a:r>
              <a:rPr lang="ru-RU" sz="2800" dirty="0"/>
              <a:t>3.  </a:t>
            </a:r>
            <a:r>
              <a:rPr lang="ru-RU" sz="2800" b="1" dirty="0"/>
              <a:t>Учебно-тематический план </a:t>
            </a:r>
            <a:r>
              <a:rPr lang="ru-RU" sz="2000" dirty="0"/>
              <a:t>(перечень разделов и тем, с указанием объема отводимого на их реализацию времени, темы занятий, формы проведения).</a:t>
            </a:r>
          </a:p>
          <a:p>
            <a:pPr algn="just"/>
            <a:r>
              <a:rPr lang="ru-RU" sz="2800" dirty="0"/>
              <a:t>4.  </a:t>
            </a:r>
            <a:r>
              <a:rPr lang="ru-RU" sz="2800" b="1" dirty="0"/>
              <a:t>Содержание разделов</a:t>
            </a:r>
            <a:r>
              <a:rPr lang="ru-RU" sz="2800" dirty="0"/>
              <a:t> </a:t>
            </a:r>
            <a:r>
              <a:rPr lang="ru-RU" sz="2000" dirty="0"/>
              <a:t>(описание диагностического, коррекционно-развивающего, консультационного, завершающего </a:t>
            </a:r>
          </a:p>
          <a:p>
            <a:pPr algn="just"/>
            <a:r>
              <a:rPr lang="ru-RU" sz="2000" dirty="0"/>
              <a:t>этапов, с использованием методик).</a:t>
            </a:r>
          </a:p>
          <a:p>
            <a:pPr algn="just"/>
            <a:endParaRPr lang="ru-RU" sz="2800" dirty="0"/>
          </a:p>
          <a:p>
            <a:pPr marL="457200" indent="-457200">
              <a:lnSpc>
                <a:spcPct val="150000"/>
              </a:lnSpc>
            </a:pPr>
            <a:endParaRPr lang="ru-RU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0312" y="1316736"/>
            <a:ext cx="87325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5. </a:t>
            </a:r>
            <a:r>
              <a:rPr lang="ru-RU" sz="2800" b="1" dirty="0"/>
              <a:t>Методическое обеспечение программы </a:t>
            </a:r>
            <a:r>
              <a:rPr lang="ru-RU" sz="2000" dirty="0"/>
              <a:t>(методы и приемы работы, форма организации занятий, материально-техническое оснащение).</a:t>
            </a:r>
          </a:p>
          <a:p>
            <a:pPr algn="just"/>
            <a:r>
              <a:rPr lang="ru-RU" sz="2800" dirty="0"/>
              <a:t>6. </a:t>
            </a:r>
            <a:r>
              <a:rPr lang="ru-RU" sz="2800" b="1" dirty="0"/>
              <a:t>Методики диагностики результатов реализации программы </a:t>
            </a:r>
            <a:r>
              <a:rPr lang="ru-RU" sz="2000" dirty="0"/>
              <a:t>(критерии результативности, ожидаемый результат).</a:t>
            </a:r>
          </a:p>
          <a:p>
            <a:pPr algn="just"/>
            <a:r>
              <a:rPr lang="ru-RU" sz="2800" dirty="0"/>
              <a:t>7</a:t>
            </a:r>
            <a:r>
              <a:rPr lang="ru-RU" sz="2800" b="1" dirty="0"/>
              <a:t>.   Литература.</a:t>
            </a:r>
          </a:p>
          <a:p>
            <a:pPr algn="just"/>
            <a:r>
              <a:rPr lang="ru-RU" sz="2800" dirty="0"/>
              <a:t>8</a:t>
            </a:r>
            <a:r>
              <a:rPr lang="ru-RU" sz="2800" b="1" dirty="0"/>
              <a:t>.   Приложения </a:t>
            </a:r>
            <a:r>
              <a:rPr lang="ru-RU" sz="2000" dirty="0"/>
              <a:t>(бланки диагностических методик, бланки анкет для педагогов и родителей, тематическое планирование занятий по коррекционно-развивающим, профилактическим и прочим программам,</a:t>
            </a:r>
          </a:p>
          <a:p>
            <a:pPr algn="just"/>
            <a:r>
              <a:rPr lang="ru-RU" sz="2000" dirty="0"/>
              <a:t>пакет диагностических методик, адаптационные листы, </a:t>
            </a:r>
          </a:p>
          <a:p>
            <a:pPr algn="just"/>
            <a:r>
              <a:rPr lang="ru-RU" sz="2000" dirty="0"/>
              <a:t>оценочные шкалы и т.д.</a:t>
            </a:r>
          </a:p>
          <a:p>
            <a:endParaRPr lang="ru-RU" sz="2800" b="1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01368" y="402336"/>
            <a:ext cx="7031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2"/>
                </a:solidFill>
              </a:rPr>
              <a:t>Примерная структура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4292597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1209" y="1737360"/>
            <a:ext cx="74657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/>
              <a:t>Главным требованием к построению профилактических программ выступает комплексный подход, предполагающий интеграцию в единую программу как собственно психолого-педагогических, так и социальных мер. </a:t>
            </a:r>
          </a:p>
          <a:p>
            <a:pPr algn="just"/>
            <a:endParaRPr lang="ru-RU" sz="2400" b="1" dirty="0"/>
          </a:p>
          <a:p>
            <a:pPr algn="just"/>
            <a:r>
              <a:rPr lang="ru-RU" sz="2400" b="1" dirty="0"/>
              <a:t>Для определения эффективности коррекционной программы за основу целесообразно брать ее результативность.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81912" y="219456"/>
            <a:ext cx="738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accent2"/>
                </a:solidFill>
              </a:rPr>
              <a:t>Основные принципы оценки эффективности и результативности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1209" y="1737360"/>
            <a:ext cx="7465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81912" y="219456"/>
            <a:ext cx="738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Список использованных источников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209" y="1737360"/>
            <a:ext cx="74657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algn="just">
              <a:buFont typeface="+mj-lt"/>
              <a:buAutoNum type="arabicPeriod"/>
            </a:pPr>
            <a:r>
              <a:rPr lang="ru-RU" sz="2400" b="1" dirty="0"/>
              <a:t>Распоряжение Минпросвещения России от 28.12.2020 № Р-193 «Об утверждении методических рекомендаций по системе функционирования психологических служб в общеобразовательных организациях». </a:t>
            </a:r>
            <a:endParaRPr lang="ru-RU" sz="2400" dirty="0"/>
          </a:p>
          <a:p>
            <a:pPr lvl="0"/>
            <a:endParaRPr lang="ru-RU" sz="2400" b="1" dirty="0"/>
          </a:p>
          <a:p>
            <a:r>
              <a:rPr lang="ru-RU" sz="2400" b="1" dirty="0"/>
              <a:t>2. Федеральный закон «Об образовании в Российской Федерации» от 29.12.2012 № 273-ФЗ.</a:t>
            </a:r>
          </a:p>
          <a:p>
            <a:pPr lvl="0"/>
            <a:endParaRPr lang="ru-RU" sz="2400" b="1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240</Words>
  <Application>Microsoft Macintosh PowerPoint</Application>
  <PresentationFormat>Экран (4:3)</PresentationFormat>
  <Paragraphs>38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Пользователь Microsoft Office</cp:lastModifiedBy>
  <cp:revision>40</cp:revision>
  <dcterms:created xsi:type="dcterms:W3CDTF">2013-11-19T05:52:05Z</dcterms:created>
  <dcterms:modified xsi:type="dcterms:W3CDTF">2022-10-08T05:03:59Z</dcterms:modified>
</cp:coreProperties>
</file>