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87" r:id="rId4"/>
    <p:sldId id="297" r:id="rId5"/>
    <p:sldId id="290" r:id="rId6"/>
    <p:sldId id="291" r:id="rId7"/>
    <p:sldId id="294" r:id="rId8"/>
    <p:sldId id="295" r:id="rId9"/>
    <p:sldId id="296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9"/>
    <p:restoredTop sz="94694"/>
  </p:normalViewPr>
  <p:slideViewPr>
    <p:cSldViewPr snapToGrid="0">
      <p:cViewPr varScale="1">
        <p:scale>
          <a:sx n="121" d="100"/>
          <a:sy n="121" d="100"/>
        </p:scale>
        <p:origin x="14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2B7F198-0A10-402D-9D22-8AB109AC124D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Оригинальные шаблоны для презентаций: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https://presentation-creation.ru/powerpoint-templates.html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Бесплатно и без регистрации.</a:t>
            </a:r>
          </a:p>
          <a:p>
            <a:pPr marL="216000" indent="0">
              <a:lnSpc>
                <a:spcPct val="100000"/>
              </a:lnSpc>
              <a:buNone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64AD6F-8688-4ECB-9B32-4933123FFE3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</a:p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Оригинальные шаблоны для презентаций: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https://presentation-creation.ru/powerpoint-templates.html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Бесплатно и без регистрации.</a:t>
            </a:r>
          </a:p>
          <a:p>
            <a:pPr marL="216000" indent="0">
              <a:lnSpc>
                <a:spcPct val="100000"/>
              </a:lnSpc>
              <a:buNone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67BA97-C4E6-45A7-B94A-EF130D9FBD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</a:p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D2FC78-53E4-4217-BB33-59527ADDF62C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973B90-D281-41B2-B830-1C4B83D1F4C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A0C7DD-68AF-4517-B8F4-6F53CF3125D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BC9AC0-922C-41BA-B64E-A09C3FB51336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F21339-F991-438B-B882-0EE870FE438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B16AFB-486B-4BA7-BF42-35AD26E7164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CD52DD-0D18-4EC2-AB89-1CCB517C9BB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4053EC-BDA4-4AC4-B147-1AF2E2B54E3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B89314-9F5E-42E9-AA31-66267172707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583280" y="2853000"/>
            <a:ext cx="6300720" cy="51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353756-B989-42DA-8B57-912B58DE463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A9C81E-E8E1-4C1D-9B23-4EC5FE9ED52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B439F7-3210-4ECB-A3FB-0B33A11680A4}" type="slidenum">
              <a:rPr/>
              <a:pPr/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C86A9A-007B-46BA-A442-C31597D8443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568DA7-BE78-4A42-8307-45279B087F8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057F677-B6F2-4524-8516-1AB361F8730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0B7A46-1510-4192-9F0B-2EC98626E683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838024-BB67-4181-AB2E-CA48E1AF0F7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528245-5613-4ED8-AA21-131E4B67869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8D4C31-D143-4A13-A4E4-01A83183C93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9266EE-E76D-4BC8-9ED6-F4857110E1F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83280" y="2853000"/>
            <a:ext cx="6300720" cy="51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8B9B3F-F64A-4F41-895A-29F8BF90218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F6AB9D-B052-45C7-922C-E4712C40F80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FA3595-C299-4795-B588-BAB1C24B0B6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F842F8-3D99-4E4F-82C1-D631582569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hlinkClick r:id="rId15"/>
          </p:cNvPr>
          <p:cNvPicPr/>
          <p:nvPr/>
        </p:nvPicPr>
        <p:blipFill>
          <a:blip r:embed="rId16" cstate="print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83280" y="2853000"/>
            <a:ext cx="6300720" cy="110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C1A3E7-09AB-48BB-8254-BAD15DBCE6E6}" type="slidenum"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>
            <a:hlinkClick r:id="rId15"/>
          </p:cNvPr>
          <p:cNvPicPr/>
          <p:nvPr/>
        </p:nvPicPr>
        <p:blipFill>
          <a:blip r:embed="rId16" cstate="print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667D61-B7B3-49EA-BB1C-841DCFC1E37B}" type="slidenum"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Дата 3"/>
          <p:cNvSpPr/>
          <p:nvPr/>
        </p:nvSpPr>
        <p:spPr>
          <a:xfrm>
            <a:off x="609480" y="650880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20.06.2022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Номер слайда 5"/>
          <p:cNvSpPr/>
          <p:nvPr/>
        </p:nvSpPr>
        <p:spPr>
          <a:xfrm>
            <a:off x="6705720" y="650880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27AFDE-7234-4450-A480-E9235FE92A4E}" type="slidenum">
              <a:rPr lang="ru-RU" sz="1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2699640" y="260640"/>
            <a:ext cx="6417000" cy="93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2267640" y="1484640"/>
            <a:ext cx="6696360" cy="482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B0042"/>
              </a:buClr>
              <a:buFont typeface="Arial"/>
              <a:buChar char="•"/>
            </a:pPr>
            <a:r>
              <a:rPr lang="ru-RU" sz="32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9B0042"/>
              </a:buClr>
              <a:buFont typeface="Arial"/>
              <a:buChar char="–"/>
            </a:pPr>
            <a:r>
              <a:rPr lang="ru-RU" sz="2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9B0042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9B0042"/>
              </a:buClr>
              <a:buFont typeface="Arial"/>
              <a:buChar char="–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9B0042"/>
              </a:buClr>
              <a:buFont typeface="Arial"/>
              <a:buChar char="»"/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79640" y="1917000"/>
            <a:ext cx="8964360" cy="244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методических рекомендаций для родителей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вербальной памяти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младшего школьного возраста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3"/>
          <p:cNvSpPr/>
          <p:nvPr/>
        </p:nvSpPr>
        <p:spPr>
          <a:xfrm>
            <a:off x="690664" y="4708187"/>
            <a:ext cx="826851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2C2C2C"/>
                </a:solidFill>
                <a:latin typeface="Times New Roman"/>
              </a:rPr>
              <a:t>Подготовила:</a:t>
            </a:r>
          </a:p>
          <a:p>
            <a:pPr algn="r"/>
            <a:r>
              <a:rPr lang="ru-RU" sz="2000" b="1" i="1" spc="-1" dirty="0">
                <a:solidFill>
                  <a:srgbClr val="2C2C2C"/>
                </a:solidFill>
                <a:latin typeface="Times New Roman"/>
              </a:rPr>
              <a:t>учитель-дефектолог</a:t>
            </a:r>
            <a:endParaRPr lang="ru-RU" sz="2000" b="1" i="1" strike="noStrike" spc="-1" dirty="0">
              <a:solidFill>
                <a:srgbClr val="2C2C2C"/>
              </a:solid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ru-RU" sz="2000" b="1" i="1" spc="-1" dirty="0" err="1">
                <a:solidFill>
                  <a:srgbClr val="2C2C2C"/>
                </a:solidFill>
                <a:latin typeface="Times New Roman"/>
              </a:rPr>
              <a:t>Горностаева</a:t>
            </a:r>
            <a:r>
              <a:rPr lang="ru-RU" sz="2000" b="1" i="1" spc="-1" dirty="0">
                <a:solidFill>
                  <a:srgbClr val="2C2C2C"/>
                </a:solidFill>
                <a:latin typeface="Times New Roman"/>
              </a:rPr>
              <a:t> А.С.</a:t>
            </a:r>
          </a:p>
          <a:p>
            <a:pPr algn="r">
              <a:lnSpc>
                <a:spcPct val="100000"/>
              </a:lnSpc>
            </a:pPr>
            <a:endParaRPr lang="ru-RU" sz="2000" b="1" i="1" spc="-1" dirty="0">
              <a:solidFill>
                <a:srgbClr val="2C2C2C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pc="-1" dirty="0">
                <a:solidFill>
                  <a:srgbClr val="2C2C2C"/>
                </a:solidFill>
                <a:latin typeface="Times New Roman"/>
              </a:rPr>
              <a:t>г. Тамбов</a:t>
            </a:r>
          </a:p>
          <a:p>
            <a:pPr algn="ctr">
              <a:lnSpc>
                <a:spcPct val="100000"/>
              </a:lnSpc>
            </a:pPr>
            <a:r>
              <a:rPr lang="ru-RU" sz="2000" b="1" i="1" spc="-1" dirty="0">
                <a:solidFill>
                  <a:srgbClr val="2C2C2C"/>
                </a:solidFill>
                <a:latin typeface="Times New Roman"/>
              </a:rPr>
              <a:t>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0860" y="311285"/>
            <a:ext cx="7198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22 имени Героя Российской Федерации Д.Е. Иванова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1710" y="80520"/>
            <a:ext cx="8751454" cy="397728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Ушинский К.Д.  писал:</a:t>
            </a:r>
            <a:r>
              <a:rPr lang="ru-RU" sz="3200" dirty="0"/>
              <a:t> </a:t>
            </a:r>
          </a:p>
          <a:p>
            <a:pPr marL="0" indent="0" algn="just">
              <a:buNone/>
            </a:pPr>
            <a:r>
              <a:rPr lang="ru-RU" sz="3200" dirty="0"/>
              <a:t>«Учите ребёнка каким-нибудь неизвестным ему пяти словам - он будет долго и напрасно мучиться, но свяжите двадцать таких слов </a:t>
            </a:r>
            <a:br>
              <a:rPr lang="ru-RU" sz="3200" dirty="0"/>
            </a:br>
            <a:r>
              <a:rPr lang="ru-RU" sz="3200" dirty="0"/>
              <a:t>с картинками, и он их усвоит на лету» </a:t>
            </a:r>
            <a:r>
              <a:rPr lang="en-US" sz="3200" dirty="0"/>
              <a:t>[1]</a:t>
            </a:r>
            <a:r>
              <a:rPr lang="ru-RU" sz="32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60" y="3954600"/>
            <a:ext cx="4645439" cy="2903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0655"/>
            <a:ext cx="5179752" cy="32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0" y="2686319"/>
            <a:ext cx="4807952" cy="417168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4" y="2367525"/>
            <a:ext cx="3193395" cy="4368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17055" y="-464426"/>
            <a:ext cx="8751454" cy="39772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система различных методов и приемов, которые облегчают запоминание и увеличивают объем памяти путем образования дополнительных ассоциаций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[4]</a:t>
            </a:r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9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088" y="3534412"/>
            <a:ext cx="6300720" cy="1101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0577235" y="2647372"/>
            <a:ext cx="8229240" cy="3977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Мнемотехника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923068" y="238543"/>
            <a:ext cx="5665511" cy="17628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473" y="2990596"/>
            <a:ext cx="3660300" cy="1094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</a:p>
        </p:txBody>
      </p:sp>
      <p:sp>
        <p:nvSpPr>
          <p:cNvPr id="6" name="Овал 5"/>
          <p:cNvSpPr/>
          <p:nvPr/>
        </p:nvSpPr>
        <p:spPr>
          <a:xfrm>
            <a:off x="2498102" y="4339764"/>
            <a:ext cx="3846138" cy="11372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46308" y="2990596"/>
            <a:ext cx="3633246" cy="1094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923068" y="1920941"/>
            <a:ext cx="952107" cy="90497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44240" y="1920941"/>
            <a:ext cx="716437" cy="98251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15439" y="2215298"/>
            <a:ext cx="0" cy="18699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9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4" y="192927"/>
            <a:ext cx="8857672" cy="110160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Мнемоквадрат-мнемодорожка-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2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83309" y="2975733"/>
            <a:ext cx="5657272" cy="140653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u="sng" dirty="0"/>
              <a:t>Мнемоквадрат</a:t>
            </a:r>
          </a:p>
          <a:p>
            <a:pPr marL="0" indent="0" algn="just">
              <a:buNone/>
            </a:pPr>
            <a:endParaRPr lang="ru-RU" i="1" u="sng" dirty="0"/>
          </a:p>
          <a:p>
            <a:pPr marL="0" indent="0" algn="just">
              <a:buNone/>
            </a:pPr>
            <a:endParaRPr lang="ru-RU" i="1" u="sng" dirty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i="1" u="sng" dirty="0"/>
              <a:t>Мнемодорожка</a:t>
            </a:r>
            <a:endParaRPr lang="ru-RU" sz="2400" i="1" u="sng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i="1" u="sng" dirty="0" err="1"/>
              <a:t>Мнемотаблица</a:t>
            </a:r>
            <a:endParaRPr lang="ru-RU" sz="2400" i="1" u="sng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77" y="1294527"/>
            <a:ext cx="4419559" cy="99830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72" y="2689442"/>
            <a:ext cx="3606968" cy="1079434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63" y="4064000"/>
            <a:ext cx="3816337" cy="27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199" y="1604520"/>
            <a:ext cx="8455891" cy="39772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разучивании стихотворений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выразительно читает ребенку стихотворение и сообщает о том, что его необходимо выучить наизусть.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стихотворение с опорой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прочтения стихотворения, просим ребенка ответить на вопросы по содержанию стихотворения. Это необходимо для понимания текста.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родитель читает отдельно каждую строчку стихотворения с опорой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ребенок повторяет конец фразы; затем ребенок повторяет полностью за родителем.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ребенка повторить стихотворение с опорой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рассказывает стихотворение без помощи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6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11" y="3113713"/>
            <a:ext cx="6300720" cy="110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6243" y="518475"/>
            <a:ext cx="8672660" cy="60897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 эффективного запоминания: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рифмы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оказывается одним из часто встречающихся и очень нравится детям. Данный метод лежит в основе многих правил по таким учебным предметам, как русский язык, математика (не с глаголами, название падежей, глаголы исключения, обучение таблице умножения и т.д.)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зрительных и слуховых ассоциаций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 на образовании определенных ассоциативных взаимосвязей между новой информацией и подобной, которая уже сохранилась в памяти.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Акронимы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самых распространенных приемов мнемотехники. Принцип работы с акронимами: составление аббревиатур из первых букв слов, которые обозначают предмет, событие. Например, распространенным приемом акронимов служит метод запоминания порядка цветов радуги»: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хотник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нать,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азан. 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сказок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объяснению нового материала и воспроизведению старого. Сказки увлекают школьников, привлекают внимание учащихся к данной теме.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Схематичный прием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многократно применяется в начальных классах и является графическим назначением важной информации для запоминания».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8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12436" y="147782"/>
            <a:ext cx="8636000" cy="4436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Выготский Л.С. Вопросы детской психологии. СПб.: Союз, 2004.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Гончарова Н.Н. Мнемотехника как средство развития памяти дошкольников // Вестник образовательного консорциума Среднерусский университет. Серия: Гуманитарные науки. 2021. №1 9. С. 27-32.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Житникова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Л.Н. Учите детей запоминать. М.: Просвещение, 1978.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Козаренко В.А. Учебник мнемотехники. Система запоминания «Джордано». М.: Самиздат, 2007.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Хохлова В.П. Методы запоминания информации (мнемотехника) // Санкт-Петербургский образовательный вестник. 2017. № 5. С. 40-43.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23640" y="2637000"/>
            <a:ext cx="8568720" cy="110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544</Words>
  <Application>Microsoft Macintosh PowerPoint</Application>
  <PresentationFormat>Экран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Пакет методических рекомендаций для родителей  по развитию вербальной памяти  у детей младшего школьного возраста  с задержкой психического развития  посредством мнемотаблиц </vt:lpstr>
      <vt:lpstr>Презентация PowerPoint</vt:lpstr>
      <vt:lpstr>Презентация PowerPoint</vt:lpstr>
      <vt:lpstr>Презентация PowerPoint</vt:lpstr>
      <vt:lpstr>Мнемоквадрат-мнемодорожка-мнемотаблица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Анна Можейко</cp:lastModifiedBy>
  <cp:revision>676</cp:revision>
  <dcterms:created xsi:type="dcterms:W3CDTF">2018-02-25T09:09:03Z</dcterms:created>
  <dcterms:modified xsi:type="dcterms:W3CDTF">2023-11-19T04:20:19Z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24</vt:i4>
  </property>
</Properties>
</file>