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0AAFD-8549-4925-8ED4-6DE902C4873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7C11D-02E1-4846-BC77-494E6F1D6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31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7C11D-02E1-4846-BC77-494E6F1D63F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4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40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8344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460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30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23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9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1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6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9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56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8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6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28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B4BA-498E-4608-A39B-90313136145F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EE5B86-AC76-44B4-9304-B4BD87BA9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3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dik.ru/wp-content/uploads/2023/09/prof.-standart-pedagog-psiholog.pdf?ysclid=lmzagng8gy432202416" TargetMode="External"/><Relationship Id="rId2" Type="http://schemas.openxmlformats.org/officeDocument/2006/relationships/hyperlink" Target="https://www.kdelo.ru/art/385042-professionalnyy-standart-pedagoga-psihologa-18-m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zen.ru/a/ZN4Nk6s7kVvgQ5t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628" y="862240"/>
            <a:ext cx="8209415" cy="260023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78171" y="4078515"/>
            <a:ext cx="4789715" cy="197751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Подготовил: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1 - «Школа Скоково-Тамбов»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Кубасова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Ю.В.</a:t>
            </a:r>
          </a:p>
          <a:p>
            <a:pPr algn="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data:image/png;base64,iVBORw0KGgoAAAANSUhEUgAAAM0AAADNCAYAAAAbvPRpAAAAAXNSR0IArs4c6QAAAARnQU1BAACxjwv8YQUAAAAJcEhZcwAADsMAAA7DAcdvqGQAABAuSURBVHhe7d1BisbWEUVh7zD7yMqyS0cxCQTyPbjiVkvqUAfO7FQ9eVCTn7b9x9//8bc/v2JDuq/pZIP2SaFONmhfqlAnhbq33KO50ckG7ZNCnWzQvlShTgp1b7lHc6OTDdonhTrZoH2pQp0U6t5yj+ZGJxu0Twp1skH7UoU6KdS95R7NjU42aJ8U6mSD9qUKdVKoe0sezRNMv5vuUydF2olmVkzvE3ojdZon3hB6d4/moEg70cyK6X1Cb6RO88QbQu/u0RwUaSeaWTG9T+iN1GmeeEPo3T2agyLtRDMrpvcJvZE6zRNvCL27R3NQpJ1oZsX0PqE3Uqd54g2hd+OjUZcqmq6xYXqfaN740qxsSPepSxXq9mhuML1PNG98aVY2pPvUpQp1ezQ3mN4nmje+NCsb0n3qUoW6PZobTO8TzRtfmpUN6T51qULdHs0NpveJ5o0vzcqGdJ+6VKHuVx7NW+hbpGi6aVOaWaF9UjRdqlC3R3MDfYsUTTdtSjMrtE+KpksV6vZobqBvkaLppk1pZoX2SdF0qULdHs0N9C1SNN20Kc2s0D4pmi5VqNujuYG+RYqmmzalmRXaJ0XTpQp1/9dHk86mXUq6b7pr0BupQl2qaLpUoW6P5iLtUtJ9012D3kgV6lJF06UKdXs0F2mXku6b7hr0RqpQlyqaLlWo26O5SLuUdN9016A3UoW6VNF0qULdHs1F2qWk+6a7Br2RKtSliqZLFerio5kmfTftvsT0N2ufFOoahTopprtp9O4ezQ8w/c3aJ4W6RqFOiuluGr27R/MDTH+z9kmhrlGok2K6m0bv7tH8ANPfrH1SqGsU6qSY7qbRu3s0P8D0N2ufFOoahTopprtp9C6P5i3Fdtv9C3VvuUez3V/8xu4t92i2+4vf2L3lHs12f/Ebu7fco9nuL35j95Z//PubPos+OqWZFdonp9EbUkx3Kem+tPsSezQ30D45jd6QYrpLSfel3ZfYo7mB9slp9IYU011Kui/tvsQezQ20T06jN6SY7lLSfWn3JfZobqB9chq9IcV0l/Lf3/UfRdp9Cf56JtRN+yX0fY0i7Rr0RqNIO5HOqps2ZY/mgL6vUaRdg95oFGkn0ll106bs0RzQ9zWKtGvQG40i7UQ6q27alD2aA/q+RpF2DXqjUaSdSGfVTZuyR3NA39co0q5BbzSKtBPprLppU6pfz/SwTEln1ckUzaamaFaK6a4hfUPdW4q0E3s0F5pNTdGsFNNdQ/qGurcUaSf2aC40m5qiWSmmu4b0DXVvKdJO7NFcaDY1RbNSTHcN6Rvq3lKkndijudBsaopmpZjuGtI31L2lSDsRH40eeUKRdtPo3dQUzaYKdVI0nWxI96Vdwx7NDfRuaopmU4U6KZpONqT70q5hj+YGejc1RbOpQp0UTScb0n1p17BHcwO9m5qi2VShToqmkw3pvrRr2KO5gd5NTdFsqlAnRdPJhnRf2jXwz2hkSjPbMP3uW/vUyWnSN57onrBhj+bAW/vUyWnSN57onrBhj+bAW/vUyWnSN57onrBhj+bAW/vUyWnSN57onrBhj+bAW/vUyWnSN57onrChOhp1jUKdnKZ5Q7OpDem+tEtp9jWzKXpDpuzRHGje0GxqQ7ov7VKafc1sit6QKXs0B5o3NJvakO5Lu5RmXzObojdkyh7NgeYNzaY2pPvSLqXZ18ym6A2ZskdzoHlDs6kN6b60S2n2NbMpekOm8GhE2onpWdmQ7lMnG7QvVaibdhq9Ma1QJ/doLtJ96mSD9qUKddNOozemFerkHs1Fuk+dbNC+VKFu2mn0xrRCndyjuUj3qZMN2pcq1E07jd6YVqiTezQX6T51skH7UoW6aafRG9MKdZL/Po1CkXaimU1p3pieTRXqZEOzT7NSqEtt0D4p9mgOTM+mCnWyodmnWSnUpTZonxR7NAemZ1OFOtnQ7NOsFOpSG7RPij2aA9OzqUKdbGj2aVYKdakN2ifFHs2B6dlUoU42NPs0K4W61Abtk4K/nqVOozdSG7RPiqabVqRdyvQ+oTemFerkHs2F9knRdNOKtEuZ3if0xrRCndyjudA+KZpuWpF2KdP7hN6YVqiTezQX2idF000r0i5lep/QG9MKdXKP5kL7pGi6aUXapUzvE3pjWqFO8mhS0ll1qSnprLpUoU6KtBPNrEj3pV2K9kmRdiKdVbdHc0OhToq0E82sSPelXYr2SZF2Ip1Vt0dzQ6FOirQTzaxI96VdivZJkXYinVW3R3NDoU6KtBPNrEj3pV2K9kmRdiKdVbdHc0OhToq0E82sSPelXYr2SZF2Ip1VF/8ZTWNKOqtOCnWyQfu+rlAnhTop1EmhLlWo26M52KB9X1eok0KdFOqkUJcq1O3RHGzQvq8r1EmhTgp1UqhLFer2aA42aN/XFeqkUCeFOinUpQp1ezQHG7Tv6wp1UqiTQp0U6lKFuupoUjQrnyB9V50UaSc0Kxu0r1F8qZMNezSHd9VJkXZCs7JB+xrFlzrZsEdzeFedFGknNCsbtK9RfKmTDXs0h3fVSZF2QrOyQfsaxZc62bBHc3hXnRRpJzQrG7SvUXypkw3jf0aT2qB9UqSd0GyjUJcq1MmUr8+qkw17NIdOaLZRqEsV6mTK12fVyYY9mkMnNNso1KUKdTLl67PqZMMezaETmm0U6lKFOpny9Vl1smGP5tAJzTYKdalCnUz5+qw62RAfjTop1E2bolkp0i4l3Zd2DXojVaTdE+hbGvdoDoq0S0n3pV2D3kgVafcE+pbGPZqDIu1S0n1p16A3UkXaPYG+pXGP5qBIu5R0X9o16I1UkXZPoG9p3KM5KNIuJd2Xdg16I1Wk3RPoWxp5NDJlelampLPqpGi6VJF2Ip1VlyrU/Ub3aC7USdF0qSLtRDqrLlWo+43u0Vyok6LpUkXaiXRWXapQ9xvdo7lQJ0XTpYq0E+msulSh7je6R3OhToqmSxVpJ9JZdalC3W80PhoppruUJ/bJadI3mm5akXZCs0+YskdzQPvkNOkbTTetSDuh2SdM2aM5oH1ymvSNpptWpJ3Q7BOm7NEc0D45TfpG000r0k5o9glT9mgOaJ+cJn2j6aYVaSc0+4Qp/A9riPQRdTJFszJFs9OKppMi7YRm5TR6Qzak+9TJPZofUDSdFGknNCun0RuyId2nTu7R/ICi6aRIO6FZOY3ekA3pPnVyj+YHFE0nRdoJzcpp9IZsSPepk3s0P6BoOinSTmhWTqM3ZEO6T53kr2ci7VLSfepSRdqlaJ+cRm88oUi7aZp3m9k9mkOXon1yGr3xhCLtpmnebWb3aA5divbJafTGE4q0m6Z5t5ndozl0Kdonp9EbTyjSbprm3WZ2j+bQpWifnEZvPKFIu2mad5vZ6tczKdJONLNC+xobtC9VTHfT6F0pmk4KdXKPprRB+1LFdDeN3pWi6aRQJ/doShu0L1VMd9PoXSmaTgp1co+mtEH7UsV0N43elaLppFAn92hKG7QvVUx30+hdKZpOCnWSR6OwQftShbonFGmXku5Luwa90SjUTTvNHs0NRdqlpPvSrkFvNAp1006zR3NDkXYp6b60a9AbjULdtNPs0dxQpF1Kui/tGvRGo1A37TR7NDcUaZeS7ku7Br3RKNRNO81rf0Yj0jfUyZRmtkHvTtugfTJFs1Kok6Lp5B7NRTPboHenbdA+maJZKdRJ0XRyj+aimW3Qu9M2aJ9M0awU6qRoOrlHc9HMNujdaRu0T6ZoVgp1UjSd3KO5aGYb9O60DdonUzQrhTopmk5WRyOFutQG7ZMi7YRmG0XTfUmRdinaJ1P2aC5F2gnNNoqm+5Ii7VK0T6bs0VyKtBOabRRN9yVF2qVon0zZo7kUaSc02yia7kuKtEvRPpmyR3Mp0k5otlE03ZcUaZeifTKFR5Oa8sSsulSRdqKZFdP7Upp301l1UqhLFWm3R3Mp0k40s2J6X0rzbjqrTgp1qSLt9mguRdqJZlZM70tp3k1n1UmhLlWk3R7NpUg70cyK6X0pzbvprDop1KWKtNujuRRpJ5pZMb0vpXk3nVUnhbpUkXY8mmn0RmNDuk+dTEln005o9i1F2gnNSpF2KXs0h33qZEo6m3ZCs28p0k5oVoq0S9mjOexTJ1PS2bQTmn1LkXZCs1KkXcoezWGfOpmSzqad0OxbirQTmpUi7VL2aA771MmUdDbthGbfUqSd0KwUaZfyyNE8gf45ZIP2yWn0RmqKZmWD9kmhTk6jN/ZobqB9chq9kZqiWdmgfVKok9PojT2aG2ifnEZvpKZoVjZonxTq5DR6Y4/mBtonp9EbqSmalQ3aJ4U6OY3e2KO5gfbJafRGaopmZYP2SaFOTqM3xo9G+1JTmtkGvZuaks6qSxXqpGi6JxRpJ/ZobqB3U1PSWXWpQp0UTfeEIu3EHs0N9G5qSjqrLlWok6LpnlCkndijuYHeTU1JZ9WlCnVSNN0TirQTezQ30LupKemsulShToqme0KRdoL/q40v0fzDpegNOU3zhmZlg/alpjSzotmnWblHc6E35DTNG5qVDdqXmtLMimafZuUezYXekNM0b2hWNmhfakozK5p9mpV7NBd6Q07TvKFZ2aB9qSnNrGj2aVbu0VzoDTlN84ZmZYP2paY0s6LZp1nJX8/eMqWZFdP7xPQb6b60E+ls00nxVif2aC6m94npN9J9aSfS2aaT4q1O7NFcTO8T02+k+9JOpLNNJ8VbndijuZjeJ6bfSPelnUhnm06KtzqxR3MxvU9Mv5HuSzuRzjadFG91gkfzBOm7aSfSWXWpXyf95rQTmm1s0D4p1Mk9mgt1qV8n/ea0E5ptbNA+KdTJPZoLdalfJ/3mtBOabWzQPinUyT2aC3WpXyf95rQTmm1s0D4p1Mk9mgt1qV8n/ea0E5ptbNA+KdTJ+GjUpYqme0KRdiKdVTdtimZlg/ZNK9RJsUdzUKSdSGfVTZuiWdmgfdMKdVLs0RwUaSfSWXXTpmhWNmjftEKdFHs0B0XaiXRW3bQpmpUN2jetUCfFHs1BkXYinVU3bYpmZYP2TSvUSbFHc7Ah3felTjY0+9LZppMpezQHG9J9X+pkQ7MvnW06mbJHc7Ah3felTjY0+9LZppMpezQHG9J9X+pkQ7MvnW06mbJHc7Ah3felTjY0+9LZppMpv/JoptEbsiHdl3Yp2veEoukap9mjudAbsiHdl3Yp2veEoukap9mjudAbsiHdl3Yp2veEoukap9mjudAbsiHdl3Yp2veEoukap9mjudAbsiHdl3Yp2veEoukap4mPZprpd9N9aZeS7lM3bUO67zd2UqTdHs2hS0n3qZu2Id33Gzsp0m6P5tClpPvUTduQ7vuNnRRpt0dz6FLSfeqmbUj3/cZOirTbozl0Kek+ddM2pPt+YydF2vFo3lKom/Ytmm9JZ9WlpqSzT3RSpJ3Yo7l8i+Zb0ll1qSnp7BOdFGkn9mgu36L5lnRWXWpKOvtEJ0XaiT2ay7doviWdVZeaks4+0UmRdmKP5vItmm9JZ9WlpqSzT3RSpN3/8uef/wTRNVVP0bQjtAAAAABJRU5ErkJggg=="/>
          <p:cNvSpPr>
            <a:spLocks noChangeAspect="1" noChangeArrowheads="1"/>
          </p:cNvSpPr>
          <p:nvPr/>
        </p:nvSpPr>
        <p:spPr bwMode="auto">
          <a:xfrm>
            <a:off x="0" y="-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876919" y="6014744"/>
            <a:ext cx="2243409" cy="4759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Тамбов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2023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6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8125" y="43542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трудовую функцию педагога-психолога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16000" y="1977571"/>
            <a:ext cx="1101634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193675" defTabSz="4572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реализация планов развивающей работы с обучающимися с учетом их индивидуально-психологических особенностей; </a:t>
            </a:r>
          </a:p>
          <a:p>
            <a:pPr marL="87313" indent="193675" defTabSz="4572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 развития универсальных учебных действий, программ воспитания и социализации обучающихся, воспитанников, коррекционных программ; </a:t>
            </a:r>
          </a:p>
          <a:p>
            <a:pPr marL="87313" indent="193675" defTabSz="4572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психологических рекомендаций по формированию и реализации индивидуальных учебных планов для творчески одаренных обучающихся и воспитанников; </a:t>
            </a:r>
          </a:p>
          <a:p>
            <a:pPr marL="87313" indent="193675" defTabSz="4572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совместно с педагогом индивидуальных учебных планов обучающихся с учетом их психологических особенностей; </a:t>
            </a:r>
          </a:p>
          <a:p>
            <a:pPr marL="87313" indent="193675" defTabSz="4572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мониторинга личностной и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составляющей результатов освоения основной общеобразовательной программы, установленной федеральными государственными образовательными стандартами; оформление и ведение документации (планы работы, протоколы, журналы, психологические заключения и отчеты); </a:t>
            </a:r>
          </a:p>
          <a:p>
            <a:pPr marL="87313" indent="193675" defTabSz="4572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педагогов и преподавателей образовательных организаций при выборе образовательных технологий с учетом индивидуально-психологических особенностей и образовательных потребностей обучающихся; </a:t>
            </a:r>
          </a:p>
          <a:p>
            <a:pPr marL="87313" indent="193675" defTabSz="4572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психологической поддержки педагогам и преподавателям в проектной деятельности по совершенствованию образовательного процесса. </a:t>
            </a:r>
          </a:p>
        </p:txBody>
      </p:sp>
    </p:spTree>
    <p:extLst>
      <p:ext uri="{BB962C8B-B14F-4D97-AF65-F5344CB8AC3E}">
        <p14:creationId xmlns:p14="http://schemas.microsoft.com/office/powerpoint/2010/main" val="722878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8229" y="526143"/>
            <a:ext cx="9869713" cy="98334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</a:t>
            </a:r>
            <a:r>
              <a:rPr lang="ru-RU" sz="4900" dirty="0"/>
              <a:t> </a:t>
            </a:r>
            <a:r>
              <a:rPr lang="ru-RU" sz="4900" b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использованных источников</a:t>
            </a:r>
            <a:endParaRPr lang="ru-RU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1271" y="1756229"/>
            <a:ext cx="9907586" cy="445588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hlinkClick r:id="rId3"/>
              </a:rPr>
              <a:t>Приказ Минтруда России от 24.07.2015 N 514-н «Об утверждении профессионального стандарта "Педагог-психолог (психолог в сфере образования)» (Зарегистрировано в Минюсте России 18.08.2015 N 38575) (ocdik.ru)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ФГОС и документация педагога-психолога 2023: отчеты, журналы, документы |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2">
                  <a:lumMod val="75000"/>
                </a:schemeClr>
              </a:solidFill>
              <a:hlinkClick r:id="rId4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2">
                  <a:lumMod val="75000"/>
                </a:schemeClr>
              </a:solidFill>
              <a:hlinkClick r:id="rId4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https://www.kdelo.ru/art/385042-professionalnyy-standart-pedagoga-psihologa-18-m2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3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4744" y="319314"/>
            <a:ext cx="10575698" cy="133749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педагога-психолога подразделяется на 4 основных вида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22286" y="2032756"/>
            <a:ext cx="7620000" cy="551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Законодательно-правовые акты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22286" y="3168120"/>
            <a:ext cx="7620000" cy="551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Нормативные документы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22286" y="4303484"/>
            <a:ext cx="7620000" cy="551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Рабочая документация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22286" y="5438848"/>
            <a:ext cx="7620000" cy="551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Специальная документация</a:t>
            </a:r>
          </a:p>
        </p:txBody>
      </p:sp>
    </p:spTree>
    <p:extLst>
      <p:ext uri="{BB962C8B-B14F-4D97-AF65-F5344CB8AC3E}">
        <p14:creationId xmlns:p14="http://schemas.microsoft.com/office/powerpoint/2010/main" val="367094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68511" y="362159"/>
            <a:ext cx="8739415" cy="1321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Нормативная документация регулирующая деятельность педагога-психолога:</a:t>
            </a:r>
          </a:p>
        </p:txBody>
      </p:sp>
      <p:sp>
        <p:nvSpPr>
          <p:cNvPr id="5" name="Овал 4"/>
          <p:cNvSpPr/>
          <p:nvPr/>
        </p:nvSpPr>
        <p:spPr>
          <a:xfrm>
            <a:off x="3864994" y="2059578"/>
            <a:ext cx="5384800" cy="1741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Приказы, распоряжения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2525485" y="4090130"/>
            <a:ext cx="3425372" cy="102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министерств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452286" y="4155443"/>
            <a:ext cx="3761014" cy="110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2400" dirty="0">
                <a:solidFill>
                  <a:schemeClr val="lt1"/>
                </a:solidFill>
              </a:rPr>
              <a:t>департаментов</a:t>
            </a:r>
          </a:p>
        </p:txBody>
      </p:sp>
      <p:sp>
        <p:nvSpPr>
          <p:cNvPr id="8" name="Овал 7"/>
          <p:cNvSpPr/>
          <p:nvPr/>
        </p:nvSpPr>
        <p:spPr>
          <a:xfrm>
            <a:off x="5000172" y="5418185"/>
            <a:ext cx="3425372" cy="102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школы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6438218" y="1683657"/>
            <a:ext cx="238353" cy="332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918857" y="3468914"/>
            <a:ext cx="319314" cy="621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730343" y="3534227"/>
            <a:ext cx="319314" cy="621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600936" y="3944986"/>
            <a:ext cx="369092" cy="1329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3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00525" y="159839"/>
            <a:ext cx="8746445" cy="14717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Этический кодекс</a:t>
            </a:r>
            <a:r>
              <a:rPr lang="en-US" sz="2400" b="1" dirty="0"/>
              <a:t>  </a:t>
            </a:r>
            <a:endParaRPr lang="ru-RU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(</a:t>
            </a:r>
            <a:r>
              <a:rPr lang="ru-RU" b="1" dirty="0"/>
              <a:t>Принят на Всероссийском съезде практических психологов образования, проходившем в мае 2003 г. в г. Москве</a:t>
            </a:r>
            <a:r>
              <a:rPr lang="en-US" b="1" dirty="0"/>
              <a:t> )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00526" y="1845671"/>
            <a:ext cx="8601300" cy="178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Профессиональный стандарт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(Приказ министерства труда России № 514-н</a:t>
            </a:r>
            <a:r>
              <a:rPr lang="en-US" b="1" dirty="0"/>
              <a:t> </a:t>
            </a:r>
            <a:r>
              <a:rPr lang="ru-RU" b="1" dirty="0"/>
              <a:t> от </a:t>
            </a:r>
            <a:r>
              <a:rPr lang="en-US" b="1" dirty="0"/>
              <a:t>24 </a:t>
            </a:r>
            <a:r>
              <a:rPr lang="ru-RU" b="1" dirty="0"/>
              <a:t>июня 2015 года об утверждении профессионального стандарта педагога-психолога в сфере образования)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00525" y="3842654"/>
            <a:ext cx="8891589" cy="289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Приказ о нагрузке специалистов при работе с детьми ОВЗ </a:t>
            </a:r>
            <a:r>
              <a:rPr lang="ru-RU" b="1" dirty="0"/>
              <a:t>пункт 39</a:t>
            </a:r>
          </a:p>
          <a:p>
            <a:pPr algn="ctr"/>
            <a:endParaRPr lang="ru-RU" b="1" dirty="0"/>
          </a:p>
          <a:p>
            <a:pPr algn="ctr"/>
            <a:r>
              <a:rPr lang="ru-RU" sz="2400" dirty="0"/>
              <a:t>(</a:t>
            </a:r>
            <a:r>
              <a:rPr lang="ru-RU" b="1" dirty="0"/>
              <a:t>Приказ Министерства просвещения РФ от 22 марта 2021 г. № 115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образования»)</a:t>
            </a:r>
            <a:endParaRPr lang="ru-RU" dirty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494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37667" y="510900"/>
            <a:ext cx="8789987" cy="2524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Приказ о режиме работы</a:t>
            </a:r>
          </a:p>
          <a:p>
            <a:pPr algn="ctr"/>
            <a:endParaRPr lang="ru-RU" sz="2400" b="1" dirty="0"/>
          </a:p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Приказ Министерства образования и науки РФ от 11 мая 2016 г. N 536</a:t>
            </a:r>
          </a:p>
          <a:p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 Об утверждении особенностей режима рабочего времени и времени отдыха педагогических и иных работников организации, осуществляющих образовательную деятельность)</a:t>
            </a:r>
          </a:p>
          <a:p>
            <a:pPr algn="ctr"/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7666" y="3898895"/>
            <a:ext cx="8789987" cy="2524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Приказ об утверждении учетно-отчетной документации педагога-психолога ОО г. Тамбова</a:t>
            </a:r>
          </a:p>
          <a:p>
            <a:pPr algn="ctr"/>
            <a:endParaRPr lang="ru-RU" sz="2400" b="1" dirty="0"/>
          </a:p>
          <a:p>
            <a:pPr algn="ctr"/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(Приказ комитета образования администрации города Тамбова № 886 от 07.10.2013).</a:t>
            </a:r>
          </a:p>
        </p:txBody>
      </p:sp>
    </p:spTree>
    <p:extLst>
      <p:ext uri="{BB962C8B-B14F-4D97-AF65-F5344CB8AC3E}">
        <p14:creationId xmlns:p14="http://schemas.microsoft.com/office/powerpoint/2010/main" val="86154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96571" y="290287"/>
            <a:ext cx="9419772" cy="214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br>
              <a:rPr lang="ru-RU" sz="2400" b="1" dirty="0"/>
            </a:br>
            <a:r>
              <a:rPr lang="ru-RU" sz="2400" b="1" dirty="0"/>
              <a:t>Стандарт педагога-психолога </a:t>
            </a:r>
            <a:br>
              <a:rPr lang="ru-RU" sz="2400" b="1" dirty="0"/>
            </a:br>
            <a:r>
              <a:rPr lang="ru-RU" sz="2400" b="1" dirty="0"/>
              <a:t>в сфере образования </a:t>
            </a:r>
            <a:r>
              <a:rPr lang="en-US" sz="1600" b="1" dirty="0"/>
              <a:t>[1]</a:t>
            </a:r>
            <a:br>
              <a:rPr lang="ru-RU" sz="2400" b="1" dirty="0"/>
            </a:br>
            <a:br>
              <a:rPr lang="ru-RU" sz="2400" b="1" dirty="0"/>
            </a:br>
            <a:r>
              <a:rPr lang="ru-RU" sz="2400" b="1" dirty="0"/>
              <a:t>(</a:t>
            </a:r>
            <a:r>
              <a:rPr lang="ru-RU" sz="1800" b="1" dirty="0"/>
              <a:t>Приказ Минтруда России от 24.07.2015 № 514-н, действует с 1.01.2017 года</a:t>
            </a:r>
            <a:br>
              <a:rPr lang="ru-RU" sz="1800" b="1" dirty="0"/>
            </a:br>
            <a:r>
              <a:rPr lang="ru-RU" sz="1800" b="1" dirty="0"/>
              <a:t>изменения с 2022 года)</a:t>
            </a:r>
            <a:br>
              <a:rPr lang="ru-RU" sz="1800" b="1" dirty="0"/>
            </a:br>
            <a:br>
              <a:rPr lang="ru-RU" sz="1800" b="1" dirty="0"/>
            </a:br>
            <a:endParaRPr lang="ru-RU" sz="18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810660" y="2814322"/>
            <a:ext cx="580572" cy="885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651068" y="4077064"/>
            <a:ext cx="4802777" cy="9724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Должностная инструкция</a:t>
            </a:r>
          </a:p>
          <a:p>
            <a:pPr algn="ctr"/>
            <a:endParaRPr lang="ru-RU" dirty="0"/>
          </a:p>
        </p:txBody>
      </p:sp>
      <p:sp>
        <p:nvSpPr>
          <p:cNvPr id="8" name="AutoShape 4" descr="data:image/png;base64,iVBORw0KGgoAAAANSUhEUgAAAHsAAAB7CAYAAABUx/9/AAAAAXNSR0IArs4c6QAAAARnQU1BAACxjwv8YQUAAAAJcEhZcwAADsMAAA7DAcdvqGQAAAuOSURBVHhe7Y/Rrtu6FgPv//90r5UGyFjlONSRvdGHDjAoTHIpu/87+HW3JPWzhm0sJ7ZpckpSPyRNTo20vcEYbklSP2vYxnJimyanJPVD0uTUSNsbjOGWJPWzhm0sJ7ZpckpSPyRNTo20vcHPxw72zk5OyWpucL+jkbZDspqvwncO73+U7OSUrOYG9zsaaTskq/kqfOfw/kfJTk7Jam5wv6ORtkOymq/Cdw7zo8xNYrnB/V2SJr9L8pO5SaauGkWJ5Qb3d0ma/C7JT+YmmbpqFCWWG9zfJWnyuyQ/mZtk6qpRlDR5I0n9lcRywg0llu/ANylpcpNMXTWKkiZvJKm/klhOuKHE8h34JiVNbpKpq0ZR0uSNJPVXEssJN5RYvgPfpKTJTTJ11ShKLCfc3KWRtsMd0nu7GrZhbpKpq0ZRYjnh5i6NtB3ukN7b1bANc5NMXTWKEssJN3dppO1wh/TeroZtmJtk6vJolead1Q1tSHezxHJiG8sN7k1i+Sp85/D+R43VDW1Id7PEcmIbyw3uTWL5Knzn8P5HjdUNbUh3s8RyYhvLDe5NYvkqfOfw9HGL5F/+m538RmO4JfmX/2Ynv9EYbkn+5b/ZyW/z/fZj8McIc0osJ9yYxPId+KZpNJu7ePwX7D/DnBLLCTcmsXwHvmkazeYuHv8F+88wp8Rywo1JLN+Bb5pGs7mL4zfyjzGnJPWzJPXDu0hvD40nNo1kNSe2YT75+SDMKUn9LEn98C7S20PjiU0jWc2JbZhPfj4Ic0pSP0tSP7yL9PbQeGLTSFZzYhvmJ9/9H8Tx4Sp2a7mxszcN21i+Ct+h5Ilc/+rTCK5it5YbO3vTsI3lq/AdSp7I9a8+jeAqdmu5sbM3DdtYvgrfoeSJ/PD0ESWpb32a9JtDI22v3MHeYU6J5YQbSo7vPKIk9a1Pk35zaKTtlTvYO8wpsZxwQ8nxnUeUpL71adJvDo20vXIHe4c5JZYTbig5vrWIeQNvGw3bWN7wxC1zauxsLCfcTH4+iOUNvG00bGN5wxO3zKmxs7GccDP5+SCWN/C20bCN5Q1P3DKnxs7GcsLNyXf/Ig4uJKkfEssbeEvJam7Ynjk1bGP5KnyHGqcmHV5JUj8kljfwlpLV3LA9c2rYxvJV+A41Tk06vJKkfkgsb+AtJau5YXvm1LCN5avwHWqcGjtgTo20bSVNTndI7w2NtJ01bMPcJE1+8t2/YEGYUyNtW0mT0x3Se0MjbWcN2zA3SZOffPcvWBDm1EjbVtLkdIf03tBI21nDNsxN0uQn3/0fcGRwY5LUD420vXKV9MaQpH6WNDltsD1zSk7dO/sDjgxuTJL6oZG2V66S3hiS1M+SJqcNtmdOyal7Z3/AkcGNSVI/NNL2ylXSG0OS+lnS5LTB9swpmbo8ItxQwzbMqZG2w4Z0d6XRbEiz52ZV8h/yXBBuqGEb5tRI22FDurvSaDak2XOzKvkPeS4IN9SwDXNqpO2wId1daTQb0uy5WZUs5+9/X+ioyBsb0t1wlfTGLEn9kKzmxDaWG83eNqcvHRV5Y0O6G66S3pglqR+S1ZzYxnKj2dvm9KWjIm9sSHfDVdIbsyT1Q7KaE9tYbjR72xzfn2JHkvohSf0ssZzYhjklqzmxDfPGpzl+I//wqiT1Q5L6WWI5sQ1zSlZzYhvmjU9z/Eb+4VVJ6ock9bPEcmIb5pSs5sQ2zBuf5viN7z+c+iGxnNy1IdzThp29SSwntmnyRnJ8V6MosZzctSHc04advUksJ7Zp8kZyfFejKLGc3LUh3NOGnb1JLCe2afJGcnx/H5GdDXNq2IY53aF5hxtKUn8lSf0sSf0sOb6/j8jOhjk1bMOc7tC8ww0lqb+SpH6WpH6WHN/fR2Rnw5watmFOd2je4YaS1F9JUj9LUj9Lju/vI5K2s0baDo2dzRO5SVJ/JUn9kKR+wRi+n/6TtJ010nZo7GyeyE2S+itJ6ock9QvG8P30n6TtrJG2Q2Nn80RuktRfSVI/JKmvfb/xgsUT8P1GkvpZkvohSf0ssZzYhvldGmn78t2/YPEEfL+RpH6WpH5IUj9LLCe2YX6XRtq+fPcvWDwB328kqZ8lqR+S1M8Sy4ltmN+lkbZvY3iSpH7WsI3lpNmQnb39luUG95Skfthg+4v8U5gk9bOGbSwnzYbs7Cmx3OCektQPG2x/kX8Kk6R+1rCN5aTZkJ09JZYb3FOS+mGD7S/y7wdmQ7obNqS7IVnNG+yWufkE6XeGqxw3+Zi52ZDuhg3pbkhW8wa7ZW4+Qfqd4SrHTT5mbjaku2FDuhuS1bzBbpmbT5B+Z7hKddH8QLNZhW+axPId+OaODTt7Sk7dO7uEB0azWYVvmsTyHfjmjg07e0pO3Tu7hAdGs1mFb5rE8h345o4NO3tKpu708VXS5OYqf9stc0pSP0tSPzTS9osxVEmTm6v8bbfMKUn9LEn90EjbL8ZQJU1urvK33TKnJPWzJPVDI22/+PkwVjcmSf0ssZxw00gsJ9zQhnQ3S1I/JE0++fkwVjcmSf0ssZxw00gsJ9zQhnQ3S1I/JE0++fkwVjcmSf0ssZxw00gsJ9zQhnQ3S1I/JE0+GUOVWG7Ynrm5Snpj17tIb+9qTLvTx1eJ5YbtmZurpDd2vYv09q7GtDt9fJVYbtieublKemPXu0hv72qcdu/sxamA5K7c4L6RpH7YkO6GxPJV7J0mN0nqX777F3FwSO7KDe4bSeqHDeluSCxfxd5pcpOk/uW7fxEHh+Su3OC+kaR+2JDuhsTyVeydJjdJ6l+++xdxcGisbugq6Y1ZkvrhKumNIbG8obm1jeWEm9PqVEBjdUNXSW/MktQPV0lvDInlDc2tbSwn3JxWpwIaqxu6SnpjlqR+uEp6Y0gsb2hubWM54eYwHzCnRtpeadjmJ/NGkvorSZNTkvqhcXR5xJwaaXulYZufzBtJ6q8kTU5J6ofG0eURc2qk7ZWGbX4ybySpv5I0OSWpHxraNMfG6q3tmZsk9UNyV97Q3HJjktTPGto0x8bqre2ZmyT1Q3JX3tDccmOS1M8a2jTHxuqt7ZmbJPVDclfe0NxyY5LUzxqnpjqQTZNTkvrhKnZrucE9NWzDnJLU70pO3Tt7wcKwTZNTkvrhKnZrucE9NWzDnJLU70pO3Tt7wcKwTZNTkvrhKnZrucE9NWzDnJLU70pO3Tt7DP6YwU0jsdywPXNqrG4aG9Jd7fuNx+CPGdw0EssN2zOnxuqmsSHd1b7feAz+mMFNI7HcsD1zaqxuGhvS3YIx3JKs5qvwHdqQ7mYN2zBflTQ5JRf5+egOyWq+Ct+hDelu1rAN81VJk1NykZ+P7pCs5qvwHdqQ7mYN2zBflTQ5JRd5LlaxdyxvaG5tYznhhhppO1wlvTFsSHdDY9p9P2iwdyxvaG5tYznhhhppO1wlvTFsSHdDY9p9P2iwdyxvaG5tYznhhhppO1wlvTFsSHdDY9rlA+YmsbyBtyZJ/ZBYTrgxd2je4eYuydRVoyixvIG3Jkn9kFhOuDF3aN7h5i7J1FWjKLG8gbcmSf2QWE64MXdo3uHmLsnUVaMoaXKzId3NEsvJExuTpH7YYHvmlBzfWnyVNLnZkO5mieXkiY1JUj9ssD1zSo5vLb5KmtxsSHezxHLyxMYkqR822J45Jce3Fl8lTU6NtB2S1A8N21hOuDGfxn6rySc/H4S5SZqcGmk7JKkfGraxnHBjPo39VpNPfj4Ic5M0OTXSdkhSPzRsYznhxnwa+60mn/x87NC8ww0llhvcU7Ka72BvMjcbmr1tju/vxw3NO9xQYrnBPSWr+Q72JnOzodnb5vj+ftzQvMMNJZYb3FOymu9gbzI3G5q9bY7vT3GXpMmpYRvLDe53JKkfktTPrmK3F/mnuEvS5NSwjeUG9zuS1A9J6mdXsduL/FPcJWlyatjGcoP7HUnqhyT1s6vYbc5//fo/VwVcmvQhSxcAAAAASUVORK5CYII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data:image/png;base64,iVBORw0KGgoAAAANSUhEUgAAAM0AAADNCAYAAAAbvPRpAAAAAXNSR0IArs4c6QAAAARnQU1BAACxjwv8YQUAAAAJcEhZcwAADsMAAA7DAcdvqGQAABAuSURBVHhe7d1BisbWEUVh7zD7yMqyS0cxCQTyPbjiVkvqUAfO7FQ9eVCTn7b9x9//8bc/v2JDuq/pZIP2SaFONmhfqlAnhbq33KO50ckG7ZNCnWzQvlShTgp1b7lHc6OTDdonhTrZoH2pQp0U6t5yj+ZGJxu0Twp1skH7UoU6KdS95R7NjU42aJ8U6mSD9qUKdVKoe0sezRNMv5vuUydF2olmVkzvE3ojdZon3hB6d4/moEg70cyK6X1Cb6RO88QbQu/u0RwUaSeaWTG9T+iN1GmeeEPo3T2agyLtRDMrpvcJvZE6zRNvCL27R3NQpJ1oZsX0PqE3Uqd54g2hd+OjUZcqmq6xYXqfaN740qxsSPepSxXq9mhuML1PNG98aVY2pPvUpQp1ezQ3mN4nmje+NCsb0n3qUoW6PZobTO8TzRtfmpUN6T51qULdHs0NpveJ5o0vzcqGdJ+6VKHuVx7NW+hbpGi6aVOaWaF9UjRdqlC3R3MDfYsUTTdtSjMrtE+KpksV6vZobqBvkaLppk1pZoX2SdF0qULdHs0N9C1SNN20Kc2s0D4pmi5VqNujuYG+RYqmmzalmRXaJ0XTpQp1/9dHk86mXUq6b7pr0BupQl2qaLpUoW6P5iLtUtJ9012D3kgV6lJF06UKdXs0F2mXku6b7hr0RqpQlyqaLlWo26O5SLuUdN9016A3UoW6VNF0qULdHs1F2qWk+6a7Br2RKtSliqZLFerio5kmfTftvsT0N2ufFOoahTopprtp9O4ezQ8w/c3aJ4W6RqFOiuluGr27R/MDTH+z9kmhrlGok2K6m0bv7tH8ANPfrH1SqGsU6qSY7qbRu3s0P8D0N2ufFOoahTopprtp9C6P5i3Fdtv9C3VvuUez3V/8xu4t92i2+4vf2L3lHs12f/Ebu7fco9nuL35j95Z//PubPos+OqWZFdonp9EbUkx3Kem+tPsSezQ30D45jd6QYrpLSfel3ZfYo7mB9slp9IYU011Kui/tvsQezQ20T06jN6SY7lLSfWn3JfZobqB9chq9IcV0l/Lf3/UfRdp9Cf56JtRN+yX0fY0i7Rr0RqNIO5HOqps2ZY/mgL6vUaRdg95oFGkn0ll106bs0RzQ9zWKtGvQG40i7UQ6q27alD2aA/q+RpF2DXqjUaSdSGfVTZuyR3NA39co0q5BbzSKtBPprLppU6pfz/SwTEln1ckUzaamaFaK6a4hfUPdW4q0E3s0F5pNTdGsFNNdQ/qGurcUaSf2aC40m5qiWSmmu4b0DXVvKdJO7NFcaDY1RbNSTHcN6Rvq3lKkndijudBsaopmpZjuGtI31L2lSDsRH40eeUKRdtPo3dQUzaYKdVI0nWxI96Vdwx7NDfRuaopmU4U6KZpONqT70q5hj+YGejc1RbOpQp0UTScb0n1p17BHcwO9m5qi2VShToqmkw3pvrRr2KO5gd5NTdFsqlAnRdPJhnRf2jXwz2hkSjPbMP3uW/vUyWnSN57onrBhj+bAW/vUyWnSN57onrBhj+bAW/vUyWnSN57onrBhj+bAW/vUyWnSN57onrBhj+bAW/vUyWnSN57onrChOhp1jUKdnKZ5Q7OpDem+tEtp9jWzKXpDpuzRHGje0GxqQ7ov7VKafc1sit6QKXs0B5o3NJvakO5Lu5RmXzObojdkyh7NgeYNzaY2pPvSLqXZ18ym6A2ZskdzoHlDs6kN6b60S2n2NbMpekOm8GhE2onpWdmQ7lMnG7QvVaibdhq9Ma1QJ/doLtJ96mSD9qUKddNOozemFerkHs1Fuk+dbNC+VKFu2mn0xrRCndyjuUj3qZMN2pcq1E07jd6YVqiTezQX6T51skH7UoW6aafRG9MKdZL/Po1CkXaimU1p3pieTRXqZEOzT7NSqEtt0D4p9mgOTM+mCnWyodmnWSnUpTZonxR7NAemZ1OFOtnQ7NOsFOpSG7RPij2aA9OzqUKdbGj2aVYKdakN2ifFHs2B6dlUoU42NPs0K4W61Abtk4K/nqVOozdSG7RPiqabVqRdyvQ+oTemFerkHs2F9knRdNOKtEuZ3if0xrRCndyjudA+KZpuWpF2KdP7hN6YVqiTezQX2idF000r0i5lep/QG9MKdXKP5kL7pGi6aUXapUzvE3pjWqFO8mhS0ll1qSnprLpUoU6KtBPNrEj3pV2K9kmRdiKdVbdHc0OhToq0E82sSPelXYr2SZF2Ip1Vt0dzQ6FOirQTzaxI96VdivZJkXYinVW3R3NDoU6KtBPNrEj3pV2K9kmRdiKdVbdHc0OhToq0E82sSPelXYr2SZF2Ip1VF/8ZTWNKOqtOCnWyQfu+rlAnhTop1EmhLlWo26M52KB9X1eok0KdFOqkUJcq1O3RHGzQvq8r1EmhTgp1UqhLFer2aA42aN/XFeqkUCeFOinUpQp1ezQHG7Tv6wp1UqiTQp0U6lKFuupoUjQrnyB9V50UaSc0Kxu0r1F8qZMNezSHd9VJkXZCs7JB+xrFlzrZsEdzeFedFGknNCsbtK9RfKmTDXs0h3fVSZF2QrOyQfsaxZc62bBHc3hXnRRpJzQrG7SvUXypkw3jf0aT2qB9UqSd0GyjUJcq1MmUr8+qkw17NIdOaLZRqEsV6mTK12fVyYY9mkMnNNso1KUKdTLl67PqZMMezaETmm0U6lKFOpny9Vl1smGP5tAJzTYKdalCnUz5+qw62RAfjTop1E2bolkp0i4l3Zd2DXojVaTdE+hbGvdoDoq0S0n3pV2D3kgVafcE+pbGPZqDIu1S0n1p16A3UkXaPYG+pXGP5qBIu5R0X9o16I1UkXZPoG9p3KM5KNIuJd2Xdg16I1Wk3RPoWxp5NDJlelampLPqpGi6VJF2Ip1VlyrU/Ub3aC7USdF0qSLtRDqrLlWo+43u0Vyok6LpUkXaiXRWXapQ9xvdo7lQJ0XTpYq0E+msulSh7je6R3OhToqmSxVpJ9JZdalC3W80PhoppruUJ/bJadI3mm5akXZCs0+YskdzQPvkNOkbTTetSDuh2SdM2aM5oH1ymvSNpptWpJ3Q7BOm7NEc0D45TfpG000r0k5o9glT9mgOaJ+cJn2j6aYVaSc0+4Qp/A9riPQRdTJFszJFs9OKppMi7YRm5TR6Qzak+9TJPZofUDSdFGknNCun0RuyId2nTu7R/ICi6aRIO6FZOY3ekA3pPnVyj+YHFE0nRdoJzcpp9IZsSPepk3s0P6BoOinSTmhWTqM3ZEO6T53kr2ci7VLSfepSRdqlaJ+cRm88oUi7aZp3m9k9mkOXon1yGr3xhCLtpmnebWb3aA5divbJafTGE4q0m6Z5t5ndozl0Kdonp9EbTyjSbprm3WZ2j+bQpWifnEZvPKFIu2mad5vZ6tczKdJONLNC+xobtC9VTHfT6F0pmk4KdXKPprRB+1LFdDeN3pWi6aRQJ/doShu0L1VMd9PoXSmaTgp1co+mtEH7UsV0N43elaLppFAn92hKG7QvVUx30+hdKZpOCnWSR6OwQftShbonFGmXku5Luwa90SjUTTvNHs0NRdqlpPvSrkFvNAp1006zR3NDkXYp6b60a9AbjULdtNPs0dxQpF1Kui/tGvRGo1A37TR7NDcUaZeS7ku7Br3RKNRNO81rf0Yj0jfUyZRmtkHvTtugfTJFs1Kok6Lp5B7NRTPboHenbdA+maJZKdRJ0XRyj+aimW3Qu9M2aJ9M0awU6qRoOrlHc9HMNujdaRu0T6ZoVgp1UjSd3KO5aGYb9O60DdonUzQrhTopmk5WRyOFutQG7ZMi7YRmG0XTfUmRdinaJ1P2aC5F2gnNNoqm+5Ii7VK0T6bs0VyKtBOabRRN9yVF2qVon0zZo7kUaSc02yia7kuKtEvRPpmyR3Mp0k5otlE03ZcUaZeifTKFR5Oa8sSsulSRdqKZFdP7Upp301l1UqhLFWm3R3Mp0k40s2J6X0rzbjqrTgp1qSLt9mguRdqJZlZM70tp3k1n1UmhLlWk3R7NpUg70cyK6X0pzbvprDop1KWKtNujuRRpJ5pZMb0vpXk3nVUnhbpUkXY8mmn0RmNDuk+dTEln005o9i1F2gnNSpF2KXs0h33qZEo6m3ZCs28p0k5oVoq0S9mjOexTJ1PS2bQTmn1LkXZCs1KkXcoezWGfOpmSzqad0OxbirQTmpUi7VL2aA771MmUdDbthGbfUqSd0KwUaZfyyNE8gf45ZIP2yWn0RmqKZmWD9kmhTk6jN/ZobqB9chq9kZqiWdmgfVKok9PojT2aG2ifnEZvpKZoVjZonxTq5DR6Y4/mBtonp9EbqSmalQ3aJ4U6OY3e2KO5gfbJafRGaopmZYP2SaFOTqM3xo9G+1JTmtkGvZuaks6qSxXqpGi6JxRpJ/ZobqB3U1PSWXWpQp0UTfeEIu3EHs0N9G5qSjqrLlWok6LpnlCkndijuYHeTU1JZ9WlCnVSNN0TirQTezQ30LupKemsulShToqme0KRdoL/q40v0fzDpegNOU3zhmZlg/alpjSzotmnWblHc6E35DTNG5qVDdqXmtLMimafZuUezYXekNM0b2hWNmhfakozK5p9mpV7NBd6Q07TvKFZ2aB9qSnNrGj2aVbu0VzoDTlN84ZmZYP2paY0s6LZp1nJX8/eMqWZFdP7xPQb6b60E+ls00nxVif2aC6m94npN9J9aSfS2aaT4q1O7NFcTO8T02+k+9JOpLNNJ8VbndijuZjeJ6bfSPelnUhnm06KtzqxR3MxvU9Mv5HuSzuRzjadFG91gkfzBOm7aSfSWXWpXyf95rQTmm1s0D4p1Mk9mgt1qV8n/ea0E5ptbNA+KdTJPZoLdalfJ/3mtBOabWzQPinUyT2aC3WpXyf95rQTmm1s0D4p1Mk9mgt1qV8n/ea0E5ptbNA+KdTJ+GjUpYqme0KRdiKdVTdtimZlg/ZNK9RJsUdzUKSdSGfVTZuiWdmgfdMKdVLs0RwUaSfSWXXTpmhWNmjftEKdFHs0B0XaiXRW3bQpmpUN2jetUCfFHs1BkXYinVU3bYpmZYP2TSvUSbFHc7Ah3felTjY0+9LZppMpezQHG9J9X+pkQ7MvnW06mbJHc7Ah3felTjY0+9LZppMpezQHG9J9X+pkQ7MvnW06mbJHc7Ah3felTjY0+9LZppMpv/JoptEbsiHdl3Yp2veEoukap9mjudAbsiHdl3Yp2veEoukap9mjudAbsiHdl3Yp2veEoukap9mjudAbsiHdl3Yp2veEoukap9mjudAbsiHdl3Yp2veEoukap4mPZprpd9N9aZeS7lM3bUO67zd2UqTdHs2hS0n3qZu2Id33Gzsp0m6P5tClpPvUTduQ7vuNnRRpt0dz6FLSfeqmbUj3/cZOirTbozl0Kek+ddM2pPt+YydF2vFo3lKom/Ytmm9JZ9WlpqSzT3RSpJ3Yo7l8i+Zb0ll1qSnp7BOdFGkn9mgu36L5lnRWXWpKOvtEJ0XaiT2ay7doviWdVZeaks4+0UmRdmKP5vItmm9JZ9WlpqSzT3RSpN3/8uef/wTRNVVP0bQjtAAAAABJRU5ErkJggg==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59499" y="4328127"/>
            <a:ext cx="2143125" cy="214312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408361" y="5241647"/>
            <a:ext cx="8062928" cy="1234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solidFill>
                  <a:srgbClr val="FF0000"/>
                </a:solidFill>
                <a:effectLst/>
                <a:latin typeface="PT Sans" panose="020B0503020203020204" pitchFamily="34" charset="-52"/>
              </a:rPr>
              <a:t>Важно! </a:t>
            </a:r>
            <a:r>
              <a:rPr lang="ru-RU" b="1" i="0" dirty="0" err="1">
                <a:solidFill>
                  <a:schemeClr val="accent2">
                    <a:lumMod val="50000"/>
                  </a:schemeClr>
                </a:solidFill>
                <a:effectLst/>
                <a:latin typeface="PT Sans" panose="020B0503020203020204" pitchFamily="34" charset="-52"/>
              </a:rPr>
              <a:t>Профстандарт</a:t>
            </a:r>
            <a:r>
              <a:rPr lang="ru-RU" b="1" i="0" dirty="0">
                <a:solidFill>
                  <a:schemeClr val="accent2">
                    <a:lumMod val="50000"/>
                  </a:schemeClr>
                </a:solidFill>
                <a:effectLst/>
                <a:latin typeface="PT Sans" panose="020B0503020203020204" pitchFamily="34" charset="-52"/>
              </a:rPr>
              <a:t> педагога-психолог в сфере образования позволяет не только оценивать текущий уровень квалификации сотрудника, но и планировать его дальнейшее обучение и карьерный рост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T Sans" panose="020B0503020203020204" pitchFamily="34" charset="-52"/>
              </a:rPr>
              <a:t>.</a:t>
            </a:r>
            <a:endParaRPr lang="ru-RU" b="1" i="0" dirty="0">
              <a:solidFill>
                <a:schemeClr val="accent2">
                  <a:lumMod val="50000"/>
                </a:schemeClr>
              </a:solidFill>
              <a:effectLst/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1956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3" descr="data:image/png;base64,iVBORw0KGgoAAAANSUhEUgAAAOEAAADhCAYAAAA+s9J6AAAAAXNSR0IArs4c6QAAAARnQU1BAACxjwv8YQUAAAAJcEhZcwAADsMAAA7DAcdvqGQAABNSSURBVHhe7dxBjizJkh3R3iH3wZVxl83gBwlwcIKQ7GvlHp8wAWQmquY50EmgXv3Hf/8f/+0/f8UF7ZOidkKzb7mgfVWhTp6mvqHuLe8Rfqid0OxbLmhfVaiTp6lvqHvLe4Qfaic0+5YL2lcV6uRp6hvq3vIe4YfaCc2+5YL2VYU6eZr6hrq3vEf4oXZCs2+5oH1VoU6epr6h7i15hE9Q31VXPU19Q91bitqJ07NVUTuxzC7o3XuEf6C+oe4tRe3E6dmqqJ1YZhf07j3CP1DfUPeWonbi9GxV1E4sswt69x7hH6hvqHtLUTtxerYqaieW2QW9e4/wD9Q31L2lqJ04PVsVtRPL7ILezUeoripqdxq9u7hQ96mTC8u+ZVbUfbUTdVZdVai7Rzi6UPepkwvLvmVW1H21E3VWXVWou0c4ulD3qZMLy75lVtR9tRN1Vl1VqLtHOLpQ96mTC8u+ZVbUfbUTdVZdVai7Rzi6UPepkwvLvmVW1H21E3VWXVWo+/kjVFcV6p5wYdl3evYJK5qVYumqQt09wodcWPadnn3CimalWLqqUHeP8CEXln2nZ5+wolkplq4q1N0jfMiFZd/p2SesaFaKpasKdfcIH3Jh2Xd69gkrmpVi6apC3b/lEVY0e9rT6I23rGh2UairiqWrCnX3CEdPozfesqLZRaGuKpauKtTdIxw9jd54y4pmF4W6qli6qlB3j3D0NHrjLSuaXRTqqmLpqkLdPcLR0+iNt6xodlGoq4qlqwp1+QhPs7xbZ5/oZEWzcqHuUyfFW93CE28IvXuP8MPSyYpm5ULdp06Kt7qFJ94Qevce4YelkxXNyoW6T50Ub3ULT7wh9O49wg9LJyualQt1nzop3uoWnnhD6N17hB+WTlY0KxfqPnVSvNUtPPGG0Ls8wrcUt7vd/+KJ7i3vEd7uX9zuPe8R3u5f3O497xHe7l/c7j3vEd7uX9zuPf/jf3/Tz6KPXqzU2be6ivZVF+q+2oll9pe4R/iFOvtWV/k/3/5fcaHuq51YZn+Je4RfqLNvdRXtqy7UfbUTy+wvcY/wC3X2ra6ifdWFuq92Ypn9Je4RfqHOvtVVtK+6UPfVTiyzvwSPsP5x6haFuqpYOlnR7FuKpZO/hL5PCnVS1O4e4R86WdHsW4qlk7+Evk8KdVLU7h7hHzpZ0exbiqWTv4S+Twp1UtTuHuEfOlnR7FuKpZO/hL5PCnVS1O4e4R86WdHsW4qlk7+Evk8KdVLULh/h4sKyr86qk2LppKidqLO1q2ifFOqeUKirVu4RflAnxdJJUTtRZ2tX0T4p1D2hUFet3CP8oE6KpZOidqLO1q6ifVKoe0Khrlq5R/hBnRRLJ0XtRJ2tXUX7pFD3hEJdtXKP8IM6KZZOitqJOlu7ivZJoe4JhbpqZTpC8UQnK5qVC9onK5o9rXiiqwp11QXtW7xH+MUF7ZMVzZ5WPNFVhbrqgvYt3iP84oL2yYpmTyue6KpCXXVB+xbvEX5xQftkRbOnFU90VaGuuqB9i/cIv7igfbKi2dOKJ7qqUFdd0L5FHqHQsFzQPnkavSGFOilqJ+ps7U6jd6uidqLO1k7UWXX3CD/oDSnUSVE7UWdrdxq9WxW1E3W2dqLOqrtH+EFvSKFOitqJOlu70+jdqqidqLO1E3VW3T3CD3pDCnVS1E7U2dqdRu9WRe1Ena2dqLPq7hF+0BtSqJOidqLO1u40ercqaifqbO1EnVXH/wP3Qt1Xu8oT+6rilzpZqbPqFkXtKtpXrWj2HuEXtK8qfqmTlTqrblHUrqJ91Ypm7xF+Qfuq4pc6Wamz6hZF7SraV61o9h7hF7SvKn6pk5U6q25R1K6ifdWKZu8RfkH7quKXOlmps+oWRe0q2letaJZHKIW66kLdp26xollZWWYr9Y2lk6J2os7WTmi2Ku4R/sGKZmVlma3UN5ZOitqJOls7odmquEf4ByualZVltlLfWDopaifqbO2EZqviHuEfrGhWVpbZSn1j6aSonaiztROarYp7hH+wollZWWYr9Y2lk6J2os7WTmi2KvifrdVhdVL8eifq7BPdr7tQ96l7QlE7cY/wSyfq7BPdr7tQ96l7QlE7cY/wSyfq7BPdr7tQ96l7QlE7cY/wSyfq7BPdr7tQ96l7QlE7cY/wSyfq7BPdr7tQ96l7QlE7wV9HF5Z9mpVCnRS1E5qtitoJzUpRu4r2SbF0ixXNVsU9wg+1E5qtitoJzUpRu4r2SbF0ixXNVsU9wg+1E5qtitoJzUpRu4r2SbF0ixXNVsU9wg+1E5qtitoJzUpRu4r2SbF0ixXNVsU9wg+1E5qtitoJzUpRu4r2SbF0ixXNVgV/HX0CfWC1otn/XxTqTrugfVKok09Q31Un7xH+myrUnXZB+6RQJ5+gvqtO3iP8N1WoO+2C9kmhTj5BfVedvEf4b6pQd9oF7ZNCnXyC+q46eY/w31Sh7rQL2ieFOvkE9V11kr+OSqFOLtR96uSC9lUry6xY9mlWiie6xUqdXbp7hH9A+6qVZVYs+zQrxRPdYqXOLt09wj+gfdXKMiuWfZqV4olusVJnl+4e4R/QvmplmRXLPs1K8US3WKmzS3eP8A9oX7WyzIpln2aleKJbrNTZpZuOcEFvnHZB+6pCnRTqFhe07wnF6U7U2aW7R/gF7asKdVKoW1zQvicUpztRZ5fuHuEXtK8q1EmhbnFB+55QnO5EnV26e4Rf0L6qUCeFusUF7XtCcboTdXbp7hF+QfuqQp0U6hYXtO8JxelO1Nml4xEKdYti6Z6wotlFUTtxelaKpZMLyz7NVsU9wj9Y0eyiqJ04PSvF0smFZZ9mq+Ie4R+saHZR1E6cnpVi6eTCsk+zVXGP8A9WNLsoaidOz0qxdHJh2afZqrhH+Acrml0UtROnZ6VYOrmw7NNsVUz/nlCPPKFQtyjULQp1pxVLJxfqPnVvuXCP8ItC3aJQd1qxdHKh7lP3lgv3CL8o1C0KdacVSycX6j51b7lwj/CLQt2iUHdasXRyoe5T95YL9wi/KNQtCnWnFUsnF+o+dW+5MB2hOP2B2rcoaifqrLrqQt2n7gmFusWFZV+dvUf4oXaizqqrLtR96p5QqFtcWPbV2XuEH2on6qy66kLdp+4JhbrFhWVfnb1H+KF2os6qqy7UfeqeUKhbXFj21dl7hB9qJ+qsuupC3afuCYW6xYVlX53NR6iFVfFEJ0XtFuobv9QtiqWT4onutPcIP9Ruob7xS92iWDopnuhOe4/wQ+0W6hu/1C2KpZPiie609wg/1G6hvvFL3aJYOime6E57j/BD7RbqG7/ULYqlk+KJ7rT894SyssyKuk9dVaiTlTpbu4r2VYU6KdQ94ULdp656j/CjUCcrdbZ2Fe2rCnVSqHvChbpPXfUe4UehTlbqbO0q2lcV6qRQ94QLdZ+66j3Cj0KdrNTZ2lW0ryrUSaHuCRfqPnXVe4QfhTpZqbO1q2hfVaiTQt0TLtR96qr8dVShUPfrVups7Sra94SVOrt0v+5p7hF+oc7WrqJ9T1ips0v3657mHuEX6mztKtr3hJU6u3S/7mnuEX6hztauon1PWKmzS/frnuYe4RfqbO0q2veElTq7dL/uaXiEFX1gtbLMCu07rajdgt6oCnVvuaB9VVG7yj3Cf0BRuwW9URXq3nJB+6qidpV7hP+AonYLeqMq1L3lgvZVRe0q9wj/AUXtFvRGVah7ywXtq4raVe4R/gOK2i3ojapQ95YL2lcVtatM/9na0snT1DdqV9G+t6zUWXVy4a196qqidvcIP9Suon1vWamz6uTCW/vUVUXt7hF+qF1F+96yUmfVyYW39qmritrdI/xQu4r2vWWlzqqTC2/tU1cVtbtH+KF2Fe17y0qdVScX3tqnripqx19H67A6WamztROalRXNLgp1i6c5/Yb2VUXthGZPe4/wixXNLgp1i6c5/Yb2VUXthGZPe4/wixXNLgp1i6c5/Yb2VUXthGZPe4/wixXNLgp1i6c5/Yb2VUXthGZPe4/wixXNLgp1i6c5/Yb2VUXthGZPy19HRe0qp/eJ029onzzN6TfqvtpVtE9WNCuFukVRu3uEf0D75GlOv1H31a6ifbKiWSnULYra3SP8A9onT3P6jbqvdhXtkxXNSqFuUdTuHuEf0D55mtNv1H21q2ifrGhWCnWLonb3CP+A9snTnH6j7qtdRftkRbNSqFsUtctHKDRbrZyelaJ2QrPylzj9fXWful9XLN09wo+idkKz8pc4/X11n7pfVyzdPcKPonZCs/KXOP19dZ+6X1cs3T3Cj6J2QrPylzj9fXWful9XLN09wo+idkKz8pc4/X11n7pfVyxdPsKlWxS1E3VW3aKo3a+z/B2alRXNVhfqPnX3CL/MqlsUtft1lr9Ds7Ki2epC3afuHuGXWXWLona/zvJ3aFZWNFtdqPvU3SP8MqtuUdTu11n+Ds3KimarC3WfunuEX2bVLYra/TrL36FZWdFsdaHuU8d/T3gaPSzUyUqdVbcolk6eRm9IsXRVUbuK9kmhrnqP8IO6RbF08jR6Q4qlq4raVbRPCnXVe4Qf1C2KpZOn0RtSLF1V1K6ifVKoq94j/KBuUSydPI3ekGLpqqJ2Fe2TQl31HuEHdYti6eRp9IYUS1cVtatonxTqqvkINSyFusWKZqtC3WmFusUF7ZO/jr5ZLmifvEf4RaHutELd4oL2yV9H3ywXtE/eI/yiUHdaoW5xQfvkr6NvlgvaJ+8RflGoO61Qt7igffLX0TfLBe2T9wi/KNSdVqhbXNA++evom+WC9kkeocLKMiu0Tz5BfVedFL/UVUXthGarQt1pRe3uEf6B+q46KX6pq4raCc1WhbrTitrdI/wD9V11UvxSVxW1E5qtCnWnFbW7R/gH6rvqpPilripqJzRbFepOK2p3j/AP1HfVSfFLXVXUTmi2KtSdVtSOR7hQH1ZXPY3eqIqlk6J2C7/0hrrTCnVSqJP3CD/ojapYOilqt/BLb6g7rVAnhTp5j/CD3qiKpZOidgu/9Ia60wp1UqiT9wg/6I2qWDoparfwS2+oO61QJ4U6eY/wg96oiqWTonYLv/SGutMKdVKokzxChYsVzVYrmpUVzcqFuk+dFOpkRbPVJ9C7sqJZKe4RfrGiWblQ96mTQp2saLb6BHpXVjQrxT3CL1Y0KxfqPnVSqJMVzVafQO/KimaluEf4xYpm5ULdp04KdbKi2eoT6F1Z0awU9wi/WNGsXKj71EmhTlY0W30CvSsrmpUi/x+4hWalUCdF7USdfaJ7S3G6E5qVQt1bCnVS3CP8MvtE95bidCf+72/4fynUvaVQJ8U9wi+zT3RvKU53QrNSqHtLoU6Ke4RfZp/o3lKc7oRmpVD3lkKdFPcIv8w+0b2lON0JzUqh7i2FOin46+gvoT9Enqa+oU5WlllR99VOaPa0Qp1cWPbV2XuEX6hvqJOVZVbUfbUTmj2tUCcXln119h7hF+ob6mRlmRV1X+2EZk8r1MmFZV+dvUf4hfqGOllZZkXdVzuh2dMKdXJh2Vdn7xF+ob6hTlaWWVH31U5o9rRCnVxY9tVZ/jr6lpXTs3JB+6R4q6vUfeqqFc1K8VYn7hF+cUH7pHirq9R96qoVzUrxVifuEX5xQfukeKur1H3qqhXNSvFWJ+4RfnFB+6R4q6vUfeqqFc1K8VYn7hF+cUH7pHirq9R96qoVzUrxVid4hE9Q3z3dVU7vE3pDLtR9tRN19olOLmhftXKP8Aun9wm9IRfqvtqJOvtEJxe0r1q5R/iF0/uE3pALdV/tRJ19opML2let3CP8wul9Qm/IhbqvdqLOPtHJBe2rVu4RfuH0PqE35ELdVztRZ5/o5IL2VSv5CNVVxemusuzT7KJQd1pRO6HZRbF0p63U2XuEf9in2UWh7rSidkKzi2LpTlups/cI/7BPs4tC3WlF7YRmF8XSnbZSZ+8R/mGfZheFutOK2gnNLoqlO22lzt4j/MM+zS4KdacVtROaXRRLd9pKnf23PMKqeKsTy6yo+9TJBe2TQl11oe5TVxX3CB/qxDIr6j51ckH7pFBXXaj71FXFPcKHOrHMirpPnVzQPinUVRfqPnVVcY/woU4ss6LuUycXtE8KddWFuk9dVdwjfKgTy6yo+9TJBe2TQl11oe5TVxU/f4SVuu+JripqV3liX1WokxXNVkXtKtp3j/Af6KqidpUn9lWFOlnRbFXUrqJ99wj/ga4qald5Yl9VqJMVzVZF7Srad4/wH+iqonaVJ/ZVhTpZ0WxV1K6iffcI/4GuKmpXeWJfVaiTFc1WRe0q2peP8DT1XXWnFbUTdVbdE4qlk6J2C3qjWtHs4j3Cj6J2os6qe0KxdFLUbkFvVCuaXbxH+FHUTtRZdU8olk6K2i3ojWpFs4v3CD+K2ok6q+4JxdJJUbsFvVGtaHbxHuFHUTtRZ9U9oVg6KWq3oDeqFc0u8gjf8i2Wb6mzSyffon5L7RaWN+qsOrlwj/DD8i11dunkW9Rvqd3C8kadVScX7hF+WL6lzi6dfIv6LbVbWN6os+rkwj3CD8u31Nmlk29Rv6V2C8sbdVadXLhH+GH5ljq7dPIt6rfUbmF5o86qk/91/vM//yd2YPUDm8GeMAAAAABJRU5ErkJggg=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1616755" y="84358"/>
            <a:ext cx="8915399" cy="14688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профстандарта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 2022</a:t>
            </a:r>
          </a:p>
        </p:txBody>
      </p:sp>
      <p:sp>
        <p:nvSpPr>
          <p:cNvPr id="20" name="Текст 19"/>
          <p:cNvSpPr>
            <a:spLocks noGrp="1"/>
          </p:cNvSpPr>
          <p:nvPr>
            <p:ph type="body" idx="1"/>
          </p:nvPr>
        </p:nvSpPr>
        <p:spPr>
          <a:xfrm>
            <a:off x="2327952" y="1738958"/>
            <a:ext cx="8915399" cy="860400"/>
          </a:xfrm>
        </p:spPr>
        <p:txBody>
          <a:bodyPr>
            <a:noAutofit/>
          </a:bodyPr>
          <a:lstStyle/>
          <a:p>
            <a:pPr marL="87313" indent="449263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Общая характеристика специальности ( профессии) с учетом классификации по ОКВЭД и ОКЗ.</a:t>
            </a:r>
          </a:p>
        </p:txBody>
      </p:sp>
      <p:sp>
        <p:nvSpPr>
          <p:cNvPr id="21" name="Текст 19"/>
          <p:cNvSpPr txBox="1">
            <a:spLocks/>
          </p:cNvSpPr>
          <p:nvPr/>
        </p:nvSpPr>
        <p:spPr>
          <a:xfrm>
            <a:off x="2066696" y="3001630"/>
            <a:ext cx="8915399" cy="86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449263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Функциональная</a:t>
            </a:r>
            <a:r>
              <a:rPr lang="ru-RU" dirty="0"/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с перечнем общих трудовых функций.</a:t>
            </a:r>
          </a:p>
        </p:txBody>
      </p:sp>
      <p:sp>
        <p:nvSpPr>
          <p:cNvPr id="22" name="Текст 19"/>
          <p:cNvSpPr txBox="1">
            <a:spLocks/>
          </p:cNvSpPr>
          <p:nvPr/>
        </p:nvSpPr>
        <p:spPr>
          <a:xfrm>
            <a:off x="2327951" y="3971142"/>
            <a:ext cx="8915399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23888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Раздел с подробными характеристиками каждой функции и квалификационными требованиями к специалисту.</a:t>
            </a:r>
          </a:p>
        </p:txBody>
      </p:sp>
      <p:sp>
        <p:nvSpPr>
          <p:cNvPr id="23" name="Текст 19"/>
          <p:cNvSpPr txBox="1">
            <a:spLocks/>
          </p:cNvSpPr>
          <p:nvPr/>
        </p:nvSpPr>
        <p:spPr>
          <a:xfrm>
            <a:off x="2327951" y="5664014"/>
            <a:ext cx="8915399" cy="86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61938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Информационный раздел содержащий сведения о разработчиках профстандарта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77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4126" y="157379"/>
            <a:ext cx="8915399" cy="146880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психолог должен знать: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9829" y="1263320"/>
            <a:ext cx="11030857" cy="4165021"/>
          </a:xfrm>
        </p:spPr>
        <p:txBody>
          <a:bodyPr>
            <a:noAutofit/>
          </a:bodyPr>
          <a:lstStyle/>
          <a:p>
            <a:pPr marL="261938" indent="3619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психологии и педагогики; </a:t>
            </a:r>
          </a:p>
          <a:p>
            <a:pPr marL="261938" indent="3619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проектирования образовательной среды; </a:t>
            </a:r>
          </a:p>
          <a:p>
            <a:pPr marL="261938" indent="3619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проведения психологических исследований и интерпретации полученных результатов; </a:t>
            </a:r>
          </a:p>
          <a:p>
            <a:pPr marL="261938" indent="3619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психолого-педагогического сопровождения; </a:t>
            </a:r>
          </a:p>
          <a:p>
            <a:pPr marL="261938" indent="3619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профессиональной этики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психодидактики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61938" indent="3619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трудового законодательства РФ и законодательные нормы, устанавливающие порядок защиты прав граждан на образование; особенности возрастного развития детей и подростков; </a:t>
            </a:r>
          </a:p>
          <a:p>
            <a:pPr marL="261938" indent="3619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мониторинга результатов учебного процесса. </a:t>
            </a:r>
          </a:p>
        </p:txBody>
      </p:sp>
    </p:spTree>
    <p:extLst>
      <p:ext uri="{BB962C8B-B14F-4D97-AF65-F5344CB8AC3E}">
        <p14:creationId xmlns:p14="http://schemas.microsoft.com/office/powerpoint/2010/main" val="359390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психолог должен уметь: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2686" y="1524000"/>
            <a:ext cx="10174514" cy="4387222"/>
          </a:xfrm>
        </p:spPr>
        <p:txBody>
          <a:bodyPr>
            <a:noAutofit/>
          </a:bodyPr>
          <a:lstStyle/>
          <a:p>
            <a:pPr marL="87313" indent="193675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обрабатывать и интерпретировать данные, полученные в результате реализации программ психологического мониторинга; </a:t>
            </a:r>
          </a:p>
          <a:p>
            <a:pPr marL="87313" indent="193675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психологические приемы по совершенствованию образовательной среды; проводить интерактивные занятия; </a:t>
            </a:r>
          </a:p>
          <a:p>
            <a:pPr marL="87313" indent="193675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психологические обследования педагогов и учащихся; </a:t>
            </a:r>
          </a:p>
          <a:p>
            <a:pPr marL="87313" indent="193675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карты возможностей и ограничений педагогических приемов (технологий) с учетом возрастного и личностного фактора</a:t>
            </a:r>
            <a:r>
              <a:rPr lang="ru-RU" sz="2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94326203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11153</TotalTime>
  <Words>649</Words>
  <Application>Microsoft Macintosh PowerPoint</Application>
  <PresentationFormat>Широкоэкранный</PresentationFormat>
  <Paragraphs>72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PT Sans</vt:lpstr>
      <vt:lpstr>Times New Roman</vt:lpstr>
      <vt:lpstr>Wingdings</vt:lpstr>
      <vt:lpstr>Wingdings 3</vt:lpstr>
      <vt:lpstr>Легкий дым</vt:lpstr>
      <vt:lpstr>Профессиональный стандарт  педагога-психолога</vt:lpstr>
      <vt:lpstr>Документация педагога-психолога подразделяется на 4 основных вида[3]:</vt:lpstr>
      <vt:lpstr>Презентация PowerPoint</vt:lpstr>
      <vt:lpstr>Презентация PowerPoint</vt:lpstr>
      <vt:lpstr>Презентация PowerPoint</vt:lpstr>
      <vt:lpstr> Стандарт педагога-психолога  в сфере образования [1]  (Приказ Минтруда России от 24.07.2015 № 514-н, действует с 1.01.2017 года изменения с 2022 года)  </vt:lpstr>
      <vt:lpstr>Структура профстандарта  педагога-психолога 2022</vt:lpstr>
      <vt:lpstr>Школьный психолог должен знать: </vt:lpstr>
      <vt:lpstr>Школьный психолог должен уметь: </vt:lpstr>
      <vt:lpstr>В трудовую функцию педагога-психолога по профстандарту входит:</vt:lpstr>
      <vt:lpstr>    Список использованных источников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 педагога-психолога</dc:title>
  <dc:creator>Юлия Владимировна Кубасова</dc:creator>
  <cp:lastModifiedBy>Анна Можейко</cp:lastModifiedBy>
  <cp:revision>36</cp:revision>
  <dcterms:created xsi:type="dcterms:W3CDTF">2023-09-25T17:08:04Z</dcterms:created>
  <dcterms:modified xsi:type="dcterms:W3CDTF">2023-10-08T08:31:17Z</dcterms:modified>
</cp:coreProperties>
</file>