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3" r:id="rId5"/>
    <p:sldId id="286" r:id="rId6"/>
    <p:sldId id="274" r:id="rId7"/>
    <p:sldId id="275" r:id="rId8"/>
    <p:sldId id="277" r:id="rId9"/>
    <p:sldId id="278" r:id="rId10"/>
    <p:sldId id="281" r:id="rId11"/>
    <p:sldId id="284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8B9"/>
    <a:srgbClr val="7FD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 autoAdjust="0"/>
    <p:restoredTop sz="94694"/>
  </p:normalViewPr>
  <p:slideViewPr>
    <p:cSldViewPr showGuides="1">
      <p:cViewPr varScale="1">
        <p:scale>
          <a:sx n="94" d="100"/>
          <a:sy n="94" d="100"/>
        </p:scale>
        <p:origin x="200" y="776"/>
      </p:cViewPr>
      <p:guideLst>
        <p:guide orient="horz" pos="2160"/>
        <p:guide pos="28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223F1-DB91-47F8-A197-B09108C1BAC7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78045-3C10-423F-8BB0-AF5542742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8205" y="839470"/>
            <a:ext cx="6146800" cy="258953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br>
              <a:rPr lang="ru-RU" b="0" dirty="0"/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 в  работе учителя-логопеда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8712968" cy="2245628"/>
          </a:xfrm>
        </p:spPr>
        <p:txBody>
          <a:bodyPr>
            <a:noAutofit/>
          </a:bodyPr>
          <a:lstStyle/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учитель-логопед Королева А.О. </a:t>
            </a:r>
          </a:p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56 «Гусельки»</a:t>
            </a:r>
          </a:p>
          <a:p>
            <a:pPr algn="r"/>
            <a:endParaRPr lang="ru-RU" sz="1600" cap="small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Тамбов </a:t>
            </a: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692696"/>
            <a:ext cx="6696744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cap="small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473077" y="3429000"/>
            <a:ext cx="7920880" cy="227974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/>
            <a:endParaRPr lang="ru-RU" sz="2200" cap="none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457200" y="167640"/>
            <a:ext cx="8258175" cy="102911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 упражнений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логопедической работе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6110" y="2143125"/>
            <a:ext cx="7920990" cy="45364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>
              <a:buFont typeface="Wingdings" panose="05000000000000000000" pitchFamily="2" charset="2"/>
              <a:buNone/>
            </a:pPr>
            <a:endParaRPr lang="ru-RU" dirty="0"/>
          </a:p>
        </p:txBody>
      </p:sp>
      <p:graphicFrame>
        <p:nvGraphicFramePr>
          <p:cNvPr id="9" name="Замещающее содержимое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29672666"/>
              </p:ext>
            </p:extLst>
          </p:nvPr>
        </p:nvGraphicFramePr>
        <p:xfrm>
          <a:off x="457200" y="1600200"/>
          <a:ext cx="8219256" cy="499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0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9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3-я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Осень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Осенние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месяцы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«Звёздочки»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Надвух листах нарисованы звёздочки от 1 до 3 в ряду. Ребёнок, двигясь сверху вниз переставляет пальцы на каждую звёздочку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32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4-я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Деревьяосенью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«Отбей ритм»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Рисуется несколько строчек с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69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1-я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Овощи. Труд взрослых на полях и огородах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«Рисунки на спине»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Взрослыйрисует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ребёнку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спине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пальцем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простой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рисунок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ёлочку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т.д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.).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Ребёнок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повторяет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рисунок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бумаге</a:t>
                      </a:r>
                      <a:endParaRPr lang="en-US" altLang="en-US" sz="1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Список используемых источников</a:t>
            </a:r>
            <a:endParaRPr lang="ru-RU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</a:t>
            </a:r>
            <a:r>
              <a:rPr lang="ru-RU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Л.С. Мышление и речь: учеб. пособие. М.: Лабиринт, 1996.</a:t>
            </a:r>
          </a:p>
          <a:p>
            <a:pPr marL="0" indent="0" algn="just">
              <a:buNone/>
            </a:pPr>
            <a:r>
              <a:rPr lang="ru-RU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r>
              <a:rPr lang="ru-RU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А.Р. Основы нейропсихологии: учеб. Пособие. М.: Академия, 2003. </a:t>
            </a:r>
          </a:p>
          <a:p>
            <a:pPr marL="0" indent="0" algn="just">
              <a:buNone/>
            </a:pPr>
            <a:r>
              <a:rPr lang="ru-RU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Праведникова</a:t>
            </a:r>
            <a:r>
              <a:rPr lang="ru-RU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И.И. Нейропсихология. Игры и упражнения. М.: Айрис-пресс, 2017.</a:t>
            </a:r>
          </a:p>
          <a:p>
            <a:pPr marL="0" indent="0" algn="just">
              <a:buNone/>
            </a:pPr>
            <a:r>
              <a:rPr lang="ru-RU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Хомская Е.Д. Нейропсихология. СПб.: Питер, 2005. </a:t>
            </a:r>
          </a:p>
          <a:p>
            <a:pPr marL="0" indent="0" algn="just">
              <a:buNone/>
            </a:pPr>
            <a:r>
              <a:rPr lang="ru-RU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5.https://akademy-of-curiosity.ru/tematicheskie-zadaniya/nejropsihologicheskie-igry-dlya-detej/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052736"/>
            <a:ext cx="7467600" cy="32403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5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5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7467600" cy="2578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 algn="ctr" fontAlgn="auto"/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</a:t>
            </a:r>
            <a:r>
              <a:rPr lang="ru-RU" sz="24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помогают развивать межполушарные взаимодействия и нейронные связи за счёт непривычности движений, непохожести их на те, что мы делаем в быту каждый день, и асимметричности движений </a:t>
            </a:r>
            <a:r>
              <a:rPr lang="en-US" sz="2400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[1]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925857"/>
            <a:ext cx="3121410" cy="184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62960">
            <a:off x="3045195" y="4395169"/>
            <a:ext cx="3083314" cy="261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Замещающее содержимое 4" descr="InShot_20230922_134817815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868035" y="3860800"/>
            <a:ext cx="2414905" cy="2042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кинезиологических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упражнений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логопедической работе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[3]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7020"/>
            <a:ext cx="7952105" cy="2787650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подготовки к постановке звуков: артикуляционная гимнастика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сочетании с движением рук и/или глаз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«Качели»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 опускается вниз, а глаза (или кисти рук) смотрят вверх. Затем положение меняется.</a:t>
            </a:r>
          </a:p>
          <a:p>
            <a:pPr marL="0" indent="45720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«Часики»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 двигается влево , а глаза (или кисти рук) - вправо. </a:t>
            </a:r>
          </a:p>
          <a:p>
            <a:pPr marL="0" indent="457200" algn="just">
              <a:buNone/>
            </a:pP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«Гармошка»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челюсть движется вниз, руки, сжатые в кулак, раздвигаются в стороны. </a:t>
            </a:r>
          </a:p>
          <a:p>
            <a:pPr marL="0" indent="457200" algn="just">
              <a:buNone/>
            </a:pP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«Орешек»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 толкает правую щёку, а правый указательный палец «рисует» круг около этой щеки. </a:t>
            </a: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quarter" idx="2"/>
          </p:nvPr>
        </p:nvSpPr>
        <p:spPr>
          <a:xfrm>
            <a:off x="4270375" y="3616960"/>
            <a:ext cx="3657600" cy="2555240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Изображение 3" descr="InShot_20230922_13444809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035" y="4725035"/>
            <a:ext cx="1560830" cy="2044065"/>
          </a:xfrm>
          <a:prstGeom prst="rect">
            <a:avLst/>
          </a:prstGeom>
        </p:spPr>
      </p:pic>
      <p:pic>
        <p:nvPicPr>
          <p:cNvPr id="5" name="Изображение 4" descr="InShot_20230922_13461320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830" y="4940935"/>
            <a:ext cx="1822450" cy="17722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980728"/>
            <a:ext cx="828092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автоматизации звуков</a:t>
            </a:r>
          </a:p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слогах:</a:t>
            </a:r>
          </a:p>
          <a:p>
            <a:pPr indent="450215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«Колечки»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ребёнок соединяет большой палец с остальными в колечки и произносит слоги с автоматизируемым звуком. При движении от указательного к мизинцу - прямые слоги, в обратном порядке - обратные слоги. Можно выполнять одновременно двумя руками, а можно на одной руке прямые слоги, на другой - обратные. </a:t>
            </a:r>
          </a:p>
          <a:p>
            <a:pPr indent="450215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«Выложи фигуру»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ребёнок выкладывает фигуру из счётных палочек. Правой рукой выкладывает розовые палочки, проговаривая слог РА, левой – белые, проговаривая РО. После того, как собрал фигуру, разбирает её, проговаривая аналогично слоги РУ и РЫ (или обратные слоги АР и ОР). </a:t>
            </a:r>
          </a:p>
          <a:p>
            <a:pPr indent="450215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песочница»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взрослый проговаривает прямой слог - ребёнок проводит линию в песке правым указательным пальцем слева направо, проговаривая этот слог; обратный слог - левым указательным пальцем справа налево. </a:t>
            </a:r>
          </a:p>
          <a:p>
            <a:pPr algn="just">
              <a:buClr>
                <a:schemeClr val="accent6">
                  <a:lumMod val="50000"/>
                </a:schemeClr>
              </a:buCl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амещающее содержимое 1" descr="Screenshot_20231001_175049_Gallery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67130" y="5297805"/>
            <a:ext cx="2424430" cy="1428750"/>
          </a:xfrm>
          <a:prstGeom prst="rect">
            <a:avLst/>
          </a:prstGeom>
        </p:spPr>
      </p:pic>
      <p:pic>
        <p:nvPicPr>
          <p:cNvPr id="5" name="Замещающее содержимое 4" descr="Screenshot_20231001_175335_Gallery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047740" y="4876800"/>
            <a:ext cx="1851025" cy="19526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26064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КИНЕЗИОЛОГИЧЕСКИХ УПРАЖНЕНИЙ В ЛОГОПЕДИЧЕСКОЙ РАБОТЕ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Применение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кинезиологических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упражнений в логопедической работе</a:t>
            </a:r>
            <a:endParaRPr lang="ru-RU" altLang="en-US" sz="24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64805" cy="315849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этапе автоматизации звуков: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accent6">
                  <a:lumMod val="50000"/>
                </a:schemeClr>
              </a:buClr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словах: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215" algn="just" fontAlgn="auto">
              <a:buClr>
                <a:schemeClr val="accent6">
                  <a:lumMod val="50000"/>
                </a:schemeClr>
              </a:buClr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«Пальчик – картинка»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ладони лежат на столе. Около каждого пальчика картинка с автоматизируемым звуком. Ребёнок называет картинку, одновременно поднимая пальчик, около которого эта картинка лежит.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215" algn="just" fontAlgn="auto">
              <a:buClr>
                <a:schemeClr val="accent6">
                  <a:lumMod val="50000"/>
                </a:schemeClr>
              </a:buClr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«Кулак-ребро-ладонь»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ребёнок называет картинки. Если автоматизируемый звук стоит в начале слова, то ставит кулак, если в середине – ребро, в конце – ладонь.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 dirty="0"/>
          </a:p>
        </p:txBody>
      </p:sp>
      <p:pic>
        <p:nvPicPr>
          <p:cNvPr id="4" name="Picture 1" descr="20230817_090934[1]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700020" y="4940935"/>
            <a:ext cx="2971800" cy="1504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073390" cy="37716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дифференциации звуков:</a:t>
            </a:r>
          </a:p>
          <a:p>
            <a:pPr marL="0" indent="450215" algn="just" fontAlgn="auto">
              <a:spcBef>
                <a:spcPts val="0"/>
              </a:spcBef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«Фишки»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взрослый называет звуки (слоги, слова). Если ребёнок услышал звук Л, он выкладывает правой рукой жёлтый кружок, если услышал звук Р – левой рукой красный.</a:t>
            </a:r>
          </a:p>
          <a:p>
            <a:pPr marL="0" indent="450215" algn="just" fontAlgn="auto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«Разложи»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перед ребёнком лежит стопка картинок, на которых изображены предметы с изучаемыми звуками Его задача разложить их в две  стопки. Картинку, в названии которой слышится звук С, он берёт правой рукой и кладёт в одну стопку (чётко называя то, что изображено), картинку, в названии которой слышится звук Ш, берёт левой рукой и кладёт в другую стопку..</a:t>
            </a:r>
          </a:p>
          <a:p>
            <a:pPr marL="0" indent="450215" algn="just" fontAlgn="auto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 с мячом»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ребёнок катает мяч между ладоней. Логопед произносит слова. Если в слове звук Р – правая рука сверху, если Л – левая.</a:t>
            </a:r>
          </a:p>
        </p:txBody>
      </p:sp>
      <p:sp>
        <p:nvSpPr>
          <p:cNvPr id="8" name="Заголовок 1"/>
          <p:cNvSpPr txBox="1"/>
          <p:nvPr/>
        </p:nvSpPr>
        <p:spPr>
          <a:xfrm>
            <a:off x="347345" y="132080"/>
            <a:ext cx="8258175" cy="889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кинезиологических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упражнений в логопедической работе</a:t>
            </a:r>
          </a:p>
        </p:txBody>
      </p:sp>
      <p:pic>
        <p:nvPicPr>
          <p:cNvPr id="3081" name="Picture 9" descr="F:\работа + аттестация\нейроигры\Screenshot_20230824_092126_Gallery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880" y="4756150"/>
            <a:ext cx="2487295" cy="210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134985" cy="3752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фонематического восприятия</a:t>
            </a:r>
          </a:p>
          <a:p>
            <a:pPr marL="0" indent="450215" fontAlgn="auto">
              <a:spcBef>
                <a:spcPts val="0"/>
              </a:spcBef>
              <a:buNone/>
            </a:pP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«Хлопки»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взрослый называет звуки (слоги, слова). Если ребёнок услышал заданный звук, хлопает в ладоши. Если нет, то стучит ладонями по столу.</a:t>
            </a:r>
          </a:p>
          <a:p>
            <a:pPr marL="0" indent="450215" fontAlgn="auto">
              <a:spcBef>
                <a:spcPts val="0"/>
              </a:spcBef>
              <a:buNone/>
            </a:pP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«Хлопни, топни»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прохлопать и протопать столько раз, сколько звуков услышит ребёнок. На звук А – хлопни, на звук У – топни (можно сопроводить зрительным ориентиром – карточками, на которых символами изображено задание)</a:t>
            </a:r>
          </a:p>
          <a:p>
            <a:pPr marL="0" indent="450215" algn="ctr" fontAlgn="auto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 (хлоп, топ, хлоп)</a:t>
            </a:r>
          </a:p>
          <a:p>
            <a:pPr marL="0" indent="450215" algn="ctr" fontAlgn="auto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УАА (топ, хлоп, хлоп)</a:t>
            </a:r>
          </a:p>
          <a:p>
            <a:pPr marL="0" indent="450215" fontAlgn="auto">
              <a:spcBef>
                <a:spcPts val="0"/>
              </a:spcBef>
              <a:buNone/>
            </a:pP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«Сортировка»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услышишь гласный звук – клади красный мяч в правую корзинку, если услышишь согласный – синий мяч в левую корзинку.</a:t>
            </a:r>
          </a:p>
        </p:txBody>
      </p:sp>
      <p:sp>
        <p:nvSpPr>
          <p:cNvPr id="7" name="Заголовок 1"/>
          <p:cNvSpPr txBox="1"/>
          <p:nvPr/>
        </p:nvSpPr>
        <p:spPr>
          <a:xfrm>
            <a:off x="457200" y="167640"/>
            <a:ext cx="8258175" cy="9702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кинезиологических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упражнений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логопедической работе</a:t>
            </a:r>
          </a:p>
        </p:txBody>
      </p:sp>
      <p:pic>
        <p:nvPicPr>
          <p:cNvPr id="4099" name="Picture 3" descr="F:\работа + аттестация\нейроигры\20230824_0827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914265"/>
            <a:ext cx="2526030" cy="1943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9105" y="1056640"/>
            <a:ext cx="8201025" cy="56095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закрепления лексико-грамматических категорий </a:t>
            </a:r>
          </a:p>
          <a:p>
            <a:pPr marL="0" indent="450215" fontAlgn="auto">
              <a:spcBef>
                <a:spcPts val="0"/>
              </a:spcBef>
              <a:buNone/>
            </a:pP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ладошки»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логопед выкладывает перед ребёнком поочерёдно картинки нескольких лексических категорий. Если ребёнок видит картинку определённой категории (например, мебель), он должен накрыть её рукой, при виде остальных картинок – хлопает в ладоши.</a:t>
            </a:r>
          </a:p>
          <a:p>
            <a:pPr marL="0" indent="450215" fontAlgn="auto">
              <a:spcBef>
                <a:spcPts val="0"/>
              </a:spcBef>
              <a:buNone/>
            </a:pP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«Обведи или вычеркни»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перед ребёнком два листа с одинаковыми картинками, но в разном порядке. Задача находить одинаковые картинки определённой лексической категории, называть и одновременно их обводить. «Лишние» картинки вычёркиваются.</a:t>
            </a:r>
          </a:p>
          <a:p>
            <a:pPr marL="0" indent="450215" fontAlgn="auto">
              <a:spcBef>
                <a:spcPts val="0"/>
              </a:spcBef>
              <a:buNone/>
            </a:pP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«Один-много»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перед ребёнком лежит стопка картинок, на которых нарисованы один и несколько предметов Его задача разложить их в две  стопки. Картинку с изображением одного предмета он берёт правой рукой и кладёт в одну стопку (называя то, что изображено), картинку с изображением нескольких предметов – левой.</a:t>
            </a:r>
          </a:p>
          <a:p>
            <a:pPr marL="0" indent="450215" fontAlgn="auto">
              <a:spcBef>
                <a:spcPts val="0"/>
              </a:spcBef>
              <a:buNone/>
            </a:pP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«Чьё это?»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перед ребёнком картинки с изображением частей тела двух животных (например, зайца и лисы). Он называет, чьё это (лисий хвост, заячьи уши) и одновременно выкладывает одной рукой к зайцу его части тела, другой – к лисе её части тела. </a:t>
            </a:r>
          </a:p>
        </p:txBody>
      </p:sp>
      <p:sp>
        <p:nvSpPr>
          <p:cNvPr id="8" name="Заголовок 1"/>
          <p:cNvSpPr txBox="1"/>
          <p:nvPr/>
        </p:nvSpPr>
        <p:spPr>
          <a:xfrm>
            <a:off x="457200" y="167640"/>
            <a:ext cx="8258175" cy="889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кинезиологических упражнений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логопедической работе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49680"/>
            <a:ext cx="8171815" cy="4922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мелкой моторики и межполушарного взаимодействия</a:t>
            </a:r>
          </a:p>
          <a:p>
            <a:pPr marL="0" indent="450215" fontAlgn="auto">
              <a:spcBef>
                <a:spcPts val="0"/>
              </a:spcBef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«Ножницы-бумага»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руки перед собой ладонями вниз. На одной ладони прямые пальцы сомкнуты (бумага), на другой – указательный и средний разогнуты и разведены, остальные поджаты (ножницы). Поочерёдно менять положение рук.</a:t>
            </a:r>
          </a:p>
          <a:p>
            <a:pPr marL="0" indent="450215" fontAlgn="auto">
              <a:spcBef>
                <a:spcPts val="0"/>
              </a:spcBef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«Рога-копыта»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руки перед собой сжаты в кулак. На одной руке разогнуть указательный палец и мизинец  и поднять вверх (рога), на другой – указательный и средний и опустить вниз (копыта). Поочерёдно менять положение рук.</a:t>
            </a:r>
          </a:p>
          <a:p>
            <a:pPr marL="0" indent="450215" fontAlgn="auto">
              <a:spcBef>
                <a:spcPts val="0"/>
              </a:spcBef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«Волшебныедорожки»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ребёнку предлагается обвести картинку по контуру , провести две линии или лабиринты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двумя руками одновременно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[5].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fontAlgn="auto">
              <a:spcBef>
                <a:spcPts val="0"/>
              </a:spcBef>
            </a:pPr>
            <a:endParaRPr lang="ru-RU" sz="2055" dirty="0"/>
          </a:p>
        </p:txBody>
      </p:sp>
      <p:sp>
        <p:nvSpPr>
          <p:cNvPr id="8" name="Заголовок 1"/>
          <p:cNvSpPr txBox="1"/>
          <p:nvPr/>
        </p:nvSpPr>
        <p:spPr>
          <a:xfrm>
            <a:off x="457200" y="167640"/>
            <a:ext cx="8258175" cy="96012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кинезиологических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упражнений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логопедической работе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835150" y="3284855"/>
            <a:ext cx="4572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1" descr="1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771800" y="4725144"/>
            <a:ext cx="2810252" cy="1957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20230817_091013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725144"/>
            <a:ext cx="2736304" cy="190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</TotalTime>
  <Words>1169</Words>
  <Application>Microsoft Macintosh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Century Schoolbook</vt:lpstr>
      <vt:lpstr>Times New Roman</vt:lpstr>
      <vt:lpstr>Wingdings</vt:lpstr>
      <vt:lpstr>Wingdings 2</vt:lpstr>
      <vt:lpstr>Эркер</vt:lpstr>
      <vt:lpstr> Применение  кинезиологических упражнений в  работе учителя-логопеда</vt:lpstr>
      <vt:lpstr>Кинезиологические упражнения помогают развивать межполушарные взаимодействия и нейронные связи за счёт непривычности движений, непохожести их на те, что мы делаем в быту каждый день, и асимметричности движений [1]</vt:lpstr>
      <vt:lpstr>Применение кинезиологических упражнений в логопедической работе [3]</vt:lpstr>
      <vt:lpstr>Презентация PowerPoint</vt:lpstr>
      <vt:lpstr>Применение кинезиологических упражнений в логопедической работе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используемых источников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№56 «Гусельки»    Использование нейроигр в логопедической работе с детьми с нарушениями речи</dc:title>
  <dc:creator>hp</dc:creator>
  <cp:lastModifiedBy>Анна Можейко</cp:lastModifiedBy>
  <cp:revision>91</cp:revision>
  <dcterms:created xsi:type="dcterms:W3CDTF">2023-08-17T05:22:00Z</dcterms:created>
  <dcterms:modified xsi:type="dcterms:W3CDTF">2023-10-07T05:37:46Z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DD9CDBF31CE84CD79EBD155398065559</vt:lpwstr>
  </property>
  <property fmtid="{D5CDD505-2E9C-101B-9397-08002B2CF9AE}" pid="3" name="KSOProductBuildVer">
    <vt:lpwstr>1049-12.2.0.13215</vt:lpwstr>
  </property>
</Properties>
</file>