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690560"/>
            <a:ext cx="9143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690560"/>
            <a:ext cx="9143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690560"/>
            <a:ext cx="9143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0" y="1690560"/>
            <a:ext cx="9143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23880" y="1690560"/>
            <a:ext cx="9143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23880" y="1690560"/>
            <a:ext cx="9143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1690560"/>
            <a:ext cx="9143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523880" y="1743120"/>
            <a:ext cx="91432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1690560"/>
            <a:ext cx="9143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690560"/>
            <a:ext cx="9143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690560"/>
            <a:ext cx="9143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1690560"/>
            <a:ext cx="9143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690560"/>
            <a:ext cx="9143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0" y="1690560"/>
            <a:ext cx="9143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690560"/>
            <a:ext cx="9143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690560"/>
            <a:ext cx="9143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690560"/>
            <a:ext cx="9143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690560"/>
            <a:ext cx="9143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743120"/>
            <a:ext cx="91432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690560"/>
            <a:ext cx="9143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690560"/>
            <a:ext cx="9143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690560"/>
            <a:ext cx="91432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743120"/>
            <a:ext cx="91432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15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14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0" y="0"/>
            <a:ext cx="12504712" cy="9045624"/>
          </a:xfrm>
          <a:prstGeom prst="rect">
            <a:avLst/>
          </a:prstGeom>
          <a:blipFill rotWithShape="0">
            <a:blip r:embed="rId2"/>
            <a:stretch>
              <a:fillRect b="20485"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spc="-1" dirty="0">
                <a:latin typeface="Times New Roman"/>
              </a:rPr>
              <a:t>Сочетание традиционных методик и интерактивных технологий в работе учителя-логопеда </a:t>
            </a:r>
          </a:p>
          <a:p>
            <a:pPr algn="ctr">
              <a:lnSpc>
                <a:spcPct val="100000"/>
              </a:lnSpc>
            </a:pPr>
            <a:r>
              <a:rPr lang="ru-RU" sz="4000" spc="-1" dirty="0">
                <a:latin typeface="Times New Roman"/>
              </a:rPr>
              <a:t>дошкольного образовательного учреждения</a:t>
            </a:r>
            <a:endParaRPr lang="ru-RU" sz="40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4000" b="0" strike="noStrike" spc="-1" dirty="0">
                <a:latin typeface="Times New Roman"/>
              </a:rPr>
              <a:t>(профессиональный стол </a:t>
            </a:r>
            <a:r>
              <a:rPr lang="ru-RU" sz="4000" b="0" strike="noStrike" spc="-1" dirty="0" err="1">
                <a:latin typeface="Times New Roman"/>
              </a:rPr>
              <a:t>Logo</a:t>
            </a:r>
            <a:r>
              <a:rPr lang="ru-RU" sz="4000" b="0" strike="noStrike" spc="-1" dirty="0">
                <a:latin typeface="Times New Roman"/>
              </a:rPr>
              <a:t> </a:t>
            </a:r>
            <a:r>
              <a:rPr lang="ru-RU" sz="4000" b="0" strike="noStrike" spc="-1" dirty="0" err="1">
                <a:latin typeface="Times New Roman"/>
              </a:rPr>
              <a:t>Edu</a:t>
            </a:r>
            <a:r>
              <a:rPr lang="ru-RU" sz="4000" b="0" strike="noStrike" spc="-1" dirty="0">
                <a:latin typeface="Times New Roman"/>
              </a:rPr>
              <a:t>)</a:t>
            </a:r>
            <a:endParaRPr lang="ru-RU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4000" b="0" strike="noStrike" spc="-1" dirty="0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8276597" y="3933056"/>
            <a:ext cx="4222171" cy="3240360"/>
          </a:xfrm>
          <a:custGeom>
            <a:avLst/>
            <a:gdLst/>
            <a:ahLst/>
            <a:cxnLst/>
            <a:rect l="l" t="t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7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3"/>
          <p:cNvSpPr/>
          <p:nvPr/>
        </p:nvSpPr>
        <p:spPr>
          <a:xfrm>
            <a:off x="8760296" y="4221088"/>
            <a:ext cx="3672408" cy="2402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300" b="0" strike="noStrike" spc="-1" dirty="0">
                <a:solidFill>
                  <a:srgbClr val="000000"/>
                </a:solidFill>
                <a:latin typeface="Times New Roman"/>
              </a:rPr>
              <a:t>Подготовили: </a:t>
            </a:r>
          </a:p>
          <a:p>
            <a:pPr algn="ctr">
              <a:lnSpc>
                <a:spcPct val="90000"/>
              </a:lnSpc>
            </a:pPr>
            <a:r>
              <a:rPr lang="ru-RU" sz="2300" b="0" strike="noStrike" spc="-1" dirty="0">
                <a:solidFill>
                  <a:srgbClr val="000000"/>
                </a:solidFill>
                <a:latin typeface="Times New Roman"/>
              </a:rPr>
              <a:t>учителя-логопеды МБДОУ «Детский сад № 12 «Звездный»</a:t>
            </a:r>
            <a:br>
              <a:rPr sz="2300" dirty="0"/>
            </a:br>
            <a:r>
              <a:rPr lang="ru-RU" sz="2300" b="0" strike="noStrike" spc="-1" dirty="0">
                <a:solidFill>
                  <a:srgbClr val="000000"/>
                </a:solidFill>
                <a:latin typeface="Times New Roman"/>
              </a:rPr>
              <a:t>Евсеева О.Л.</a:t>
            </a:r>
            <a:br>
              <a:rPr sz="2300" dirty="0"/>
            </a:br>
            <a:r>
              <a:rPr lang="ru-RU" sz="2300" b="0" strike="noStrike" spc="-1" dirty="0">
                <a:solidFill>
                  <a:srgbClr val="000000"/>
                </a:solidFill>
                <a:latin typeface="Times New Roman"/>
              </a:rPr>
              <a:t>Попова Н.А.</a:t>
            </a:r>
            <a:endParaRPr lang="ru-RU" sz="2300" b="0" strike="noStrike" spc="-1" dirty="0">
              <a:latin typeface="Arial"/>
            </a:endParaRPr>
          </a:p>
        </p:txBody>
      </p:sp>
      <p:sp>
        <p:nvSpPr>
          <p:cNvPr id="79" name="CustomShape 4"/>
          <p:cNvSpPr/>
          <p:nvPr/>
        </p:nvSpPr>
        <p:spPr>
          <a:xfrm>
            <a:off x="3960000" y="5760000"/>
            <a:ext cx="3095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latin typeface="Times New Roman"/>
              </a:rPr>
              <a:t>                       </a:t>
            </a:r>
            <a:r>
              <a:rPr lang="ru-RU" sz="2300" b="0" strike="noStrike" spc="-1" dirty="0">
                <a:latin typeface="Times New Roman"/>
              </a:rPr>
              <a:t>Тамбов</a:t>
            </a:r>
            <a:endParaRPr lang="ru-RU" sz="23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300" b="0" strike="noStrike" spc="-1" dirty="0">
                <a:latin typeface="Times New Roman"/>
              </a:rPr>
              <a:t>                       2023 год</a:t>
            </a:r>
            <a:endParaRPr lang="ru-RU" sz="2300" b="0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4232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85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7368" y="700564"/>
            <a:ext cx="11377264" cy="2194447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программном обеспечении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Звукоречье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есть возможность использование конструктора домашних заданий. Взрослый самостоятельно либо вместе с детьми выбирает упражнения, тут же распечатывает и отдает домой для выполнения.</a:t>
            </a:r>
            <a:br>
              <a:rPr lang="ru-RU" sz="1600" dirty="0">
                <a:effectLst/>
                <a:latin typeface="Calibri"/>
                <a:ea typeface="Times New Roman"/>
                <a:cs typeface="Times New Roman"/>
              </a:rPr>
            </a:br>
            <a:br>
              <a:rPr lang="ru-RU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br>
              <a:rPr lang="ru-RU" sz="1400" dirty="0">
                <a:effectLst/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2" name="Рисунок 1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1" b="13381"/>
          <a:stretch/>
        </p:blipFill>
        <p:spPr>
          <a:xfrm>
            <a:off x="5231904" y="2276872"/>
            <a:ext cx="6480720" cy="3248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769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5"/>
            <a:ext cx="12192000" cy="684485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1384" y="1591895"/>
            <a:ext cx="11377264" cy="4318105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effectLst/>
                <a:latin typeface="Times New Roman"/>
                <a:ea typeface="Calibri"/>
                <a:cs typeface="Times New Roman"/>
              </a:rPr>
              <a:t>Оснащение кабинета современным оборудованием открывает перед логопедом новые возможности  работы с детьми. Сочетание традиционных методик с интерактивными технологиями позволяет  улучшить качество образования, повысить мотивацию детей (за счет мощного эмоционального отклика) к усвоению материала </a:t>
            </a:r>
            <a:r>
              <a:rPr lang="en-US" sz="3200" dirty="0">
                <a:effectLst/>
                <a:latin typeface="Times New Roman"/>
                <a:ea typeface="Calibri"/>
                <a:cs typeface="Times New Roman"/>
              </a:rPr>
              <a:t>[1]</a:t>
            </a:r>
            <a:r>
              <a:rPr lang="ru-RU" sz="3200" dirty="0">
                <a:effectLst/>
                <a:latin typeface="Times New Roman"/>
                <a:ea typeface="Calibri"/>
                <a:cs typeface="Times New Roman"/>
              </a:rPr>
              <a:t>.</a:t>
            </a:r>
            <a:br>
              <a:rPr lang="ru-RU" sz="2800" dirty="0">
                <a:effectLst/>
                <a:latin typeface="Calibri"/>
                <a:ea typeface="Calibri"/>
                <a:cs typeface="Times New Roman"/>
              </a:rPr>
            </a:br>
            <a:br>
              <a:rPr lang="ru-RU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br>
              <a:rPr lang="ru-RU" sz="1400" dirty="0">
                <a:effectLst/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211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5"/>
            <a:ext cx="12192000" cy="684485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1384" y="870684"/>
            <a:ext cx="11377264" cy="5096780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effectLst/>
                <a:latin typeface="Times New Roman"/>
                <a:ea typeface="Calibri"/>
                <a:cs typeface="Times New Roman"/>
              </a:rPr>
              <a:t>                    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Список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использованных источников</a:t>
            </a:r>
            <a:b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br>
              <a:rPr lang="ru-RU" sz="3200" b="1" dirty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Комарова Т.С.,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Туликов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А.В. Информационно-коммуникативные технологии в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дошкольном образовании.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М.: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Мозаика Синтез. 2011.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Постановление Главного государственного санитарного врача Российской Федерации </a:t>
            </a:r>
            <a:r>
              <a:rPr lang="ru-RU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28.09.2020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№ 28 СП 2.4.3648-20 «Санитарно-эпидемиологические требования к организациям воспитания и обучения, отдыха и оздоровления детей и молодежи»	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 https://myalma.ru/professionalnyy-stol-logopeda-logo-edu/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br>
              <a:rPr lang="ru-RU" sz="1400" dirty="0">
                <a:effectLst/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08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7992000" y="3816000"/>
            <a:ext cx="4271760" cy="3067560"/>
          </a:xfrm>
          <a:custGeom>
            <a:avLst/>
            <a:gdLst/>
            <a:ahLst/>
            <a:cxnLst/>
            <a:rect l="l" t="t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7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2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3960000" y="5760000"/>
            <a:ext cx="3095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latin typeface="Times New Roman"/>
              </a:rPr>
              <a:t>                    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84" name="Line 4"/>
          <p:cNvSpPr/>
          <p:nvPr/>
        </p:nvSpPr>
        <p:spPr>
          <a:xfrm>
            <a:off x="9480240" y="5123520"/>
            <a:ext cx="935280" cy="0"/>
          </a:xfrm>
          <a:prstGeom prst="line">
            <a:avLst/>
          </a:prstGeom>
          <a:ln w="25560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30" y="-39117"/>
            <a:ext cx="12369090" cy="689711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392" y="455301"/>
            <a:ext cx="11377264" cy="1698927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  <a:t>АЛМА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  <a:t> - Российский производитель интерактивного оборудования и программного обеспечения для детского образования с 2013 года.</a:t>
            </a:r>
            <a:br>
              <a:rPr lang="ru-RU" sz="240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  <a:t>АЛМА обеспечивает детские сады необходимым оборудованием для успешного ведения их деятельности на высоком современном уровне </a:t>
            </a:r>
            <a:r>
              <a:rPr lang="en-US" sz="2400" dirty="0">
                <a:effectLst/>
                <a:latin typeface="Times New Roman"/>
                <a:ea typeface="Times New Roman"/>
                <a:cs typeface="Times New Roman"/>
              </a:rPr>
              <a:t>[3]</a:t>
            </a:r>
            <a: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2" t="26341" r="22174" b="30897"/>
          <a:stretch/>
        </p:blipFill>
        <p:spPr>
          <a:xfrm>
            <a:off x="1703512" y="2204864"/>
            <a:ext cx="921493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7992000" y="3816000"/>
            <a:ext cx="4271760" cy="3067560"/>
          </a:xfrm>
          <a:custGeom>
            <a:avLst/>
            <a:gdLst/>
            <a:ahLst/>
            <a:cxnLst/>
            <a:rect l="l" t="t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7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2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3960000" y="5760000"/>
            <a:ext cx="3095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latin typeface="Times New Roman"/>
              </a:rPr>
              <a:t>                    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84" name="Line 4"/>
          <p:cNvSpPr/>
          <p:nvPr/>
        </p:nvSpPr>
        <p:spPr>
          <a:xfrm>
            <a:off x="9480240" y="5123520"/>
            <a:ext cx="935280" cy="0"/>
          </a:xfrm>
          <a:prstGeom prst="line">
            <a:avLst/>
          </a:prstGeom>
          <a:ln w="25560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25" y="0"/>
            <a:ext cx="12369090" cy="689711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344" y="755223"/>
            <a:ext cx="11881320" cy="5419561"/>
          </a:xfrm>
        </p:spPr>
        <p:txBody>
          <a:bodyPr/>
          <a:lstStyle/>
          <a:p>
            <a:pPr algn="l">
              <a:lnSpc>
                <a:spcPct val="115000"/>
              </a:lnSpc>
              <a:spcBef>
                <a:spcPts val="1500"/>
              </a:spcBef>
              <a:spcAft>
                <a:spcPts val="10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Существуют определенные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требования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при использовании интерактивных технологий.</a:t>
            </a:r>
            <a:br>
              <a:rPr lang="ru-RU" sz="2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Санитарно-гигиенические нормы строго регламентируют время, которое дети проводят перед монитором, поэтому рекомендуется использовать компьютерные технологии порционно.</a:t>
            </a:r>
            <a:br>
              <a:rPr lang="ru-RU" sz="2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Чтобы здоровью детей ничего не угрожало, важно соблюдать и другие требования:</a:t>
            </a:r>
            <a:br>
              <a:rPr lang="ru-RU" sz="2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•	 Все используемые компьютеры должны быть последних моделей. Соответствующие требования предъявляются и к мониторам.</a:t>
            </a:r>
            <a:br>
              <a:rPr lang="ru-RU" sz="2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•	 Продолжительность одного занятия за компьютером не должна превышать 10-15 минут. </a:t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неделю рекомендуется проводить не более двух занятий.</a:t>
            </a:r>
            <a:br>
              <a:rPr lang="ru-RU" sz="2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•	  Обязательно проведение гимнастики для глаз. Во время занятия каждые 2-5 минут необходимо отводить глаза от монитора на несколько секунд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[2]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br>
              <a:rPr lang="ru-RU" sz="2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Основной целью введения этих ограничений является сохранение здоровья детей. Длительное пребывание за компьютером негативно сказывается на зрении и опорно-двигательной системе, поэтому сокращение времени занятий является абсолютно оправданным.</a:t>
            </a:r>
            <a:br>
              <a:rPr lang="ru-RU" sz="2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2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6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354925"/>
            <a:ext cx="9433048" cy="5882388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31723"/>
            <a:ext cx="7848872" cy="5802011"/>
          </a:xfrm>
          <a:prstGeom prst="rect">
            <a:avLst/>
          </a:prstGeom>
        </p:spPr>
      </p:pic>
      <p:sp>
        <p:nvSpPr>
          <p:cNvPr id="10" name="Подзаголовок 9"/>
          <p:cNvSpPr>
            <a:spLocks noGrp="1"/>
          </p:cNvSpPr>
          <p:nvPr>
            <p:ph type="subTitle"/>
          </p:nvPr>
        </p:nvSpPr>
        <p:spPr>
          <a:xfrm>
            <a:off x="609480" y="5949280"/>
            <a:ext cx="10972080" cy="908720"/>
          </a:xfr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Logo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Edu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 профессиональный стол для специалиста логопеда, единственный в своем роде комплект по наполнению и функционалу. Объединяет традиционные методики и современные интерактивные технологии.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64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" y="0"/>
            <a:ext cx="12192000" cy="684485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7368" y="727634"/>
            <a:ext cx="11377264" cy="339785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  <a:t>      Традиционные методики включают в себя интерактивную панель, безопасное акриловое зеркало, комплект логопедических зондов, </a:t>
            </a:r>
            <a:r>
              <a:rPr lang="ru-RU" sz="2400" dirty="0" err="1">
                <a:effectLst/>
                <a:latin typeface="Times New Roman"/>
                <a:ea typeface="Times New Roman"/>
                <a:cs typeface="Times New Roman"/>
              </a:rPr>
              <a:t>массажеры</a:t>
            </a:r>
            <a: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  <a:t>, логопедические карточки, методический материал, световой песочный  стол.</a:t>
            </a:r>
            <a:br>
              <a:rPr lang="ru-RU" sz="240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ru-RU" sz="2400" dirty="0">
                <a:effectLst/>
                <a:latin typeface="Calibri"/>
                <a:ea typeface="Times New Roman"/>
                <a:cs typeface="Times New Roman"/>
              </a:rPr>
              <a:t>       </a:t>
            </a:r>
            <a: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  <a:t>Пакет программного обеспечения АЛМА включает программы «АЛМА Дошкольное Образование», игра-</a:t>
            </a:r>
            <a:r>
              <a:rPr lang="ru-RU" sz="2400" dirty="0" err="1">
                <a:effectLst/>
                <a:latin typeface="Times New Roman"/>
                <a:ea typeface="Times New Roman"/>
                <a:cs typeface="Times New Roman"/>
              </a:rPr>
              <a:t>квест</a:t>
            </a:r>
            <a: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  <a:t> с заданиями для подготовки к школе «5 Островов», интерактивная раскраска «</a:t>
            </a:r>
            <a:r>
              <a:rPr lang="ru-RU" sz="2400" dirty="0" err="1">
                <a:effectLst/>
                <a:latin typeface="Times New Roman"/>
                <a:ea typeface="Times New Roman"/>
                <a:cs typeface="Times New Roman"/>
              </a:rPr>
              <a:t>Оживариум</a:t>
            </a:r>
            <a: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  <a:t>» и логопедическое программное обеспечение «</a:t>
            </a:r>
            <a:r>
              <a:rPr lang="ru-RU" sz="2400" dirty="0" err="1">
                <a:effectLst/>
                <a:latin typeface="Times New Roman"/>
                <a:ea typeface="Times New Roman"/>
                <a:cs typeface="Times New Roman"/>
              </a:rPr>
              <a:t>Звукоречье</a:t>
            </a:r>
            <a: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  <a:t>».</a:t>
            </a:r>
            <a:br>
              <a:rPr lang="ru-RU" sz="2400" dirty="0">
                <a:effectLst/>
                <a:latin typeface="Calibri"/>
                <a:ea typeface="Times New Roman"/>
                <a:cs typeface="Times New Roman"/>
              </a:rPr>
            </a:b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1280576" y="6116104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95800" y="6393103"/>
            <a:ext cx="216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2</a:t>
            </a:r>
          </a:p>
        </p:txBody>
      </p:sp>
      <p:pic>
        <p:nvPicPr>
          <p:cNvPr id="1026" name="Picture 2" descr="G:\фото\1.mp4_snapshot_00.04.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335" y="3834174"/>
            <a:ext cx="3564127" cy="230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о\2.mp4_snapshot_00.07.9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5" y="3834174"/>
            <a:ext cx="3672408" cy="222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фото\20230208_0931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4428877"/>
            <a:ext cx="3822251" cy="227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73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8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5" b="12527"/>
          <a:stretch/>
        </p:blipFill>
        <p:spPr>
          <a:xfrm>
            <a:off x="1703512" y="332657"/>
            <a:ext cx="9073008" cy="4968552"/>
          </a:xfrm>
          <a:prstGeom prst="rect">
            <a:avLst/>
          </a:prstGeom>
        </p:spPr>
      </p:pic>
      <p:sp>
        <p:nvSpPr>
          <p:cNvPr id="9" name="Подзаголовок 8"/>
          <p:cNvSpPr>
            <a:spLocks noGrp="1"/>
          </p:cNvSpPr>
          <p:nvPr>
            <p:ph type="subTitle"/>
          </p:nvPr>
        </p:nvSpPr>
        <p:spPr>
          <a:xfrm>
            <a:off x="609480" y="5301209"/>
            <a:ext cx="10972080" cy="1296144"/>
          </a:xfrm>
        </p:spPr>
        <p:txBody>
          <a:bodyPr/>
          <a:lstStyle/>
          <a:p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«АЛМА Дошкольное Образование»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- это уникальное программное обеспечение, включает более 80 обучающих игр и 110 тестов на развитие памяти, внимания, логики, позволяет проводить психологическую и логопедическую диагностику детей от 3 до 8 лет.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47543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855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/>
          </p:nvPr>
        </p:nvSpPr>
        <p:spPr>
          <a:xfrm>
            <a:off x="335360" y="5523620"/>
            <a:ext cx="11449272" cy="923330"/>
          </a:xfrm>
        </p:spPr>
        <p:txBody>
          <a:bodyPr/>
          <a:lstStyle/>
          <a:p>
            <a:pPr algn="just"/>
            <a:r>
              <a:rPr lang="ru-RU" sz="2000" b="1" dirty="0">
                <a:effectLst/>
                <a:latin typeface="Times New Roman"/>
                <a:ea typeface="Times New Roman"/>
              </a:rPr>
              <a:t>«</a:t>
            </a:r>
            <a:r>
              <a:rPr lang="ru-RU" sz="2000" b="1" dirty="0" err="1">
                <a:effectLst/>
                <a:latin typeface="Times New Roman"/>
                <a:ea typeface="Times New Roman"/>
              </a:rPr>
              <a:t>Звукоречье</a:t>
            </a:r>
            <a:r>
              <a:rPr lang="ru-RU" sz="2000" b="1" dirty="0">
                <a:effectLst/>
                <a:latin typeface="Times New Roman"/>
                <a:ea typeface="Times New Roman"/>
              </a:rPr>
              <a:t>» </a:t>
            </a:r>
            <a:r>
              <a:rPr lang="ru-RU" sz="2000" dirty="0">
                <a:effectLst/>
                <a:latin typeface="Times New Roman"/>
                <a:ea typeface="Times New Roman"/>
              </a:rPr>
              <a:t>– это многофункциональный тренажер по артикуляционной гимнастике и воздушной струе. Программа  позволяет сделать процесс обучения интересным, продуктивным, способствует формированию правильного звукопроизношения. 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0" b="12339"/>
          <a:stretch/>
        </p:blipFill>
        <p:spPr>
          <a:xfrm>
            <a:off x="2819636" y="524232"/>
            <a:ext cx="6552728" cy="45365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12687" y="2967737"/>
            <a:ext cx="216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3241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85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7368" y="692697"/>
            <a:ext cx="11377264" cy="216024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Дополнительно в ПО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Звукоречье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можно использовать задания на развитие фонетико-фонематической стороны речи, обогащение словарного запаса, его систематизации, формирование грамматического строя.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br>
              <a:rPr lang="ru-RU" sz="1400" dirty="0">
                <a:effectLst/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96000" y="5284315"/>
            <a:ext cx="4108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62196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85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7368" y="604720"/>
            <a:ext cx="11377264" cy="1769715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  <a:t>Присутствует функция разделения экрана на 2-4 игровых сектора </a:t>
            </a:r>
            <a:b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  <a:t>(до 8 детей за одним устройством)</a:t>
            </a:r>
            <a:br>
              <a:rPr lang="ru-RU" sz="1600" dirty="0">
                <a:effectLst/>
                <a:latin typeface="Calibri"/>
                <a:ea typeface="Times New Roman"/>
                <a:cs typeface="Times New Roman"/>
              </a:rPr>
            </a:br>
            <a:br>
              <a:rPr lang="ru-RU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br>
              <a:rPr lang="ru-RU" sz="1400" dirty="0">
                <a:effectLst/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2" name="Рисунок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628800"/>
            <a:ext cx="5832648" cy="3836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G:\фото\14.mp4_snapshot_00.04.86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42234" r="21958"/>
          <a:stretch/>
        </p:blipFill>
        <p:spPr bwMode="auto">
          <a:xfrm>
            <a:off x="7104112" y="2852936"/>
            <a:ext cx="3960440" cy="369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527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603</Words>
  <Application>Microsoft Macintosh PowerPoint</Application>
  <PresentationFormat>Широкоэкранный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«АЛМА» - Российский производитель интерактивного оборудования и программного обеспечения для детского образования с 2013 года. АЛМА обеспечивает детские сады необходимым оборудованием для успешного ведения их деятельности на высоком современном уровне [3].</vt:lpstr>
      <vt:lpstr>Существуют определенные требования при использовании интерактивных технологий. Санитарно-гигиенические нормы строго регламентируют время, которое дети проводят перед монитором, поэтому рекомендуется использовать компьютерные технологии порционно. Чтобы здоровью детей ничего не угрожало, важно соблюдать и другие требования: •  Все используемые компьютеры должны быть последних моделей. Соответствующие требования предъявляются и к мониторам. •  Продолжительность одного занятия за компьютером не должна превышать 10-15 минут.  В неделю рекомендуется проводить не более двух занятий. •   Обязательно проведение гимнастики для глаз. Во время занятия каждые 2-5 минут необходимо отводить глаза от монитора на несколько секунд [2]. Основной целью введения этих ограничений является сохранение здоровья детей. Длительное пребывание за компьютером негативно сказывается на зрении и опорно-двигательной системе, поэтому сокращение времени занятий является абсолютно оправданным. </vt:lpstr>
      <vt:lpstr>Презентация PowerPoint</vt:lpstr>
      <vt:lpstr>      Традиционные методики включают в себя интерактивную панель, безопасное акриловое зеркало, комплект логопедических зондов, массажеры, логопедические карточки, методический материал, световой песочный  стол.        Пакет программного обеспечения АЛМА включает программы «АЛМА Дошкольное Образование», игра-квест с заданиями для подготовки к школе «5 Островов», интерактивная раскраска «Оживариум» и логопедическое программное обеспечение «Звукоречье». </vt:lpstr>
      <vt:lpstr>Презентация PowerPoint</vt:lpstr>
      <vt:lpstr>Презентация PowerPoint</vt:lpstr>
      <vt:lpstr>Дополнительно в ПО «Звукоречье» можно использовать задания на развитие фонетико-фонематической стороны речи, обогащение словарного запаса, его систематизации, формирование грамматического строя.  </vt:lpstr>
      <vt:lpstr>Присутствует функция разделения экрана на 2-4 игровых сектора  (до 8 детей за одним устройством)   </vt:lpstr>
      <vt:lpstr>В программном обеспечении «Звукоречье» есть возможность использование конструктора домашних заданий. Взрослый самостоятельно либо вместе с детьми выбирает упражнения, тут же распечатывает и отдает домой для выполнения.   </vt:lpstr>
      <vt:lpstr>Оснащение кабинета современным оборудованием открывает перед логопедом новые возможности  работы с детьми. Сочетание традиционных методик с интерактивными технологиями позволяет  улучшить качество образования, повысить мотивацию детей (за счет мощного эмоционального отклика) к усвоению материала [1].   </vt:lpstr>
      <vt:lpstr>                     Список использованных источников  1. Комарова Т.С., Туликов А.В. Информационно-коммуникативные технологии в дошкольном образовании. М.: Мозаика Синтез. 2011.  2. Постановление Главного государственного санитарного врача Российской Федерации от 28.09.2020 № 28 СП 2.4.3648-20 «Санитарно-эпидемиологические требования к организациям воспитания и обучения, отдыха и оздоровления детей и молодежи»  3.  https://myalma.ru/professionalnyy-stol-logopeda-logo-edu/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Анна Можейко</cp:lastModifiedBy>
  <cp:revision>51</cp:revision>
  <dcterms:created xsi:type="dcterms:W3CDTF">2023-02-01T11:07:00Z</dcterms:created>
  <dcterms:modified xsi:type="dcterms:W3CDTF">2023-03-08T04:59:37Z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