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5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64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2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4464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5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76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8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9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6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6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0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8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4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1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F011-045F-4B86-85E5-6403D121FE3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690ECD-0BF6-4DC2-B58F-E0BBEDD0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5A2EC-39E7-42CE-BB1A-F059CE0C9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514" y="2417355"/>
            <a:ext cx="6821061" cy="15155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Цифровой конструктор 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«Школьный дефектолог» 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как инструмент педагогической интеграции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D02C636-275B-4076-B87B-A7F3BD457B16}"/>
              </a:ext>
            </a:extLst>
          </p:cNvPr>
          <p:cNvSpPr txBox="1">
            <a:spLocks/>
          </p:cNvSpPr>
          <p:nvPr/>
        </p:nvSpPr>
        <p:spPr>
          <a:xfrm>
            <a:off x="3835134" y="4572578"/>
            <a:ext cx="5308866" cy="1377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Евсеева Л.В., магистр специального (дефектологического) образования, учитель-дефектолог МАОУ СОШ   № 9 г. Тамбова.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Тянькова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А.А., учитель начальных классов МБОУ «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Цнинская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 2» г. Тамбова.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1FA99A-6DA6-4FED-B5FB-7D2BFE05FDAC}"/>
              </a:ext>
            </a:extLst>
          </p:cNvPr>
          <p:cNvSpPr/>
          <p:nvPr/>
        </p:nvSpPr>
        <p:spPr>
          <a:xfrm>
            <a:off x="501445" y="234605"/>
            <a:ext cx="8642555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092CEA6-1F0F-B9AE-952E-56FA6008C565}"/>
              </a:ext>
            </a:extLst>
          </p:cNvPr>
          <p:cNvSpPr txBox="1"/>
          <p:nvPr/>
        </p:nvSpPr>
        <p:spPr>
          <a:xfrm>
            <a:off x="3553215" y="6340581"/>
            <a:ext cx="2539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Тамбов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3932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7E9AA-2629-4630-A2D2-00E7A309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156" y="491374"/>
            <a:ext cx="6589199" cy="659000"/>
          </a:xfrm>
        </p:spPr>
        <p:txBody>
          <a:bodyPr/>
          <a:lstStyle/>
          <a:p>
            <a:r>
              <a:rPr lang="ru-RU" dirty="0"/>
              <a:t>Актуальность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06C8B-5159-493C-A920-0AC74D938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132" y="1474599"/>
            <a:ext cx="6591985" cy="505893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 В настоящее время проблема интеграции содержания образования является актуальной и одной из наиболее перспективных. При этом необходимо решать целый ряд задач для содержательного обновления образования.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Такими задачами, по мнению  О.Н. Арефьева, являются: скоординированный подбор предметов, исключающий дублирование материала; изменение методов обучения путем расширения тех из них, которые формируют профессиональные навыки и усиливают роль самостоятельной работы [1].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Современная цифровая образовательная среда позволяет</a:t>
            </a:r>
            <a:r>
              <a:rPr lang="ru-RU" b="1" i="1" dirty="0"/>
              <a:t> </a:t>
            </a:r>
            <a:r>
              <a:rPr lang="ru-RU" dirty="0"/>
              <a:t>открыть новые возможности для педагогов, в том числе и участвующих в психолого-педагогическом сопровождении обучающихся с ограниченными возможностями здоровья (конструкторы рабочих программ, отчеты, мониторинг и др.) [3].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39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7E9AA-2629-4630-A2D2-00E7A309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535" y="177222"/>
            <a:ext cx="6882581" cy="659000"/>
          </a:xfrm>
        </p:spPr>
        <p:txBody>
          <a:bodyPr>
            <a:normAutofit/>
          </a:bodyPr>
          <a:lstStyle/>
          <a:p>
            <a:r>
              <a:rPr lang="ru-RU" dirty="0"/>
              <a:t>КРП: Школьный дефектолог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06C8B-5159-493C-A920-0AC74D938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6" y="899532"/>
            <a:ext cx="7376436" cy="505893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Программу «КРП: Школьный дефектолог» подготовил коллектив педагогов под редакцией Елены Александровны Дробышевой.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 Конструктор помогает подготовить пакет документов для школьного дефектолога, а также служит информационной базой для всех участников коррекционно-развивающего процесса в образовательной организации [2].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   Особенно важен интеграционный потенциал для взаимодействия с учителем начальных классов. Так как именно учитель класса больше все проводит времени с детьми. Обучает их, общается с ними во внеурочной деятельности, проводит внеклассные мероприятия. Имеет тесный контакт с родителями обучающихся.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0640DE-40E4-4232-A843-36EF956D1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602" y="4635491"/>
            <a:ext cx="3347940" cy="20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3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7E9AA-2629-4630-A2D2-00E7A309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522" y="301601"/>
            <a:ext cx="6882581" cy="659000"/>
          </a:xfrm>
        </p:spPr>
        <p:txBody>
          <a:bodyPr>
            <a:normAutofit/>
          </a:bodyPr>
          <a:lstStyle/>
          <a:p>
            <a:r>
              <a:rPr lang="ru-RU" dirty="0"/>
              <a:t>Главные преимущества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50B525-9437-46A5-B463-B11BF02E5708}"/>
              </a:ext>
            </a:extLst>
          </p:cNvPr>
          <p:cNvSpPr/>
          <p:nvPr/>
        </p:nvSpPr>
        <p:spPr>
          <a:xfrm>
            <a:off x="8155859" y="5294671"/>
            <a:ext cx="688258" cy="110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7C9162-9A66-4CD9-B983-084509EED40B}"/>
              </a:ext>
            </a:extLst>
          </p:cNvPr>
          <p:cNvSpPr/>
          <p:nvPr/>
        </p:nvSpPr>
        <p:spPr>
          <a:xfrm>
            <a:off x="1273276" y="1293420"/>
            <a:ext cx="2753033" cy="5262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1F1F1F"/>
                </a:solidFill>
                <a:latin typeface="Ubuntu"/>
              </a:rPr>
              <a:t>Экономия времени и сил</a:t>
            </a:r>
          </a:p>
          <a:p>
            <a:pPr fontAlgn="base"/>
            <a:r>
              <a:rPr lang="ru-RU" sz="1600" dirty="0">
                <a:solidFill>
                  <a:srgbClr val="1F1F1F"/>
                </a:solidFill>
                <a:latin typeface="Ubuntu"/>
              </a:rPr>
              <a:t>Шаблон документа уже есть в программе. На основе ваших ответов в него добавляются или убираются разделы и варианты ответов. 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>
                <a:solidFill>
                  <a:srgbClr val="1F1F1F"/>
                </a:solidFill>
                <a:latin typeface="inherit"/>
              </a:rPr>
              <a:t>Не надо дублировать свою работу</a:t>
            </a:r>
            <a:r>
              <a:rPr lang="ru-RU" sz="1600" dirty="0">
                <a:solidFill>
                  <a:srgbClr val="1F1F1F"/>
                </a:solidFill>
                <a:latin typeface="Ubuntu"/>
              </a:rPr>
              <a:t>: часть вопросов заполняется автоматически, исходя из прошлых ваших ответов. 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>
                <a:solidFill>
                  <a:srgbClr val="1F1F1F"/>
                </a:solidFill>
                <a:latin typeface="inherit"/>
              </a:rPr>
              <a:t>Не надо вспоминать правильные формулировки</a:t>
            </a:r>
            <a:r>
              <a:rPr lang="ru-RU" sz="1600" dirty="0">
                <a:solidFill>
                  <a:srgbClr val="1F1F1F"/>
                </a:solidFill>
                <a:latin typeface="Ubuntu"/>
              </a:rPr>
              <a:t>: для каждого вопроса есть готовые варианты ответов.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>
                <a:solidFill>
                  <a:srgbClr val="1F1F1F"/>
                </a:solidFill>
                <a:latin typeface="inherit"/>
              </a:rPr>
              <a:t>Не надо собирать информацию из разных источников</a:t>
            </a:r>
            <a:r>
              <a:rPr lang="ru-RU" sz="1600" dirty="0">
                <a:solidFill>
                  <a:srgbClr val="1F1F1F"/>
                </a:solidFill>
                <a:latin typeface="Ubuntu"/>
              </a:rPr>
              <a:t>: часть документов формируется на основе уже созданных.</a:t>
            </a:r>
            <a:endParaRPr lang="ru-RU" sz="1600" b="0" i="0" dirty="0">
              <a:solidFill>
                <a:srgbClr val="1F1F1F"/>
              </a:solidFill>
              <a:effectLst/>
              <a:latin typeface="Ubuntu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B318B1-607B-4DC9-8A31-7FAB29836C4E}"/>
              </a:ext>
            </a:extLst>
          </p:cNvPr>
          <p:cNvSpPr/>
          <p:nvPr/>
        </p:nvSpPr>
        <p:spPr>
          <a:xfrm>
            <a:off x="6096000" y="1293419"/>
            <a:ext cx="2753033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1F1F1F"/>
                </a:solidFill>
                <a:latin typeface="Ubuntu"/>
              </a:rPr>
              <a:t>Адаптация под специалиста</a:t>
            </a:r>
          </a:p>
          <a:p>
            <a:pPr algn="ctr" fontAlgn="base"/>
            <a:r>
              <a:rPr lang="ru-RU" sz="1600" dirty="0">
                <a:solidFill>
                  <a:srgbClr val="1F1F1F"/>
                </a:solidFill>
                <a:latin typeface="inherit"/>
              </a:rPr>
              <a:t>Конструктор гибкий</a:t>
            </a:r>
            <a:r>
              <a:rPr lang="ru-RU" sz="1600" dirty="0">
                <a:solidFill>
                  <a:srgbClr val="1F1F1F"/>
                </a:solidFill>
                <a:latin typeface="Ubuntu"/>
              </a:rPr>
              <a:t>, он учитывает множество факторов: с ребенком с ОВЗ какой нозологической группы работает учитель-дефектолог, какие занятия планирует, каких специалистов необходимо подключить к сопровождению работе и так далее.  </a:t>
            </a:r>
          </a:p>
          <a:p>
            <a:pPr algn="ctr" fontAlgn="base"/>
            <a:r>
              <a:rPr lang="ru-RU" sz="1600" dirty="0">
                <a:solidFill>
                  <a:srgbClr val="1F1F1F"/>
                </a:solidFill>
                <a:latin typeface="inherit"/>
              </a:rPr>
              <a:t>Если нужно внести какие-то уникальные данные</a:t>
            </a:r>
            <a:r>
              <a:rPr lang="ru-RU" sz="1600" dirty="0">
                <a:solidFill>
                  <a:srgbClr val="1F1F1F"/>
                </a:solidFill>
                <a:latin typeface="Ubuntu"/>
              </a:rPr>
              <a:t> — есть открытые вопросы, которые вы можете заполнить «от руки». В исключительных случаях, если захотите расширить программу, то это всегда можно сделать в </a:t>
            </a:r>
            <a:r>
              <a:rPr lang="ru-RU" sz="1600" dirty="0" err="1">
                <a:solidFill>
                  <a:srgbClr val="1F1F1F"/>
                </a:solidFill>
                <a:latin typeface="Ubuntu"/>
              </a:rPr>
              <a:t>Ворде</a:t>
            </a:r>
            <a:r>
              <a:rPr lang="ru-RU" sz="1600" dirty="0">
                <a:solidFill>
                  <a:srgbClr val="1F1F1F"/>
                </a:solidFill>
                <a:latin typeface="Ubuntu"/>
              </a:rPr>
              <a:t>.</a:t>
            </a:r>
            <a:endParaRPr lang="ru-RU" sz="1600" b="0" i="0" dirty="0">
              <a:solidFill>
                <a:srgbClr val="1F1F1F"/>
              </a:solidFill>
              <a:effectLst/>
              <a:latin typeface="Ubuntu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D6BBD6-5FC8-4423-A17F-D4AEDE0147BC}"/>
              </a:ext>
            </a:extLst>
          </p:cNvPr>
          <p:cNvSpPr/>
          <p:nvPr/>
        </p:nvSpPr>
        <p:spPr>
          <a:xfrm>
            <a:off x="4026309" y="1293419"/>
            <a:ext cx="2059859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>
                <a:solidFill>
                  <a:srgbClr val="1F1F1F"/>
                </a:solidFill>
                <a:latin typeface="Ubuntu"/>
              </a:rPr>
              <a:t>Соответствие требованиям ФГОС</a:t>
            </a:r>
          </a:p>
          <a:p>
            <a:pPr algn="ctr" fontAlgn="base"/>
            <a:r>
              <a:rPr lang="ru-RU" sz="1600" dirty="0">
                <a:solidFill>
                  <a:srgbClr val="1F1F1F"/>
                </a:solidFill>
                <a:latin typeface="Ubuntu"/>
              </a:rPr>
              <a:t>Программа учитывает требования ФГОС для детей с ОВЗ и ФГОС для детей с умственной отсталостью (интеллектуальными нарушениями).</a:t>
            </a:r>
          </a:p>
          <a:p>
            <a:pPr algn="ctr" fontAlgn="base"/>
            <a:r>
              <a:rPr lang="ru-RU" sz="1600" dirty="0">
                <a:solidFill>
                  <a:srgbClr val="1F1F1F"/>
                </a:solidFill>
                <a:latin typeface="Ubuntu"/>
              </a:rPr>
              <a:t>Готовые документы можно использовать при аттестации, для прохождения ПМПК и анализа эффективности работы.</a:t>
            </a:r>
          </a:p>
          <a:p>
            <a:pPr algn="ctr" fontAlgn="base"/>
            <a:endParaRPr lang="ru-RU" sz="1600" b="0" i="0" dirty="0">
              <a:solidFill>
                <a:srgbClr val="1F1F1F"/>
              </a:solidFill>
              <a:effectLst/>
              <a:latin typeface="Ubuntu"/>
            </a:endParaRPr>
          </a:p>
          <a:p>
            <a:pPr algn="ctr" fontAlgn="base"/>
            <a:endParaRPr lang="ru-RU" sz="1600" dirty="0">
              <a:solidFill>
                <a:srgbClr val="1F1F1F"/>
              </a:solidFill>
              <a:latin typeface="Ubuntu"/>
            </a:endParaRPr>
          </a:p>
          <a:p>
            <a:pPr algn="ctr" fontAlgn="base"/>
            <a:endParaRPr lang="ru-RU" sz="1600" b="0" i="0" dirty="0">
              <a:solidFill>
                <a:srgbClr val="1F1F1F"/>
              </a:solidFill>
              <a:effectLst/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68095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7E9AA-2629-4630-A2D2-00E7A309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536" y="396109"/>
            <a:ext cx="6882581" cy="659000"/>
          </a:xfrm>
        </p:spPr>
        <p:txBody>
          <a:bodyPr>
            <a:normAutofit/>
          </a:bodyPr>
          <a:lstStyle/>
          <a:p>
            <a:r>
              <a:rPr lang="ru-RU" dirty="0"/>
              <a:t>КРП: Школьный дефектолог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50B525-9437-46A5-B463-B11BF02E5708}"/>
              </a:ext>
            </a:extLst>
          </p:cNvPr>
          <p:cNvSpPr/>
          <p:nvPr/>
        </p:nvSpPr>
        <p:spPr>
          <a:xfrm>
            <a:off x="8155859" y="5294671"/>
            <a:ext cx="688258" cy="110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42C916-F30B-4C5B-A873-09F6A3EEF54D}"/>
              </a:ext>
            </a:extLst>
          </p:cNvPr>
          <p:cNvSpPr/>
          <p:nvPr/>
        </p:nvSpPr>
        <p:spPr>
          <a:xfrm>
            <a:off x="2246672" y="1529142"/>
            <a:ext cx="62533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 основе загруженных данных Конструктор подготовит: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Рабочую программу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Итоговый аналитический отчет за учебный год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Дефектологическое представление на учащегося для ПМПК и </a:t>
            </a:r>
            <a:r>
              <a:rPr lang="ru-RU" dirty="0" err="1"/>
              <a:t>ППк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Психолого-педагогическую характеристику на обучающегося с ОВЗ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Уникальный календарно-тематический план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Оценку актуального уровня развития ребенка с ОВЗ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25C9CB-2027-4926-A775-112910FC5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12" y="4451506"/>
            <a:ext cx="3264311" cy="23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2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7E9AA-2629-4630-A2D2-00E7A309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536" y="396109"/>
            <a:ext cx="6882581" cy="659000"/>
          </a:xfrm>
        </p:spPr>
        <p:txBody>
          <a:bodyPr>
            <a:normAutofit/>
          </a:bodyPr>
          <a:lstStyle/>
          <a:p>
            <a:r>
              <a:rPr lang="ru-RU" dirty="0"/>
              <a:t>КРП: Школьный дефектолог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50B525-9437-46A5-B463-B11BF02E5708}"/>
              </a:ext>
            </a:extLst>
          </p:cNvPr>
          <p:cNvSpPr/>
          <p:nvPr/>
        </p:nvSpPr>
        <p:spPr>
          <a:xfrm>
            <a:off x="8155859" y="5294671"/>
            <a:ext cx="688258" cy="110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42C916-F30B-4C5B-A873-09F6A3EEF54D}"/>
              </a:ext>
            </a:extLst>
          </p:cNvPr>
          <p:cNvSpPr/>
          <p:nvPr/>
        </p:nvSpPr>
        <p:spPr>
          <a:xfrm>
            <a:off x="1651819" y="1337413"/>
            <a:ext cx="67301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dirty="0"/>
              <a:t>Программа рассчитана на школьников с ОВЗ различных нозологических групп; на детей с 1 по 4 класс, а также 1-й и 2-й дополнительные, осваивающих АООП НОО конкретного варианта.</a:t>
            </a:r>
          </a:p>
          <a:p>
            <a:pPr indent="530225" algn="just"/>
            <a:r>
              <a:rPr lang="ru-RU" dirty="0"/>
              <a:t>Таким образом, широкие возможности «КРП: Школьный дефектолог» позволяют не только оптимизировать профессиональную деятельность коррекционного педагога, но и организовать эффективное взаимодействие со всеми участниками образовательного процесса.</a:t>
            </a:r>
          </a:p>
          <a:p>
            <a:pPr algn="ctr"/>
            <a:endParaRPr lang="ru-RU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550655-C8F4-4810-88A6-3536AC227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67" y="4227051"/>
            <a:ext cx="3642852" cy="26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8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7E9AA-2629-4630-A2D2-00E7A309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832" y="598945"/>
            <a:ext cx="7610168" cy="659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Список </a:t>
            </a:r>
            <a:br>
              <a:rPr lang="ru-RU" dirty="0"/>
            </a:br>
            <a:r>
              <a:rPr lang="ru-RU" dirty="0"/>
              <a:t>использованных источников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50B525-9437-46A5-B463-B11BF02E5708}"/>
              </a:ext>
            </a:extLst>
          </p:cNvPr>
          <p:cNvSpPr/>
          <p:nvPr/>
        </p:nvSpPr>
        <p:spPr>
          <a:xfrm>
            <a:off x="8155859" y="5294671"/>
            <a:ext cx="688258" cy="110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967B9E-D37B-4B08-93ED-57D31BABEB99}"/>
              </a:ext>
            </a:extLst>
          </p:cNvPr>
          <p:cNvSpPr/>
          <p:nvPr/>
        </p:nvSpPr>
        <p:spPr>
          <a:xfrm>
            <a:off x="2403986" y="2288994"/>
            <a:ext cx="5869859" cy="333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Омельченко С.В. ИНТЕГРАЦИЯ КАК ПЕДАГОГИЧЕСКОЕ ЯВЛЕНИЕ // Международный журнал экспериментального образования. 2015. № 11-2. С. 302-303;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URL: https://expeducation.ru/ru/article/view?id=8412 (дата обращения: 25.02.2023).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Мерсибо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URL:  https://mersibo.ru/shop/krp-shkolnyiy-defektolog (дата обращения: 25.02.2023).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Уваров А.Ю. Образование в мире цифровых технологий: на пути к цифровой трансформации. М.: ГУ-ВШЭ, 2018.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1627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</TotalTime>
  <Words>651</Words>
  <Application>Microsoft Macintosh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inherit</vt:lpstr>
      <vt:lpstr>Times New Roman</vt:lpstr>
      <vt:lpstr>Ubuntu</vt:lpstr>
      <vt:lpstr>Wingdings</vt:lpstr>
      <vt:lpstr>Wingdings 3</vt:lpstr>
      <vt:lpstr>Легкий дым</vt:lpstr>
      <vt:lpstr>Цифровой конструктор  «Школьный дефектолог»  как инструмент педагогической интеграции</vt:lpstr>
      <vt:lpstr>Актуальность проблемы</vt:lpstr>
      <vt:lpstr>КРП: Школьный дефектолог</vt:lpstr>
      <vt:lpstr>Главные преимущества</vt:lpstr>
      <vt:lpstr>КРП: Школьный дефектолог</vt:lpstr>
      <vt:lpstr>КРП: Школьный дефектолог</vt:lpstr>
      <vt:lpstr>Список 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Цифровой конструктор  «Школьный дефектолог»  как инструмент педагогической интеграции</dc:title>
  <dc:creator>XXX</dc:creator>
  <cp:lastModifiedBy>Анна Можейко</cp:lastModifiedBy>
  <cp:revision>13</cp:revision>
  <dcterms:created xsi:type="dcterms:W3CDTF">2023-02-25T16:57:13Z</dcterms:created>
  <dcterms:modified xsi:type="dcterms:W3CDTF">2023-03-05T04:20:10Z</dcterms:modified>
</cp:coreProperties>
</file>