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86" r:id="rId4"/>
    <p:sldId id="282" r:id="rId5"/>
    <p:sldId id="283" r:id="rId6"/>
    <p:sldId id="292" r:id="rId7"/>
    <p:sldId id="294" r:id="rId8"/>
    <p:sldId id="280" r:id="rId9"/>
    <p:sldId id="295" r:id="rId10"/>
    <p:sldId id="296" r:id="rId11"/>
    <p:sldId id="277" r:id="rId12"/>
    <p:sldId id="289" r:id="rId13"/>
    <p:sldId id="288" r:id="rId14"/>
    <p:sldId id="290" r:id="rId15"/>
    <p:sldId id="291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036E"/>
    <a:srgbClr val="72A0DB"/>
    <a:srgbClr val="BD0004"/>
    <a:srgbClr val="7F0349"/>
    <a:srgbClr val="DDDDDD"/>
    <a:srgbClr val="7C0346"/>
    <a:srgbClr val="E1E1E1"/>
    <a:srgbClr val="92266B"/>
    <a:srgbClr val="0C40AA"/>
    <a:srgbClr val="712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47" autoAdjust="0"/>
    <p:restoredTop sz="91594" autoAdjust="0"/>
  </p:normalViewPr>
  <p:slideViewPr>
    <p:cSldViewPr snapToGrid="0">
      <p:cViewPr varScale="1">
        <p:scale>
          <a:sx n="108" d="100"/>
          <a:sy n="108" d="100"/>
        </p:scale>
        <p:origin x="12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26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45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590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187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6166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36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941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66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91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8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75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77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05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86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08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84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39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6254" y="376258"/>
            <a:ext cx="7900431" cy="3970318"/>
          </a:xfrm>
          <a:prstGeom prst="rect">
            <a:avLst/>
          </a:prstGeom>
          <a:solidFill>
            <a:srgbClr val="FFC000">
              <a:alpha val="46000"/>
            </a:srgb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 w="28575"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Содержание и технология</a:t>
            </a:r>
          </a:p>
          <a:p>
            <a:pPr algn="ctr"/>
            <a:r>
              <a:rPr lang="ru-RU" sz="3600" b="1" dirty="0">
                <a:ln w="28575"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логопедического обследования </a:t>
            </a:r>
          </a:p>
          <a:p>
            <a:pPr algn="ctr"/>
            <a:r>
              <a:rPr lang="ru-RU" sz="3600" b="1" dirty="0">
                <a:ln w="28575"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ребенка-дошкольника </a:t>
            </a:r>
          </a:p>
          <a:p>
            <a:pPr algn="ctr"/>
            <a:r>
              <a:rPr lang="ru-RU" sz="3600" b="1" dirty="0">
                <a:ln w="28575"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 речевыми нарушениями</a:t>
            </a:r>
          </a:p>
          <a:p>
            <a:pPr algn="ctr"/>
            <a:r>
              <a:rPr lang="ru-RU" sz="3600" b="1" dirty="0">
                <a:ln w="28575"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 рамках </a:t>
            </a:r>
            <a:r>
              <a:rPr lang="ru-RU" sz="3600" b="1" dirty="0">
                <a:ln w="28575">
                  <a:noFill/>
                </a:ln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психолого-педагогического </a:t>
            </a:r>
            <a:r>
              <a:rPr lang="ru-RU" sz="3600" b="1" dirty="0">
                <a:ln w="28575"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консилиума </a:t>
            </a:r>
            <a:r>
              <a:rPr lang="ru-RU" sz="3600" b="1" dirty="0">
                <a:ln w="28575">
                  <a:noFill/>
                </a:ln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дошкольной образовательной организации</a:t>
            </a:r>
            <a:endParaRPr lang="ru-RU" sz="3600" b="1" dirty="0">
              <a:ln w="28575"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566BA89-9889-4E6C-A02C-BE889F0100AF}"/>
              </a:ext>
            </a:extLst>
          </p:cNvPr>
          <p:cNvSpPr/>
          <p:nvPr/>
        </p:nvSpPr>
        <p:spPr>
          <a:xfrm>
            <a:off x="1777100" y="3917598"/>
            <a:ext cx="184731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endParaRPr lang="ru-RU" sz="2400" dirty="0">
              <a:solidFill>
                <a:prstClr val="black"/>
              </a:solidFill>
              <a:latin typeface="Franklin Gothic Medium" panose="020B06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50000"/>
              </a:lnSpc>
            </a:pPr>
            <a:endParaRPr lang="ru-RU" sz="2400" dirty="0">
              <a:solidFill>
                <a:prstClr val="black"/>
              </a:solidFill>
              <a:latin typeface="Franklin Gothic Medium" panose="020B06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50000"/>
              </a:lnSpc>
            </a:pPr>
            <a:endParaRPr lang="ru-RU" sz="2400" dirty="0">
              <a:solidFill>
                <a:prstClr val="black"/>
              </a:solidFill>
              <a:latin typeface="Franklin Gothic Medium" panose="020B06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50000"/>
              </a:lnSpc>
            </a:pPr>
            <a:endParaRPr lang="ru-RU" sz="2400" dirty="0">
              <a:solidFill>
                <a:prstClr val="black"/>
              </a:solidFill>
              <a:latin typeface="Franklin Gothic Medium" panose="020B06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61029" y="4161912"/>
            <a:ext cx="655144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r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Составители: </a:t>
            </a:r>
          </a:p>
          <a:p>
            <a:pPr algn="r">
              <a:defRPr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учителя-логопеды</a:t>
            </a:r>
          </a:p>
          <a:p>
            <a:pPr algn="r">
              <a:defRPr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МБДОУ «Детский сад № 60 «Заинька»</a:t>
            </a:r>
          </a:p>
          <a:p>
            <a:pPr algn="r">
              <a:defRPr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Антонова С.В., Кениг Н.И.</a:t>
            </a:r>
          </a:p>
          <a:p>
            <a:pPr>
              <a:defRPr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          Тамбов </a:t>
            </a:r>
          </a:p>
          <a:p>
            <a:pPr>
              <a:defRPr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            2023</a:t>
            </a:r>
          </a:p>
          <a:p>
            <a:pPr algn="r">
              <a:defRPr/>
            </a:pPr>
            <a:endParaRPr lang="ru-RU" sz="2400" b="1" i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823" y="0"/>
            <a:ext cx="9020177" cy="442913"/>
          </a:xfrm>
        </p:spPr>
        <p:txBody>
          <a:bodyPr>
            <a:normAutofit fontScale="90000"/>
          </a:bodyPr>
          <a:lstStyle/>
          <a:p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Дифференциальная диагностика ОНР от сходных состояний</a:t>
            </a:r>
            <a:b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800" u="sng" dirty="0"/>
            </a:b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состояний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044397"/>
              </p:ext>
            </p:extLst>
          </p:nvPr>
        </p:nvGraphicFramePr>
        <p:xfrm>
          <a:off x="0" y="653143"/>
          <a:ext cx="9144001" cy="6204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647668961"/>
                    </a:ext>
                  </a:extLst>
                </a:gridCol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8457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Речевые  заключения</a:t>
                      </a:r>
                    </a:p>
                    <a:p>
                      <a:pPr algn="l"/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</a:p>
                    <a:p>
                      <a:pPr algn="l"/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сравнения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ОНР (Стойкая </a:t>
                      </a:r>
                      <a:r>
                        <a:rPr lang="ru-RU" sz="11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несформированность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всех речевых систем)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Нарушение слуха (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Нарушение функции слухового анализатора)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ФФНР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(Нарушение звукопроизношения и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звукоразличения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ЗПР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(Задержка психического развития)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4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овладения речью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Позднее начало речи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(3 – 4 года)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Поздние сроки овладения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речью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Появление первых слов приближено к норме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Позднее появление активной речи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34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развития словаря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Резкое ограничение словаря. Пассивный словарь приближен к норме, активный словарь отстает от нормы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Отсутствие экспрессивной речи или дефектное звучание. Нарушена вся структура речи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Словарь приближен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к норме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Речевое развитие неравномерно.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Пассивный словарь преобладает над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активным, но оба отстают от нормы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954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Звукопроизношение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Все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виды дефектов звукопроизношения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Нарушение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просодики, разнообразные замены звуков, оглушение и т.д.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Нарушение звукопроизношения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Звукопроизношение нарушено значительно.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Либо может быть в </a:t>
                      </a:r>
                      <a:r>
                        <a:rPr lang="en-US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Основной диагностический критерий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Нарушены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все компоненты речевой системы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Мимико-жестовая речь активно используется, но вербально не сопровождается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Нарушение фонематических процессов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Недоразвитие всех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сторон речевой деятельности, низкий уровень познавательных процессов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9897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Другие особенности формирования речи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Ярко выраженные </a:t>
                      </a:r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аграмматизмы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 специального обучения речь не сформируется!!!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Не сформирован навык звукового анализа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Больше времени</a:t>
                      </a:r>
                    </a:p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требуется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на понимание инструкции (необходима опора на наглядность)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4217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Уровень познавательных процессов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 норме , или может быть вторично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снижен    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Ограниченные возможности овладения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речью   воздействуют на развитие познавательных процессов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Развитие познавательных процессов в норме или приближено к ней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Развитие познавательных процессов  снижено неравномерно, скачкообразно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0" y="771525"/>
            <a:ext cx="1600200" cy="6715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384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5423" y="534573"/>
            <a:ext cx="783570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используемых источников</a:t>
            </a:r>
          </a:p>
          <a:p>
            <a:pPr marL="457200" indent="-457200" algn="just">
              <a:buFontTx/>
              <a:buAutoNum type="arabicPeriod"/>
            </a:pP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Громова О.Е., Соломатина Г.Н. </a:t>
            </a:r>
            <a:r>
              <a:rPr lang="ru-RU" alt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Стимульный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 для логопедического обследования детей. М. : Сфера, 2006.</a:t>
            </a:r>
          </a:p>
          <a:p>
            <a:pPr marL="457200" indent="-457200" algn="just">
              <a:buFontTx/>
              <a:buAutoNum type="arabicPeriod"/>
            </a:pP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Жукова Н.С., </a:t>
            </a:r>
            <a:r>
              <a:rPr lang="ru-RU" alt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Мастюкова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Е.М., Филичева Т.Б. Преодоление общего недоразвития речи у дошкольников. М., 1990.</a:t>
            </a:r>
          </a:p>
          <a:p>
            <a:pPr marL="457200" indent="-457200" algn="just">
              <a:buAutoNum type="arabicPeriod" startAt="3"/>
            </a:pP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Иншакова О.Б. Альбом для логопеда. М.: ВЛАДОС, 2005.</a:t>
            </a:r>
          </a:p>
          <a:p>
            <a:pPr marL="457200" indent="-457200" algn="just">
              <a:buFontTx/>
              <a:buAutoNum type="arabicPeriod" startAt="3"/>
            </a:pP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Косинова Е.М. Уроки логопеда. Тесты на развитие речи для детей от 2 до 7 лет. М.: Эксмо, ОЛИСС, 2013.</a:t>
            </a:r>
          </a:p>
          <a:p>
            <a:pPr marL="457200" indent="-457200" algn="just">
              <a:buFontTx/>
              <a:buAutoNum type="arabicPeriod" startAt="3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Кривощапова Л.О. Диагностический материал для обследования речи детей дошкольного возраста 4-7 лет с общим недоразвитием речи.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М.: ВЛАДОС, 2018.</a:t>
            </a:r>
          </a:p>
          <a:p>
            <a:pPr marL="457200" indent="-457200" algn="just">
              <a:buFontTx/>
              <a:buAutoNum type="arabicPeriod" startAt="3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Логопедия: учебник для студентов дефектологических факультетов педагогических вузов / Под ред. Л.С. Волковой, С.Н. Шаховской. М.: ВЛАДОС, 1998. </a:t>
            </a:r>
          </a:p>
          <a:p>
            <a:pPr marL="457200" indent="-457200" algn="just">
              <a:buFontTx/>
              <a:buAutoNum type="arabicPeriod" startAt="3"/>
            </a:pP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Мазанова Е.В. Обследование речи детей 4-5, 5-6, 6-7  лет с ОНР. Методические указания  картинный материал для проведения обследования. М.: ГНОМ, 2021.</a:t>
            </a:r>
          </a:p>
          <a:p>
            <a:pPr marL="457200" indent="-457200" algn="just">
              <a:buFontTx/>
              <a:buAutoNum type="arabicPeriod" startAt="3"/>
            </a:pP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Ткаченко Т.А. Альбом для индивидуального обследования дошкольника. М.: Гном, 2004.</a:t>
            </a:r>
          </a:p>
          <a:p>
            <a:pPr marL="457200" indent="-457200" algn="just">
              <a:buFontTx/>
              <a:buAutoNum type="arabicPeriod" startAt="3"/>
            </a:pP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Филичева Т.Б. , Чиркина Г.В. Устранение общего недоразвития речи у детей дошкольного возраста. М.: Айрис-пресс, 2008.</a:t>
            </a:r>
          </a:p>
          <a:p>
            <a:pPr marL="457200" indent="-457200" algn="just">
              <a:buFontTx/>
              <a:buAutoNum type="arabicPeriod" startAt="3"/>
            </a:pPr>
            <a:endParaRPr lang="ru-RU" alt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endParaRPr lang="ru-RU" alt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1422400" y="2225874"/>
            <a:ext cx="5434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ПРИЛОЖЕНИЕ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9490" y="532263"/>
            <a:ext cx="819306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Обследование состояния</a:t>
            </a:r>
          </a:p>
          <a:p>
            <a:pPr algn="ctr"/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лексической стороны речи (для детей с ОНР) 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«Назови одним словом» (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года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«Овощи», «Фрукты», «Одежда», «Обувь»; 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лет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+ «Мебель», «Посуда», «Транспорт», «Домашние животные», «Дикие животные», «Транспорт»; 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лет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+ «Профессии»)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«Назови части предмета» (стул, чайник, пиджак)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«Назови предмет по описанию» (кошка, птица, кресло)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5 лет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«Кто как кричит?» (кошка, петух, мышь, свинья, собака, овца, гусь, корова, лошадь)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«Кто как передвигается?» (девочка, лошадь, лягушка, рыба, бабочка, улитка)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6 лет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«Кто что делает?» (швея, пожарный, строитель, дворник)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«Скажи, какой? Какая? Какое?» (лимон, платье, лиса)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6 лет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«Говори наоборот» (большой, длинный, высокий, широкий, зима, осень, пол, соль, плюс, девочка)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5 лет: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«Назови ласково» (дом, стол, ключ, гриб, паук, петух , диван)</a:t>
            </a:r>
          </a:p>
          <a:p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2263" y="1023582"/>
            <a:ext cx="7970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3895" y="465666"/>
            <a:ext cx="8123571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Обследование состояния</a:t>
            </a:r>
          </a:p>
          <a:p>
            <a:pPr algn="ctr"/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лексической стороны речи (для детей с ОНР) 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4лет: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«Один - много» (гусь-гусенок-гусята); 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лет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(волк-волчонок-волчата); 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лет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(овца-ягненок-ягнята)</a:t>
            </a:r>
            <a:endParaRPr lang="ru-RU" sz="2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6 лет: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«Что - где ?» (суп - супница, сахар – сахарница)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6 лет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:«Скажи, чей предмет?» (фартук, галстук, шарф)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«Чей хвост? Нос?» (лисий, волчий, заячий)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6 лет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«Скажи, какой? Чей?» (кленовый, шерстяной, учительский, капустный, тыквенный, железный, резиновые, морковный)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«Что сделал?» (вошел, вышел, сошел, влетела, вылетела, улетела, заехала, подъехала, выехала)</a:t>
            </a:r>
          </a:p>
          <a:p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5083" y="465666"/>
            <a:ext cx="8918916" cy="7412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Обследование </a:t>
            </a:r>
          </a:p>
          <a:p>
            <a:pPr algn="ctr"/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грамматического строя речи (для детей с ОНР) 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«Скажи, что делает мальчик? Девочка?» (играет, бросает мяч, гладит белье утюгом)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«Скажи, где попугай КЕША?» (из, на, в , за, под, над, на, из-за, к)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«Ответь на вопросы к картинкам» (Папа смотрит телевизор. У стула нет спинки. Мама шьет платье дочке. Кошка ловит мышку. Девочка ловит бабочку сачком. Мальчик играет на скрипке.)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«Один - много» (рыба-рыбы, глаз-глаза, стул- , лев-, зонт-, ухо-)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«Скажи, чего много у инопланетянина?» (носы-носов, брови-бровей, руки-, пальцы-, локти-, ноги-, зубы, уши-, глаза-)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«Скажи, какая? Какой?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Какое? Какие?»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«Побери картинки правильно» (мой, моя, мое, мои – машина, бабочка, мяч, арбуз, платье, дерево, ладони, очки)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«Сколько предметов на картинке?» (юбка, пиджак, платье. шорты)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«Скажи, сколько чего?» (носов, рук, ног, глаз), «Сколько других предметов?» - «два-две» (калоши, сапоги, конфеты, уши)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«Что делает и что делают?» (идет-идут, машет-машут)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«Что делал? Что делала? Что делало? что делали?»</a:t>
            </a:r>
          </a:p>
          <a:p>
            <a:pPr algn="ctr"/>
            <a:endParaRPr lang="ru-RU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838200"/>
            <a:ext cx="4572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БЛАГОДАРИМ</a:t>
            </a:r>
          </a:p>
          <a:p>
            <a:pPr algn="ctr"/>
            <a:endParaRPr lang="ru-RU" sz="4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</a:p>
          <a:p>
            <a:pPr algn="ctr"/>
            <a:endParaRPr lang="ru-RU" sz="4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3206" y="450376"/>
            <a:ext cx="803853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u="sng" dirty="0">
                <a:ln w="9525">
                  <a:noFill/>
                </a:ln>
                <a:solidFill>
                  <a:srgbClr val="BD0004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Логопедическое обследование </a:t>
            </a:r>
          </a:p>
          <a:p>
            <a:pPr lvl="0" algn="ctr"/>
            <a:endParaRPr lang="ru-RU" sz="2400" b="1" u="sng" dirty="0">
              <a:ln w="9525">
                <a:noFill/>
              </a:ln>
              <a:solidFill>
                <a:srgbClr val="BD0004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lvl="0" algn="just"/>
            <a:endParaRPr lang="ru-RU" sz="2000" b="1" u="sng" dirty="0">
              <a:ln w="9525">
                <a:noFill/>
              </a:ln>
              <a:solidFill>
                <a:srgbClr val="BD0004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n w="9525">
                  <a:noFill/>
                </a:ln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комплекс диагностических мер по выявлению конкретных причин и механизмов расстройств речевой деятельности с целью преодоления их путем соответствующих коррекционных воздействий психолого-педагогического характера</a:t>
            </a:r>
          </a:p>
          <a:p>
            <a:pPr algn="ctr"/>
            <a:endParaRPr lang="ru-RU" sz="2400" b="1" dirty="0">
              <a:ln w="9525">
                <a:noFill/>
              </a:ln>
              <a:solidFill>
                <a:srgbClr val="00206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lvl="0" algn="just"/>
            <a:endParaRPr lang="ru-RU" sz="2000" b="1" u="sng" dirty="0">
              <a:ln w="9525">
                <a:noFill/>
              </a:ln>
              <a:solidFill>
                <a:srgbClr val="BD0004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algn="just"/>
            <a:endParaRPr lang="ru-RU" sz="2000" b="1" u="sng" dirty="0">
              <a:ln w="9525">
                <a:noFill/>
              </a:ln>
              <a:solidFill>
                <a:srgbClr val="C0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lvl="0" algn="ctr"/>
            <a:endParaRPr lang="ru-RU" sz="2400" b="1" dirty="0">
              <a:ln w="9525">
                <a:noFill/>
              </a:ln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397829" y="1001486"/>
            <a:ext cx="484632" cy="566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8343" y="3468913"/>
            <a:ext cx="8331200" cy="245291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>
                <a:ln w="9525">
                  <a:noFill/>
                </a:ln>
                <a:solidFill>
                  <a:srgbClr val="C0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Цель логопедического обследования -</a:t>
            </a:r>
          </a:p>
          <a:p>
            <a:pPr algn="ctr"/>
            <a:r>
              <a:rPr lang="ru-RU" sz="2400" b="1" dirty="0">
                <a:ln w="9525">
                  <a:noFill/>
                </a:ln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определение путей и средств коррекционно-развивающей работы и возможностей обучения ребенка на основе выявления у него </a:t>
            </a:r>
            <a:r>
              <a:rPr lang="ru-RU" sz="2400" b="1" dirty="0" err="1">
                <a:ln w="9525">
                  <a:noFill/>
                </a:ln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несформированности</a:t>
            </a:r>
            <a:r>
              <a:rPr lang="ru-RU" sz="2400" b="1" dirty="0">
                <a:ln w="9525">
                  <a:noFill/>
                </a:ln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или нарушений в речевой сфере</a:t>
            </a:r>
            <a:r>
              <a:rPr lang="en-US" sz="2400" b="1" dirty="0">
                <a:ln w="9525">
                  <a:noFill/>
                </a:ln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[</a:t>
            </a:r>
            <a:r>
              <a:rPr lang="ru-RU" sz="2400" b="1" dirty="0">
                <a:ln w="9525">
                  <a:noFill/>
                </a:ln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9</a:t>
            </a:r>
            <a:r>
              <a:rPr lang="en-US" sz="2400" b="1" dirty="0">
                <a:ln w="9525">
                  <a:noFill/>
                </a:ln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]</a:t>
            </a:r>
            <a:endParaRPr lang="ru-RU" sz="2400" b="1" dirty="0">
              <a:ln w="9525">
                <a:noFill/>
              </a:ln>
              <a:solidFill>
                <a:srgbClr val="00206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290286" y="2278743"/>
            <a:ext cx="863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u="sng" dirty="0">
              <a:ln w="9525">
                <a:noFill/>
              </a:ln>
              <a:solidFill>
                <a:srgbClr val="C0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algn="just"/>
            <a:endParaRPr lang="ru-RU" b="1" u="sng" dirty="0">
              <a:ln w="9525">
                <a:noFill/>
              </a:ln>
              <a:solidFill>
                <a:srgbClr val="C0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algn="just"/>
            <a:endParaRPr lang="ru-RU" b="1" u="sng" dirty="0">
              <a:ln w="9525">
                <a:noFill/>
              </a:ln>
              <a:solidFill>
                <a:srgbClr val="C0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586" y="965879"/>
            <a:ext cx="806994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u="sng" dirty="0">
                <a:ln w="9525">
                  <a:noFill/>
                </a:ln>
                <a:solidFill>
                  <a:srgbClr val="BD0004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Задачи  </a:t>
            </a:r>
            <a:r>
              <a:rPr lang="ru-RU" sz="2400" b="1" u="sng" dirty="0" err="1">
                <a:ln w="9525">
                  <a:noFill/>
                </a:ln>
                <a:solidFill>
                  <a:srgbClr val="BD0004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логопедическго</a:t>
            </a:r>
            <a:r>
              <a:rPr lang="ru-RU" sz="2400" b="1" u="sng" dirty="0">
                <a:ln w="9525">
                  <a:noFill/>
                </a:ln>
                <a:solidFill>
                  <a:srgbClr val="BD0004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 обследования </a:t>
            </a:r>
            <a:r>
              <a:rPr lang="en-US" sz="2400" b="1" u="sng" dirty="0">
                <a:ln w="9525">
                  <a:noFill/>
                </a:ln>
                <a:solidFill>
                  <a:srgbClr val="BD0004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[</a:t>
            </a:r>
            <a:r>
              <a:rPr lang="ru-RU" sz="2400" b="1" u="sng" dirty="0">
                <a:ln w="9525">
                  <a:noFill/>
                </a:ln>
                <a:solidFill>
                  <a:srgbClr val="BD0004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9</a:t>
            </a:r>
            <a:r>
              <a:rPr lang="en-US" sz="2400" b="1" u="sng" dirty="0">
                <a:ln w="9525">
                  <a:noFill/>
                </a:ln>
                <a:solidFill>
                  <a:srgbClr val="BD0004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]</a:t>
            </a:r>
            <a:endParaRPr lang="ru-RU" sz="2400" b="1" u="sng" dirty="0">
              <a:ln w="9525">
                <a:noFill/>
              </a:ln>
              <a:solidFill>
                <a:srgbClr val="BD0004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lvl="0" algn="ctr"/>
            <a:endParaRPr lang="ru-RU" sz="2400" b="1" u="sng" dirty="0">
              <a:ln w="9525">
                <a:noFill/>
              </a:ln>
              <a:solidFill>
                <a:srgbClr val="BD0004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2400" b="1" dirty="0">
                <a:ln w="9525">
                  <a:noFill/>
                </a:ln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Выявление объема речевых навыков</a:t>
            </a:r>
          </a:p>
          <a:p>
            <a:pPr lvl="0"/>
            <a:r>
              <a:rPr lang="ru-RU" sz="2400" b="1" dirty="0">
                <a:ln w="9525">
                  <a:noFill/>
                </a:ln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b="1" dirty="0">
                <a:ln w="9525">
                  <a:noFill/>
                </a:ln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Сопоставление его с возрастными нормами,     с уровнем психического развития</a:t>
            </a:r>
          </a:p>
          <a:p>
            <a:pPr lvl="0"/>
            <a:endParaRPr lang="ru-RU" sz="2400" b="1" dirty="0">
              <a:ln w="9525">
                <a:noFill/>
              </a:ln>
              <a:solidFill>
                <a:srgbClr val="00206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2400" b="1" dirty="0">
                <a:ln w="9525">
                  <a:noFill/>
                </a:ln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Определение соотношения дефекта и компенсаторного фона речевой активности и других видов психической деятельности</a:t>
            </a:r>
          </a:p>
          <a:p>
            <a:pPr lvl="0"/>
            <a:endParaRPr lang="ru-RU" sz="2400" b="1" dirty="0">
              <a:ln w="9525">
                <a:noFill/>
              </a:ln>
              <a:solidFill>
                <a:srgbClr val="00206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2400" b="1" dirty="0">
                <a:ln w="9525">
                  <a:noFill/>
                </a:ln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Определение соотношения </a:t>
            </a:r>
            <a:r>
              <a:rPr lang="ru-RU" sz="2400" b="1" dirty="0" err="1">
                <a:ln w="9525">
                  <a:noFill/>
                </a:ln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импрессивной</a:t>
            </a:r>
            <a:r>
              <a:rPr lang="ru-RU" sz="2400" b="1" dirty="0">
                <a:ln w="9525">
                  <a:noFill/>
                </a:ln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и экспрессивной речи</a:t>
            </a:r>
          </a:p>
          <a:p>
            <a:pPr lvl="0">
              <a:buFont typeface="Wingdings" pitchFamily="2" charset="2"/>
              <a:buChar char="q"/>
            </a:pPr>
            <a:endParaRPr lang="ru-RU" sz="2400" b="1" u="sng" dirty="0">
              <a:ln w="9525">
                <a:noFill/>
              </a:ln>
              <a:solidFill>
                <a:srgbClr val="00206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2376" y="313765"/>
            <a:ext cx="744070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логопедического обследования 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79294" y="923365"/>
            <a:ext cx="1075765" cy="941294"/>
          </a:xfrm>
          <a:prstGeom prst="downArrow">
            <a:avLst>
              <a:gd name="adj1" fmla="val 50000"/>
              <a:gd name="adj2" fmla="val 46154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739151"/>
            <a:ext cx="21963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Ориентировочный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882589" y="968188"/>
            <a:ext cx="995082" cy="1757083"/>
          </a:xfrm>
          <a:prstGeom prst="downArrow">
            <a:avLst>
              <a:gd name="adj1" fmla="val 50000"/>
              <a:gd name="adj2" fmla="val 4918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77153" y="2671483"/>
            <a:ext cx="25549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Дифференцировочный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281082" y="968188"/>
            <a:ext cx="1120589" cy="2949388"/>
          </a:xfrm>
          <a:prstGeom prst="downArrow">
            <a:avLst/>
          </a:prstGeom>
          <a:solidFill>
            <a:srgbClr val="B703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625788" y="986118"/>
            <a:ext cx="1192306" cy="378310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32213" y="3792071"/>
            <a:ext cx="29762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Диагностический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75822" y="4721660"/>
            <a:ext cx="33429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Прогностический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5791200" y="941294"/>
            <a:ext cx="1353671" cy="4679577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65812" y="5629835"/>
            <a:ext cx="3765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Информирование родителей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8739" y="532263"/>
            <a:ext cx="786111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Компоненты  обследования</a:t>
            </a:r>
          </a:p>
          <a:p>
            <a:pPr algn="ctr"/>
            <a:endParaRPr lang="ru-RU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892312"/>
            <a:ext cx="8737600" cy="45243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17714" y="2467430"/>
            <a:ext cx="2714172" cy="7112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Импрессивная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речь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048000" y="2438401"/>
            <a:ext cx="2496457" cy="7982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Экспрессивная речь</a:t>
            </a:r>
          </a:p>
        </p:txBody>
      </p:sp>
      <p:sp>
        <p:nvSpPr>
          <p:cNvPr id="17" name="Овал 16"/>
          <p:cNvSpPr/>
          <p:nvPr/>
        </p:nvSpPr>
        <p:spPr>
          <a:xfrm>
            <a:off x="5631543" y="2452914"/>
            <a:ext cx="3077028" cy="75474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Неречевые процессы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03200" y="3309258"/>
            <a:ext cx="2394857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Моторная сфера</a:t>
            </a:r>
          </a:p>
        </p:txBody>
      </p:sp>
      <p:sp>
        <p:nvSpPr>
          <p:cNvPr id="19" name="Овал 18"/>
          <p:cNvSpPr/>
          <p:nvPr/>
        </p:nvSpPr>
        <p:spPr>
          <a:xfrm>
            <a:off x="2743200" y="3338286"/>
            <a:ext cx="3062514" cy="87085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Артикуляционный аппарат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921829" y="3323771"/>
            <a:ext cx="2757714" cy="7547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Фонематические процессы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7713" y="4165599"/>
            <a:ext cx="2699657" cy="74022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Звукопроизношение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47999" y="4267199"/>
            <a:ext cx="2583544" cy="85634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Слоговая структура слова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78285" y="4165601"/>
            <a:ext cx="2801257" cy="6966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Лексика</a:t>
            </a:r>
          </a:p>
        </p:txBody>
      </p:sp>
      <p:sp>
        <p:nvSpPr>
          <p:cNvPr id="24" name="Овал 23"/>
          <p:cNvSpPr/>
          <p:nvPr/>
        </p:nvSpPr>
        <p:spPr>
          <a:xfrm>
            <a:off x="333829" y="5239656"/>
            <a:ext cx="3715657" cy="107405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Грамматический строй речи</a:t>
            </a:r>
          </a:p>
        </p:txBody>
      </p:sp>
      <p:sp>
        <p:nvSpPr>
          <p:cNvPr id="25" name="Овал 24"/>
          <p:cNvSpPr/>
          <p:nvPr/>
        </p:nvSpPr>
        <p:spPr>
          <a:xfrm>
            <a:off x="4455886" y="5254171"/>
            <a:ext cx="4296228" cy="104502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Фразовая и связная речь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275771"/>
            <a:ext cx="87956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 по состоянию фонетических процессов: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указывается , какие группы звуков нарушены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(отсутствуют, искажены, заменяются) и 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какой форме (изолированно, в речи)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264" y="1964353"/>
            <a:ext cx="74458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 по состоянию фонематических процессов: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нарушение дифференциации звуков и каких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определение звука в ряду других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выделение  гласного в начале слова</a:t>
            </a:r>
          </a:p>
          <a:p>
            <a:pPr algn="just"/>
            <a:endParaRPr lang="ru-RU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6-и лет:</a:t>
            </a:r>
          </a:p>
          <a:p>
            <a:pPr algn="just"/>
            <a:endParaRPr lang="ru-RU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выделение первого и последнего звука в слове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возможность придумывания слова с заданным звуком</a:t>
            </a:r>
          </a:p>
          <a:p>
            <a:pPr algn="ctr">
              <a:buFont typeface="Wingdings" pitchFamily="2" charset="2"/>
              <a:buChar char="Ø"/>
            </a:pPr>
            <a:endParaRPr lang="ru-RU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endParaRPr lang="ru-RU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8686"/>
            <a:ext cx="895531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 по состоянию грамматического строя речи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отсутствие грамматических форм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недостаточная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грамматических форм языка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аграмматизмов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неправильным использованием прилагательных, глаголов, местоимений, числительных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грамматический строй речи сформирован достаточно</a:t>
            </a: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507998" y="1630527"/>
            <a:ext cx="828765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на каком уровне ребенок владеет практическими способами словообразования, продуктивными способами словообразования; уточняется, какие стороны лексического развития нарушены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(владеет достаточно, недостаточно)</a:t>
            </a:r>
            <a:endParaRPr lang="ru-RU" sz="2400" u="sng" strike="sngStrik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1257" y="3381829"/>
            <a:ext cx="85924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 по состоянию лексического строя речи</a:t>
            </a:r>
          </a:p>
        </p:txBody>
      </p:sp>
    </p:spTree>
    <p:extLst>
      <p:ext uri="{BB962C8B-B14F-4D97-AF65-F5344CB8AC3E}">
        <p14:creationId xmlns:p14="http://schemas.microsoft.com/office/powerpoint/2010/main" val="3761381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5448" y="1475377"/>
            <a:ext cx="2845984" cy="18490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601" y="976886"/>
            <a:ext cx="1650507" cy="28325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88394" y="3860714"/>
            <a:ext cx="2093233" cy="23821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382" y="963432"/>
            <a:ext cx="1849121" cy="28459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794" y="963432"/>
            <a:ext cx="1979721" cy="284598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446" y="4026707"/>
            <a:ext cx="2426070" cy="2071696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43937" y="401955"/>
            <a:ext cx="76628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Рекомендуемые методики обследования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655" y="4026707"/>
            <a:ext cx="2724218" cy="209323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300038" y="0"/>
            <a:ext cx="814387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Варианты логопедических заключений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 время проведения основного этапа логопедического обследования обязательны пробы на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дизартрический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компонент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ФН (фонетическое недоразвитие )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ФН (фонетическое недоразвитие ) 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с дизартрическим   компонентом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ФФН (фонетико-фонематическое недоразвитие )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ФФН (фонетико-фонематическое недоразвитие 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с дизартрическим компонентом 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ОНР (общее недоразвитие  речи) (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уровень) 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с дизартрическим компонентом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ОНР (общее недоразвитие  речи) (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уровень) 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с дизартрическим компонентом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ОНР (общее недоразвитие  речи) (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уровень) 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с дизартрическим компонентом</a:t>
            </a:r>
          </a:p>
          <a:p>
            <a:pPr algn="ctr"/>
            <a:endParaRPr lang="ru-RU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66910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</TotalTime>
  <Words>1527</Words>
  <Application>Microsoft Macintosh PowerPoint</Application>
  <PresentationFormat>Экран (4:3)</PresentationFormat>
  <Paragraphs>215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Franklin Gothic Medium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Дифференциальная диагностика ОНР от сходных состояний  состояний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Анна Можейко</cp:lastModifiedBy>
  <cp:revision>274</cp:revision>
  <dcterms:created xsi:type="dcterms:W3CDTF">2013-11-19T05:52:05Z</dcterms:created>
  <dcterms:modified xsi:type="dcterms:W3CDTF">2023-01-17T10:03:43Z</dcterms:modified>
</cp:coreProperties>
</file>