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  <p:sldMasterId id="2147483948" r:id="rId2"/>
  </p:sldMasterIdLst>
  <p:notesMasterIdLst>
    <p:notesMasterId r:id="rId16"/>
  </p:notesMasterIdLst>
  <p:sldIdLst>
    <p:sldId id="256" r:id="rId3"/>
    <p:sldId id="284" r:id="rId4"/>
    <p:sldId id="285" r:id="rId5"/>
    <p:sldId id="286" r:id="rId6"/>
    <p:sldId id="287" r:id="rId7"/>
    <p:sldId id="283" r:id="rId8"/>
    <p:sldId id="288" r:id="rId9"/>
    <p:sldId id="289" r:id="rId10"/>
    <p:sldId id="290" r:id="rId11"/>
    <p:sldId id="293" r:id="rId12"/>
    <p:sldId id="291" r:id="rId13"/>
    <p:sldId id="294" r:id="rId14"/>
    <p:sldId id="282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FF"/>
    <a:srgbClr val="FF6600"/>
    <a:srgbClr val="CC0000"/>
    <a:srgbClr val="CC00CC"/>
    <a:srgbClr val="FF3399"/>
    <a:srgbClr val="0000CC"/>
    <a:srgbClr val="FF0000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60" autoAdjust="0"/>
    <p:restoredTop sz="94710"/>
  </p:normalViewPr>
  <p:slideViewPr>
    <p:cSldViewPr>
      <p:cViewPr varScale="1">
        <p:scale>
          <a:sx n="146" d="100"/>
          <a:sy n="146" d="100"/>
        </p:scale>
        <p:origin x="1552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F396EF7-84C4-4D3F-8131-A29EA36D192C}" type="datetimeFigureOut">
              <a:rPr lang="ru-RU"/>
              <a:pPr>
                <a:defRPr/>
              </a:pPr>
              <a:t>01.10.2023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47E9D99-8D25-4752-B64D-D5EE32BBBC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7390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7ED99C4-0623-4C7D-A427-B55A70E439DA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7E9D99-8D25-4752-B64D-D5EE32BBBCE2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14527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D63B088-3217-4066-A2D0-6FCFABB9EF33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Овал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опубликовано на </a:t>
            </a:r>
            <a:r>
              <a:rPr lang="en-US"/>
              <a:t>www.logolife.ru</a:t>
            </a: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6C7050-A561-4127-854D-D009DE9476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опубликовано на </a:t>
            </a:r>
            <a:r>
              <a:rPr lang="en-US"/>
              <a:t>www.logolife.ru</a:t>
            </a: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EAC3B-1F45-4EAE-B270-D0C8F94EDE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опубликовано на </a:t>
            </a:r>
            <a:r>
              <a:rPr lang="en-US"/>
              <a:t>www.logolife.ru</a:t>
            </a: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54B8A-9EAF-4B5C-9F27-FBAD9BFA25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опубликовано на </a:t>
            </a:r>
            <a:r>
              <a:rPr lang="en-US"/>
              <a:t>www.logolife.ru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9D4F46-BD31-4FE5-B67E-AA0C2263559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опубликовано на </a:t>
            </a:r>
            <a:r>
              <a:rPr lang="en-US"/>
              <a:t>www.logolife.ru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294AAC-2771-4D2F-8D3A-9D9D158B325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опубликовано на </a:t>
            </a:r>
            <a:r>
              <a:rPr lang="en-US"/>
              <a:t>www.logolife.ru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AE9C1C-7AEC-4C3D-BB87-DE64EB7F82E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опубликовано на </a:t>
            </a:r>
            <a:r>
              <a:rPr lang="en-US"/>
              <a:t>www.logolife.ru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5498A5-276D-4B8D-BD44-F319CF9159B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опубликовано на </a:t>
            </a:r>
            <a:r>
              <a:rPr lang="en-US"/>
              <a:t>www.logolife.ru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DCA590-BA6F-4EDD-9C9E-EAAC6FDD134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опубликовано на </a:t>
            </a:r>
            <a:r>
              <a:rPr lang="en-US"/>
              <a:t>www.logolife.ru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8BDB73-3056-4072-8A3E-678C62CAC71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опубликовано на </a:t>
            </a:r>
            <a:r>
              <a:rPr lang="en-US"/>
              <a:t>www.logolife.ru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8756AD-111F-4A7A-91D7-348C06106CB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опубликовано на </a:t>
            </a:r>
            <a:r>
              <a:rPr lang="en-US"/>
              <a:t>www.logolife.ru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7BEE2-9CDF-47E5-A915-A9D9236A99E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F91CE04-846B-4A92-8008-E248B2AA4F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опубликовано на </a:t>
            </a:r>
            <a:r>
              <a:rPr lang="en-US"/>
              <a:t>www.logolife.ru</a:t>
            </a:r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опубликовано на </a:t>
            </a:r>
            <a:r>
              <a:rPr lang="en-US"/>
              <a:t>www.logolife.ru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7AC0E-02B9-4A68-93C4-4650A36531F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опубликовано на </a:t>
            </a:r>
            <a:r>
              <a:rPr lang="en-US"/>
              <a:t>www.logolife.ru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16EED2-744D-408F-868F-A31A0CE7E6A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опубликовано на </a:t>
            </a:r>
            <a:r>
              <a:rPr lang="en-US"/>
              <a:t>www.logolife.ru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6AD0F2-5B8B-48AF-9B62-1AB9ACA188A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Овал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Овал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Овал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опубликовано на </a:t>
            </a:r>
            <a:r>
              <a:rPr lang="en-US"/>
              <a:t>www.logolife.ru</a:t>
            </a: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DAC176-BD2C-483F-A656-A9587EF2F6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опубликовано на </a:t>
            </a:r>
            <a:r>
              <a:rPr lang="en-US"/>
              <a:t>www.logolife.ru</a:t>
            </a: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C9514-E079-4C73-8743-26FD0E52B5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опубликовано на </a:t>
            </a:r>
            <a:r>
              <a:rPr lang="en-US"/>
              <a:t>www.logolife.ru</a:t>
            </a: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A03DC-77A9-43AD-815B-0239A71BC9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B743B87-DD75-4F01-9D9F-0532848612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опубликовано на </a:t>
            </a:r>
            <a:r>
              <a:rPr lang="en-US"/>
              <a:t>www.logolife.ru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опубликовано на </a:t>
            </a:r>
            <a:r>
              <a:rPr lang="en-US"/>
              <a:t>www.logolife.ru</a:t>
            </a: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55F36-5068-491A-9675-3E71A4AFD9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Овал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91345E5-BFD0-4494-8593-5996615E53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опубликовано на </a:t>
            </a:r>
            <a:r>
              <a:rPr lang="en-US"/>
              <a:t>www.logolife.ru</a:t>
            </a: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3070417-1A1E-40B1-A520-66E4AE0A84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опубликовано на </a:t>
            </a:r>
            <a:r>
              <a:rPr lang="en-US"/>
              <a:t>www.logolife.ru</a:t>
            </a: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052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ru-RU"/>
              <a:t>опубликовано на </a:t>
            </a:r>
            <a:r>
              <a:rPr lang="en-US"/>
              <a:t>www.logolife.ru</a:t>
            </a: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fld id="{DB96B3BF-9B3D-4C22-8ADD-008F51033B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25" r:id="rId4"/>
    <p:sldLayoutId id="2147483926" r:id="rId5"/>
    <p:sldLayoutId id="2147483933" r:id="rId6"/>
    <p:sldLayoutId id="2147483927" r:id="rId7"/>
    <p:sldLayoutId id="2147483934" r:id="rId8"/>
    <p:sldLayoutId id="2147483935" r:id="rId9"/>
    <p:sldLayoutId id="2147483928" r:id="rId10"/>
    <p:sldLayoutId id="2147483929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ru-RU"/>
              <a:t>опубликовано на </a:t>
            </a:r>
            <a:r>
              <a:rPr lang="en-US"/>
              <a:t>www.logolife.ru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B96B3BF-9B3D-4C22-8ADD-008F51033B7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C:\Users\Наталья\Desktop\Desktop\dab5b02049b0.jpg"/>
          <p:cNvPicPr>
            <a:picLocks noChangeAspect="1" noChangeArrowheads="1"/>
          </p:cNvPicPr>
          <p:nvPr/>
        </p:nvPicPr>
        <p:blipFill>
          <a:blip r:embed="rId3" cstate="print"/>
          <a:srcRect b="-6279"/>
          <a:stretch>
            <a:fillRect/>
          </a:stretch>
        </p:blipFill>
        <p:spPr bwMode="auto">
          <a:xfrm>
            <a:off x="285750" y="3214688"/>
            <a:ext cx="2471738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85813" y="550318"/>
            <a:ext cx="7772400" cy="2878682"/>
          </a:xfrm>
        </p:spPr>
        <p:txBody>
          <a:bodyPr rtlCol="0">
            <a:normAutofit fontScale="90000"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ru-RU" sz="27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Взаимодействие учителя-логопеда и воспитателей </a:t>
            </a:r>
            <a:br>
              <a:rPr lang="ru-RU" sz="27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психолого-педагогическом сопровождении детей, обучающихся в группе комбинированной вида.</a:t>
            </a:r>
            <a:br>
              <a:rPr lang="ru-RU" sz="27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Консультация для педагогов</a:t>
            </a:r>
            <a:br>
              <a:rPr lang="ru-RU" sz="2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0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214813" y="3717033"/>
            <a:ext cx="4543425" cy="1872207"/>
          </a:xfrm>
        </p:spPr>
        <p:txBody>
          <a:bodyPr>
            <a:normAutofit/>
          </a:bodyPr>
          <a:lstStyle/>
          <a:p>
            <a:pPr algn="r" eaLnBrk="1" hangingPunct="1"/>
            <a:r>
              <a:rPr lang="ru-RU" sz="2000" b="1" dirty="0">
                <a:solidFill>
                  <a:srgbClr val="00B050"/>
                </a:solidFill>
                <a:latin typeface="Cambria" pitchFamily="18" charset="0"/>
              </a:rPr>
              <a:t>   </a:t>
            </a:r>
          </a:p>
          <a:p>
            <a:pPr algn="r"/>
            <a:r>
              <a:rPr lang="ru-RU" sz="2000" b="1" dirty="0">
                <a:solidFill>
                  <a:srgbClr val="66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</a:t>
            </a:r>
            <a:r>
              <a:rPr lang="ru-RU" sz="2000" dirty="0">
                <a:solidFill>
                  <a:srgbClr val="66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учитель-логопед</a:t>
            </a:r>
            <a:r>
              <a:rPr lang="ru-RU" sz="2000" b="1" dirty="0">
                <a:solidFill>
                  <a:srgbClr val="66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6666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МБДОУ «Детский сад № 2 «Аленушка»</a:t>
            </a:r>
            <a:br>
              <a:rPr lang="ru-RU" dirty="0">
                <a:solidFill>
                  <a:srgbClr val="6666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66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Никишина Н.С.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959543-D598-E47F-1D3F-1A71DF2FA335}"/>
              </a:ext>
            </a:extLst>
          </p:cNvPr>
          <p:cNvSpPr txBox="1"/>
          <p:nvPr/>
        </p:nvSpPr>
        <p:spPr>
          <a:xfrm>
            <a:off x="4100514" y="5661351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г. Тамбов</a:t>
            </a:r>
          </a:p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2023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30432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Памятка-передвижка  для родителей </a:t>
            </a:r>
          </a:p>
        </p:txBody>
      </p:sp>
      <p:pic>
        <p:nvPicPr>
          <p:cNvPr id="1027" name="Picture 3" descr="C:\Users\Nadya\Desktop\тренды\IMG_20230913_0901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4283968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Nadya\Desktop\тренды\IMG_20230913_0901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24744"/>
            <a:ext cx="4932040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00439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404664"/>
            <a:ext cx="7408333" cy="360039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Таким образом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только при тесном взаимодействии специалистов дошкольного учреждения можно способствовать устранению различных речевых нарушений в дошкольном возрасте, а значит и дальнейшему полноценному обучению в школе.</a:t>
            </a:r>
            <a:br>
              <a:rPr lang="ru-RU" dirty="0"/>
            </a:br>
            <a:endParaRPr lang="ru-RU" dirty="0"/>
          </a:p>
        </p:txBody>
      </p:sp>
      <p:pic>
        <p:nvPicPr>
          <p:cNvPr id="3074" name="Picture 2" descr="C:\Users\Nadya\Desktop\SEO-Relationship-Link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835" y="3789040"/>
            <a:ext cx="4968552" cy="2849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25732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653959C4-750F-A4F0-AC67-EBEE15BF2B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15000"/>
              </a:lnSpc>
              <a:spcAft>
                <a:spcPts val="1000"/>
              </a:spcAft>
              <a:buNone/>
              <a:tabLst>
                <a:tab pos="457200" algn="l"/>
                <a:tab pos="630555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Логопедия. Теория и практика / Под редакцией Филичевой Т.Б. М.: Эксмо, 2017.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15000"/>
              </a:lnSpc>
              <a:spcAft>
                <a:spcPts val="1000"/>
              </a:spcAft>
              <a:buNone/>
              <a:tabLst>
                <a:tab pos="457200" algn="l"/>
                <a:tab pos="630555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Лагутина А.В., Миронова С.А., Туманова Т.В., Филичева Т.Б., Чиркина Г.В. Коррекция нарушений речи. М.: Просвещение, 2008.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15000"/>
              </a:lnSpc>
              <a:spcAft>
                <a:spcPts val="1000"/>
              </a:spcAft>
              <a:buNone/>
              <a:tabLst>
                <a:tab pos="457200" algn="l"/>
                <a:tab pos="630555" algn="l"/>
              </a:tabLst>
            </a:pP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Лалаева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Р.И., Серебрякова Н.В. Формирование лексики и грамматики у дошкольников с ОНР. СПб., 2011.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8009836-606C-E935-CE22-960864688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43527E0-5A77-6B87-1075-6BC67EE87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Список использованных источников</a:t>
            </a:r>
            <a:br>
              <a:rPr lang="ru-RU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66428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153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pic>
        <p:nvPicPr>
          <p:cNvPr id="30723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2401888" y="2143125"/>
            <a:ext cx="4090987" cy="4330700"/>
          </a:xfr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выстраивание единой системы взаимодействия учителя-логопеда и воспитателей ДОУ.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взаимодействия учителя-логопеда и воспитателей</a:t>
            </a:r>
          </a:p>
        </p:txBody>
      </p:sp>
    </p:spTree>
    <p:extLst>
      <p:ext uri="{BB962C8B-B14F-4D97-AF65-F5344CB8AC3E}">
        <p14:creationId xmlns:p14="http://schemas.microsoft.com/office/powerpoint/2010/main" val="907519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124744"/>
            <a:ext cx="7408333" cy="5001419"/>
          </a:xfrm>
        </p:spPr>
        <p:txBody>
          <a:bodyPr/>
          <a:lstStyle/>
          <a:p>
            <a:pPr marL="301943" lvl="1" indent="0">
              <a:buNone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выработка единых  подходов в образовательном процессе.</a:t>
            </a:r>
          </a:p>
          <a:p>
            <a:pPr marL="301943" lvl="1" indent="0">
              <a:buNone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оптимизация деятельности воспитателей по профилактической работе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[1]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/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1"/>
          <p:cNvSpPr txBox="1">
            <a:spLocks/>
          </p:cNvSpPr>
          <p:nvPr/>
        </p:nvSpPr>
        <p:spPr>
          <a:xfrm>
            <a:off x="755576" y="260648"/>
            <a:ext cx="7408333" cy="1049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1943" lvl="1" indent="0" fontAlgn="auto">
              <a:spcAft>
                <a:spcPts val="0"/>
              </a:spcAft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4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fontAlgn="auto">
              <a:spcAft>
                <a:spcPts val="0"/>
              </a:spcAft>
            </a:pPr>
            <a:endParaRPr lang="ru-RU" sz="4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200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052736"/>
            <a:ext cx="7912389" cy="5505475"/>
          </a:xfrm>
        </p:spPr>
        <p:txBody>
          <a:bodyPr>
            <a:normAutofit fontScale="85000" lnSpcReduction="20000"/>
          </a:bodyPr>
          <a:lstStyle/>
          <a:p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диагностика речевых нарушений.</a:t>
            </a:r>
          </a:p>
          <a:p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определение основных направлений содержания работы с каждым ребенком,</a:t>
            </a:r>
          </a:p>
          <a:p>
            <a:pPr marL="0" indent="0">
              <a:buNone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формирование правильного речевого дыхания, чувства ритма и выразительности речи, работа над просодической стороной речи,</a:t>
            </a:r>
          </a:p>
          <a:p>
            <a:pPr marL="0" indent="0">
              <a:buNone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коррекция звукопроизношения,</a:t>
            </a:r>
          </a:p>
          <a:p>
            <a:pPr marL="0" indent="0">
              <a:buNone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совершенствование фонематического восприятия и навыков звукового анализа и синтеза,</a:t>
            </a:r>
          </a:p>
          <a:p>
            <a:pPr marL="0" indent="0">
              <a:buNone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устранение недостатков слоговой структуры слова,</a:t>
            </a:r>
          </a:p>
          <a:p>
            <a:pPr marL="0" indent="0">
              <a:buNone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отработка новых лексико-грамматических категорий,</a:t>
            </a:r>
          </a:p>
          <a:p>
            <a:pPr marL="0" indent="0">
              <a:buNone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обучение связной речи,</a:t>
            </a:r>
          </a:p>
          <a:p>
            <a:pPr marL="0" indent="0">
              <a:buNone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развитие психических функций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[2]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86416"/>
          </a:xfrm>
        </p:spPr>
        <p:txBody>
          <a:bodyPr/>
          <a:lstStyle/>
          <a:p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учителя-логопеда 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605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052736"/>
            <a:ext cx="7876397" cy="532859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/>
              <a:t> </a:t>
            </a:r>
            <a:r>
              <a:rPr lang="ru-RU" dirty="0"/>
              <a:t>    -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пополнение словарного запаса детей по текущей лексической теме в процессе всех режимных моментов,</a:t>
            </a:r>
          </a:p>
          <a:p>
            <a:pPr marL="0" indent="0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 постоянный контроль за поставленными звуками и грамматической правильностью речи детей в процессе всех режимных моментов,</a:t>
            </a:r>
          </a:p>
          <a:p>
            <a:pPr marL="0" indent="0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 индивидуальная работа с детьми по заданию учителя-логопеда,</a:t>
            </a:r>
          </a:p>
          <a:p>
            <a:pPr marL="0" indent="0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 формирование связной речи (заучивание стихотворений, потешек, текстов, знакомство с художественной литературой, работа над пересказом и составление всех видов рассказывания)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понимания речи, внимания, памяти, логического мышления, воображения в игровых упражнениях на правильно произносимом речевом материале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[3]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86416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воспитателя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35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1628800"/>
            <a:ext cx="7876397" cy="48965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составление календарно-тематического планирования коррекционно-развивающей работы с детьми группы комбинированной направленности,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коррекционная работа вне занятий по закреплению поставленных звуков и лексико-грамматического строя: во время режимных моментов, самообслуживания, на прогулке, в играх и развлечениях,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фонематического слуха, учить определять место звука в слове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08112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работы воспитателя и учителя-логопеда в комбинированной группе</a:t>
            </a: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951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5" y="548680"/>
            <a:ext cx="8280920" cy="597666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проведение комплекса артикуляционной гимнастики,</a:t>
            </a:r>
          </a:p>
          <a:p>
            <a:pPr marL="0" indent="0">
              <a:buNone/>
            </a:pP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оформление речевого уголка,</a:t>
            </a:r>
          </a:p>
          <a:p>
            <a:pPr marL="0" indent="0">
              <a:buNone/>
            </a:pP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просветительская работа среди родителей по важности закрепления поставленных звуков и пройденного лексико-грамматического материала,</a:t>
            </a:r>
          </a:p>
          <a:p>
            <a:pPr marL="0" indent="0">
              <a:buNone/>
            </a:pP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ведение тетради взаимодействия учителя-логопеда и воспитателя,</a:t>
            </a:r>
          </a:p>
          <a:p>
            <a:pPr marL="0" indent="0">
              <a:buNone/>
            </a:pP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консультирует родителей (законных представителей) детей с речевыми нарушениями по вопросам воспитания ребенка в семье,</a:t>
            </a:r>
          </a:p>
          <a:p>
            <a:pPr marL="0" indent="0">
              <a:buNone/>
            </a:pP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создаёт доброжелательную обстановку в группе,</a:t>
            </a:r>
          </a:p>
          <a:p>
            <a:pPr marL="0" indent="0">
              <a:buNone/>
            </a:pP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 ведёт работу с родителями по пропаганде логопедических знаний,</a:t>
            </a:r>
          </a:p>
          <a:p>
            <a:pPr marL="0" indent="0">
              <a:buNone/>
            </a:pP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 обеспечивает индивидуальный подход к каждому воспитаннику с речевыми нарушениями с учетом рекомендаций специалистов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[3]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7543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adya\Desktop\i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7400"/>
            <a:ext cx="4392488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Nadya\Desktop\i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760936" y="1271984"/>
            <a:ext cx="5982096" cy="4823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576064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Тетради взаимосвязи, календарный план</a:t>
            </a:r>
          </a:p>
        </p:txBody>
      </p:sp>
    </p:spTree>
    <p:extLst>
      <p:ext uri="{BB962C8B-B14F-4D97-AF65-F5344CB8AC3E}">
        <p14:creationId xmlns:p14="http://schemas.microsoft.com/office/powerpoint/2010/main" val="2592754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adya\Desktop\i (3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8640960" cy="550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576064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Уголок учителя-логопеда для родителей</a:t>
            </a:r>
          </a:p>
        </p:txBody>
      </p:sp>
    </p:spTree>
    <p:extLst>
      <p:ext uri="{BB962C8B-B14F-4D97-AF65-F5344CB8AC3E}">
        <p14:creationId xmlns:p14="http://schemas.microsoft.com/office/powerpoint/2010/main" val="20678106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518</TotalTime>
  <Words>566</Words>
  <Application>Microsoft Macintosh PowerPoint</Application>
  <PresentationFormat>Экран (4:3)</PresentationFormat>
  <Paragraphs>52</Paragraphs>
  <Slides>13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24" baseType="lpstr">
      <vt:lpstr>Arial</vt:lpstr>
      <vt:lpstr>Calibri</vt:lpstr>
      <vt:lpstr>Cambria</vt:lpstr>
      <vt:lpstr>Candara</vt:lpstr>
      <vt:lpstr>Century Schoolbook</vt:lpstr>
      <vt:lpstr>Symbol</vt:lpstr>
      <vt:lpstr>Times New Roman</vt:lpstr>
      <vt:lpstr>Wingdings</vt:lpstr>
      <vt:lpstr>Wingdings 2</vt:lpstr>
      <vt:lpstr>Эркер</vt:lpstr>
      <vt:lpstr>Волна</vt:lpstr>
      <vt:lpstr>Взаимодействие учителя-логопеда и воспитателей  в психолого-педагогическом сопровождении детей, обучающихся в группе комбинированной вида. Консультация для педагогов   </vt:lpstr>
      <vt:lpstr>Организация взаимодействия учителя-логопеда и воспитателей</vt:lpstr>
      <vt:lpstr>Презентация PowerPoint</vt:lpstr>
      <vt:lpstr>Функции учителя-логопеда </vt:lpstr>
      <vt:lpstr>Функции воспитателя </vt:lpstr>
      <vt:lpstr>Формы работы воспитателя и учителя-логопеда в комбинированной группе</vt:lpstr>
      <vt:lpstr>Презентация PowerPoint</vt:lpstr>
      <vt:lpstr>Тетради взаимосвязи, календарный план</vt:lpstr>
      <vt:lpstr>Уголок учителя-логопеда для родителей</vt:lpstr>
      <vt:lpstr>Памятка-передвижка  для родителей </vt:lpstr>
      <vt:lpstr>Презентация PowerPoint</vt:lpstr>
      <vt:lpstr>Список использованных источников </vt:lpstr>
      <vt:lpstr>СПАСИБО ЗА ВНИМАНИЕ!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УПРАЖНЕНИЕ «ГРИБОК»</dc:title>
  <dc:creator>Zver</dc:creator>
  <cp:lastModifiedBy>Анна Можейко</cp:lastModifiedBy>
  <cp:revision>83</cp:revision>
  <dcterms:created xsi:type="dcterms:W3CDTF">2009-11-22T11:33:01Z</dcterms:created>
  <dcterms:modified xsi:type="dcterms:W3CDTF">2023-10-01T04:39:31Z</dcterms:modified>
</cp:coreProperties>
</file>