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75" r:id="rId4"/>
    <p:sldId id="277" r:id="rId5"/>
    <p:sldId id="274" r:id="rId6"/>
    <p:sldId id="278" r:id="rId7"/>
    <p:sldId id="279" r:id="rId8"/>
    <p:sldId id="280" r:id="rId9"/>
    <p:sldId id="281" r:id="rId10"/>
    <p:sldId id="276" r:id="rId11"/>
    <p:sldId id="282" r:id="rId12"/>
    <p:sldId id="283" r:id="rId13"/>
    <p:sldId id="273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0A3"/>
    <a:srgbClr val="20B8E8"/>
    <a:srgbClr val="149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075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190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69337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0091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49573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0875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4212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7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833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86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217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27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485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96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572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3200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B401-2DAA-405A-9BC9-7D9E78B7C374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CF7C99-8A33-45AD-9A34-B6C344FE6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8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8199" y="1491343"/>
            <a:ext cx="10395857" cy="30419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курсу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«Коррекционно-развивающие занятия» 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задержкой психического развития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адаптированной основной общеобразовательной программе начального общего образования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задержкой психического развития (вариант 7.2.)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1" y="4628478"/>
            <a:ext cx="1039585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Евсеева А.Ю., учитель-дефектолог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«Средняя общеобразовательная школа № 31»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71591" y="6027300"/>
            <a:ext cx="256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Тамбов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2892" r="76716" b="63838"/>
          <a:stretch/>
        </p:blipFill>
        <p:spPr>
          <a:xfrm>
            <a:off x="0" y="0"/>
            <a:ext cx="2361063" cy="22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060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543" y="0"/>
            <a:ext cx="9916885" cy="12083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Календарно – тематическое планирование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 2 классе (2 часа в неделю)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66 часа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069" t="25052" r="26707" b="7805"/>
          <a:stretch>
            <a:fillRect/>
          </a:stretch>
        </p:blipFill>
        <p:spPr bwMode="auto">
          <a:xfrm>
            <a:off x="185057" y="1251857"/>
            <a:ext cx="6041571" cy="560614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8726" t="20260" r="27240" b="7471"/>
          <a:stretch>
            <a:fillRect/>
          </a:stretch>
        </p:blipFill>
        <p:spPr bwMode="auto">
          <a:xfrm>
            <a:off x="6368142" y="1252651"/>
            <a:ext cx="5464629" cy="560534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664" t="18642" r="8653" b="6791"/>
          <a:stretch>
            <a:fillRect/>
          </a:stretch>
        </p:blipFill>
        <p:spPr bwMode="auto">
          <a:xfrm>
            <a:off x="489858" y="0"/>
            <a:ext cx="11356031" cy="64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963" t="19138" r="51061" b="9255"/>
          <a:stretch>
            <a:fillRect/>
          </a:stretch>
        </p:blipFill>
        <p:spPr bwMode="auto">
          <a:xfrm>
            <a:off x="391885" y="206828"/>
            <a:ext cx="5573486" cy="639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16286" t="17859" r="53854" b="11182"/>
          <a:stretch>
            <a:fillRect/>
          </a:stretch>
        </p:blipFill>
        <p:spPr bwMode="auto">
          <a:xfrm>
            <a:off x="6694714" y="51354"/>
            <a:ext cx="4582885" cy="68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382" y="254758"/>
            <a:ext cx="8596668" cy="6732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846" y="1409891"/>
            <a:ext cx="10430011" cy="34233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Адаптированная основная общеобразовательная программа начального общего образования для обучающихся с задержкой психического развития (вариант 7.2.). МАОУ СОШ № 31, 2020. </a:t>
            </a:r>
          </a:p>
          <a:p>
            <a:pPr lvl="0">
              <a:buFont typeface="+mj-lt"/>
              <a:buAutoNum type="arabicPeriod"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А.З. Как развивать логическое мышление? 800 занимательных задач для детей 6-15 лет. М.: АРКТИ, 2003.</a:t>
            </a: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Морозова И.А., Пушкарева М.А. Ознакомление с окружающим миром. М.: Мозаика-синтез, 2009. </a:t>
            </a:r>
          </a:p>
          <a:p>
            <a:pPr lvl="0">
              <a:buFont typeface="+mj-lt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Плешаков А.А., Новицкая М.Ю. Окружающий мир: 1, 2, 3, 4 класс. М.: Просвещение, 2012. </a:t>
            </a:r>
          </a:p>
          <a:p>
            <a:pPr lvl="0">
              <a:buFont typeface="+mj-lt"/>
              <a:buAutoNum type="arabicPeriod"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Языканова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Е.В. Развивающие задания. Тесты, игры, упражнения: 1, 2, 3, 4 класс. М.: Экзамен, 2017.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132895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4" y="723332"/>
            <a:ext cx="10959153" cy="2135886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3781" y="1764803"/>
            <a:ext cx="7240598" cy="482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976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2" y="292833"/>
            <a:ext cx="7580521" cy="3397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629" y="457199"/>
            <a:ext cx="693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Рабочая программа по курсу «Коррекционно-развивающие занятия» для обучающихся с задержкой психического развития разработана с учетом требований Федерального государственного образовательного стандарта начального общего образования, целей и задач, адаптированной основной общеобразовательной программы начального общего образования (далее – АООП НОО)  для обучающихся с задержкой психического развития (вариант 7.2.) утверждено приказом директора МАОУ СОШ № 31 от 31.08.2020 № 301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[1].</a:t>
            </a:r>
          </a:p>
        </p:txBody>
      </p:sp>
      <p:pic>
        <p:nvPicPr>
          <p:cNvPr id="11265" name="Picture 1" descr="F:\IMG_9437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8003215" y="1328057"/>
            <a:ext cx="4031342" cy="55299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79516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385" y="5491246"/>
            <a:ext cx="5559353" cy="90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375" y="5487524"/>
            <a:ext cx="6079498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32814" y="1182987"/>
            <a:ext cx="2940513" cy="4195738"/>
          </a:xfrm>
          <a:prstGeom prst="rect">
            <a:avLst/>
          </a:prstGeom>
          <a:ln>
            <a:solidFill>
              <a:srgbClr val="1180A3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14747" r="15318"/>
          <a:stretch/>
        </p:blipFill>
        <p:spPr>
          <a:xfrm>
            <a:off x="248259" y="1161216"/>
            <a:ext cx="2934269" cy="4195738"/>
          </a:xfrm>
          <a:prstGeom prst="rect">
            <a:avLst/>
          </a:prstGeom>
          <a:ln>
            <a:solidFill>
              <a:srgbClr val="1180A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9185" y="5607266"/>
            <a:ext cx="550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 Развивающие задания.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Тесты, игры, упражнения: 1, 2, 3, 4 класс [5]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/>
          <a:srcRect l="7327" t="5360" r="6378" b="7802"/>
          <a:stretch/>
        </p:blipFill>
        <p:spPr>
          <a:xfrm>
            <a:off x="6488928" y="1204759"/>
            <a:ext cx="5559353" cy="4195738"/>
          </a:xfrm>
          <a:prstGeom prst="rect">
            <a:avLst/>
          </a:prstGeom>
          <a:ln>
            <a:solidFill>
              <a:srgbClr val="1180A3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45997" y="5588291"/>
            <a:ext cx="461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Плешаков А.А., Новицкая М.Ю. Окружающий мир. 1, 2, 3, 4 класс [4]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348343"/>
            <a:ext cx="692331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61" y="141514"/>
            <a:ext cx="9751181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оказание коррекционной помощи в овладении базовым содержанием обучения, развитие познавательной деятельности и целенаправленное формирование высших психических функций и более эффективной социализации его в обществе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34887"/>
            <a:ext cx="9740295" cy="50074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		Задачи: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диагностика и развитие познавательной сферы и целенаправленное формирование высших психических функций (формирование учебной мотивации, активизация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сенсорно-перцептивной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мнемической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 мыслительной деятельности);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диагностика и развитие эмоционально-личностной сферы и коррекция ее недостатков (гармонизация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пихоэмоционального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состояния);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диагностика и развитие коммуникативной сферы и социальной интеграции (развитие способности 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сопереживанию);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формирование продуктивных видов взаимодействия с окружающими (в семье, классе),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повышение социального статуса обучающегося в коллективе, формирование и развитие навыков социального поведения;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формирование произвольной регуляции деятельности и поведения (развитие произвольной регуляции деятельности и поведения, формирование способности к планированию и контролю);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диагностика и развитие познавательной сферы и целенаправленное формирование высших психических функций (формирование учебной мотивации, активизация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сенсорно-перцептивной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мнемической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 мыслительной деятельности);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диагностика и развитие эмоционально-личностной сферы и коррекция ее недостатков (гармонизация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состояния);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диагностика и развитие коммуникативной сферы и социальной интеграции (развитие способности 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сопереживанию);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формирование продуктивных видов взаимодействия с окружающими (в семье, классе), повышение социального статуса обучающегося в коллективе, формирование и развитие навыков социального поведения;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формирование произвольной регуляции деятельности и поведения (развитие произвольной регуляции деятельности и поведения, формирование способности к планированию и контролю).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50838"/>
              </p:ext>
            </p:extLst>
          </p:nvPr>
        </p:nvGraphicFramePr>
        <p:xfrm>
          <a:off x="0" y="0"/>
          <a:ext cx="12191999" cy="6997960"/>
        </p:xfrm>
        <a:graphic>
          <a:graphicData uri="http://schemas.openxmlformats.org/drawingml/2006/table">
            <a:tbl>
              <a:tblPr firstRow="1" firstCol="1" bandRow="1"/>
              <a:tblGrid>
                <a:gridCol w="185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коррекционно-развивающей работы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 предметно-пространственная среда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моторики, </a:t>
                      </a:r>
                      <a:r>
                        <a:rPr lang="ru-RU" sz="1600" dirty="0" err="1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графотоморных</a:t>
                      </a:r>
                      <a:r>
                        <a:rPr lang="ru-RU" sz="160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Массажные мячи разных размеров, природный материал, мозаика, шнуровки, застежки, сборно-разборные дидактические игрушки. Пальчиковая гимнастика с речевым сопровождением. Развитие моторики руки, формирование графических навыков. Обводка и рисование по трафарету. Штриховка в разных направлениях. Синхронность работы обеих рук (штриховка, нанизывание). Работа с ножницами. Аппликация.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5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восприятия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Зашумленные изображения, изображения наложенные друг на друга, недорисованные изображения, ориентировка в помещении; понятия: близко, ближе — далеко, дальше; движение в заданном направлении, обозначение словом направления движения. Ориентировка в поле листа (выделение всех углов). Пространственная ориентировка на поверхности парты. Порядок месяцев в году. Времена года. Измерение времени (сутки, неделя, месяц).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Схемы, модели, календари, часы (механические и песочные);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внимания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объема внимания, развитие переключения внимания и навыков самоконтроля. Упражнения на развитие навыков самоконтроля: «Графический диктант» (двухцветные варианты с аудиальной инструкцией), игра «Муха» — 2-й уровень (с визуальным контролем), поиски ходов в лабиринтах с опорой на план, составление узоров («Мозаика», «Точки», выполнение заданий «Запутанные дорожки», дидактическая игра «Внимательный художник»).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памяти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объема, устойчивость, формирование приемов запоминания, развитие смысловой памяти. Упражнения на запоминание различных предметов (5-6 предметов без учета месторасположения), дидактические игры «Внимательный художник», «Найди отличия».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мышления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Кубики «Сложи узор», цветные палочки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Кюизенера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дидактический материал Марии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Монтессори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набор Фридриха Фребеля, доски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Сегена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схемы, модели, предметные и сюжетные картины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активного словаря, навыков обучения чтению и письму, активизация моторно-двигательной артикуляции. Чтение сказок, упражнения для формирования правильного произношения звуков, слогов, слов.</a:t>
                      </a:r>
                      <a:r>
                        <a:rPr lang="ru-RU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Альтернативная коммуникация (графические изображения, символы, пиктограммы, схемы), слоговые таблиц.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воображения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на перевоплощение: «Мозаика» (из 9 элементов) 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зарисовыванием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тетрадь, «Зашифрованный рисунок», получение заданной геометрической фигуры из других фигур, складывание узоров по образцу и памяти.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88" marR="3258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63" y="217715"/>
            <a:ext cx="8596668" cy="990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Приёмы и методы организации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5163" y="1507446"/>
            <a:ext cx="8596668" cy="3042783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наглядного, видео- и аудио- материалов;</a:t>
            </a:r>
          </a:p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учащемуся достаточного количества времени на обдумывание, на выполнение задания;</a:t>
            </a:r>
          </a:p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ребенку возможности проверить и исправить свои ошибки;</a:t>
            </a:r>
          </a:p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предусматривать дополнительные упражнения, наводящие вопросы.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63" y="206828"/>
            <a:ext cx="8596668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Планируемые результаты освоения коррекционно-развивающей программы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В результате освоения предметного содержания коррекционного курса учителя-дефектолога у обучающихся предполагается 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(личностных, познавательных, регулятивных, коммуникативных),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позволяющих достигать 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регулятивные, познавательные, коммуникативные и предметные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Личностные: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на занятиях по данному курсу организует и дисциплинирует школьников с задержкой психического развития, способствует формированию мотивации к учению, интереса (когда ребенок задает вопросы) и позитивного отношения к себе и окружающему миру.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Регулятивные: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содержание занятий позволяет развивать и эту группу умений. Обучающимся с нарушениями в развитии свойственны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некритичность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выполнении действий, низкий уровень самоконтроля, обусловленные косностью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тугоподвижностью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процессов мышления, связанных с инертностью нервных процессов.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Коммуникативные: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особое внимание на занятиях уделяется развитию речи и коммуникативных навыков детей с ОВЗ. Словесные обозначения свойств и качеств предметов и явлений, а также существующих между ними взаимосвязей и взаимоотношений обеспечивают возможность абстракции и обобщения, способствуют осмысливанию воспринимаемого учеником. Разные виды деятельности предоставляют большие возможности для обогащения словарного запаса воспитанников.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8077" y="277361"/>
            <a:ext cx="9762066" cy="56988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Предметными результатами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коррекционного курса являются формирование следующих умений</a:t>
            </a:r>
            <a:endParaRPr lang="ru-RU" sz="2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 рассуждать, пользуясь приёмами анализа, сравнения, обобщения, классификации, систематизации;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увеличить скорость и гибкость мышления;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выделять существенные признаки и закономерности предметов;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сравнивать предметы, понятия;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обобщать и классифицировать понятия, предметы, явления;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отношения между понятиями или связи между явлениями и понятиями;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концентрировать, переключать своё внимание;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свою память;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улучшить уровень пространственной сообразительности, зрительно-моторной координации;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копировать, различать цвета, уметь анализировать и удерживать зрительный образ;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выполнить задания;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самоконтроль, оценивать себя, искать и исправлять свои ошибки;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решать логические задачи на развитие аналитических способностей и способностей рассуждать;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несколько способов решения задач;</a:t>
            </a:r>
          </a:p>
          <a:p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в группе.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106" y="386218"/>
            <a:ext cx="8596668" cy="23678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оценки качества усвоения материала в целях прослеживания динамики развития: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работы: первичная, промежуточная, итоговая;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в ходе занятий;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проверочные задания по итогам каждого раздела изучаемого материала (слуховой диктант, тестовые задания, использование ИКТ).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8029" y="3766457"/>
            <a:ext cx="45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40229" y="3234064"/>
            <a:ext cx="8556171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Коррекционно-развивающая программа рассчитана на 1 год 66 часов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(33 недели). Индивидуальные или групповые занятия проводятся 2 раза в неделю по 25-30 минут.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1066</TotalTime>
  <Words>625</Words>
  <Application>Microsoft Macintosh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 </vt:lpstr>
      <vt:lpstr> Цель программы: оказание коррекционной помощи в овладении базовым содержанием обучения, развитие познавательной деятельности и целенаправленное формирование высших психических функций и более эффективной социализации его в обществе </vt:lpstr>
      <vt:lpstr>Презентация PowerPoint</vt:lpstr>
      <vt:lpstr>Приёмы и методы организации работы</vt:lpstr>
      <vt:lpstr>Планируемые результаты освоения коррекционно-развивающей программы </vt:lpstr>
      <vt:lpstr>Презентация PowerPoint</vt:lpstr>
      <vt:lpstr>Презентация PowerPoint</vt:lpstr>
      <vt:lpstr>Календарно – тематическое планирование  во 2 классе (2 часа в неделю) 66 часа </vt:lpstr>
      <vt:lpstr>Презентация PowerPoint</vt:lpstr>
      <vt:lpstr>Презентация PowerPoint</vt:lpstr>
      <vt:lpstr>Список использованных источников </vt:lpstr>
      <vt:lpstr>СПАСИБО ЗА ВНИМАНИЕ!</vt:lpstr>
    </vt:vector>
  </TitlesOfParts>
  <Company>HP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Пользователь Microsoft Office</cp:lastModifiedBy>
  <cp:revision>102</cp:revision>
  <dcterms:created xsi:type="dcterms:W3CDTF">2019-10-07T13:58:13Z</dcterms:created>
  <dcterms:modified xsi:type="dcterms:W3CDTF">2022-10-01T06:58:55Z</dcterms:modified>
</cp:coreProperties>
</file>