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1" r:id="rId4"/>
    <p:sldId id="257" r:id="rId5"/>
    <p:sldId id="260" r:id="rId6"/>
    <p:sldId id="258" r:id="rId7"/>
    <p:sldId id="268" r:id="rId8"/>
    <p:sldId id="270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на Сергеевна Степанов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5T15:17:04" idx="1">
    <p:pos x="0" y="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63C44-526D-4BF8-98D6-B07E0244F20E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D08FA-79EB-4D5C-8EC2-A454E190E8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4418E98-7BAF-4D35-AED4-0D4D16DA51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8B716D7-8F84-457B-B0A8-619E5409BF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9561B47-DE20-4E7D-850A-559B031B75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23985B-65CB-4603-86C4-9B01809AAC8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D1849A9-FD90-4119-B715-155ED3549E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4BA9D02-B2D5-4F7C-A52B-78832D76A6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631AFEF-45B3-4864-867F-F6CEF696A0A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E4A4D8D-C949-470B-A2D2-3767689B6F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9838F33-9C31-4876-970C-3A885F1B7C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9" name="Oval 8"/>
          <p:cNvSpPr/>
          <p:nvPr/>
        </p:nvSpPr>
        <p:spPr>
          <a:xfrm>
            <a:off x="6848475" y="5038949"/>
            <a:ext cx="600075" cy="600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43449" y="5049837"/>
            <a:ext cx="600075" cy="600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5962" y="5038950"/>
            <a:ext cx="600075" cy="6000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2700" y="6176962"/>
            <a:ext cx="12204700" cy="681037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2700" y="6176962"/>
            <a:ext cx="12204700" cy="681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81325" y="1709738"/>
            <a:ext cx="600075" cy="60007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76299" y="1720626"/>
            <a:ext cx="600075" cy="6000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28812" y="1709739"/>
            <a:ext cx="600075" cy="60007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>
          <a:xfrm>
            <a:off x="838200" y="64101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41014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4101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2700" y="6176962"/>
            <a:ext cx="12204700" cy="68103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1" name="Oval 10"/>
          <p:cNvSpPr/>
          <p:nvPr/>
        </p:nvSpPr>
        <p:spPr>
          <a:xfrm>
            <a:off x="1438468" y="5977805"/>
            <a:ext cx="408526" cy="40852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530" y="5977805"/>
            <a:ext cx="408526" cy="40852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70999" y="5977805"/>
            <a:ext cx="408526" cy="40852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6"/>
          <p:cNvSpPr>
            <a:spLocks noGrp="1" noEditPoints="1"/>
          </p:cNvSpPr>
          <p:nvPr>
            <p:ph type="dt" sz="half" idx="2"/>
          </p:nvPr>
        </p:nvSpPr>
        <p:spPr>
          <a:xfrm>
            <a:off x="838200" y="64101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BA785E-6E67-4B64-B9BE-8B3417A9CC68}" type="datetimeFigureOut">
              <a:rPr lang="en-US" smtClean="0"/>
              <a:pPr/>
              <a:t>10/7/23</a:t>
            </a:fld>
            <a:endParaRPr lang="en-US"/>
          </a:p>
        </p:txBody>
      </p:sp>
      <p:sp>
        <p:nvSpPr>
          <p:cNvPr id="16" name="Footer Placeholder 7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41014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17" name="Slide Number Placeholder 8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41014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BF4351E-3AFC-49FF-AC85-ADC9489D2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. поле 7"/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ВЛИЯНИЕ МЕЛКОЙ МОТОРИКИ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НА ФОРМИРОВАНИЕ  РЕЧЕВЫХ СПОСОБНОСТЕЙ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ДЕТЕЙ С ЗАДЕРЖКОЙ ПСИХИЧЕСКОГО РАЗВИТИЯ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i="0" u="none" strike="noStrike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ПЕРВОГО КЛАССА (вариант 7.2.)</a:t>
            </a:r>
            <a:endParaRPr lang="ru-RU" sz="3600" b="1" i="0" u="none" strike="noStrike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Составитель: Степанова 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А.С.,</a:t>
            </a:r>
            <a:endParaRPr lang="ru-RU" sz="28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учитель-логопед</a:t>
            </a:r>
          </a:p>
          <a:p>
            <a:pPr marL="0" marR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МАОУ СОШ № 35</a:t>
            </a: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Тамбов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2023</a:t>
            </a:r>
            <a:endParaRPr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48145" y="2120637"/>
            <a:ext cx="3896557" cy="29224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0" y="173698"/>
            <a:ext cx="12192000" cy="5727943"/>
          </a:xfrm>
        </p:spPr>
        <p:txBody>
          <a:bodyPr/>
          <a:lstStyle/>
          <a:p>
            <a:pPr marL="0" indent="45000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Известно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что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между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речевой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функцией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и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общей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двигательной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системой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человека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существует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тесная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связь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.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Такая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же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тесная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связь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установлена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между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рукой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и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речевым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центром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мозга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.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Гармонизация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движений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тела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,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мелкой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моторики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рук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и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органов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речи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способствует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формированию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правильного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произношения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,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помогает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избавиться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от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монотонности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речи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,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нормализует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темп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,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учит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соблюдению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речевых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пауз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, </a:t>
            </a:r>
            <a:endParaRPr lang="ru-RU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снижает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психическое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напряжение</a:t>
            </a:r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[</a:t>
            </a:r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1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]. </a:t>
            </a:r>
            <a:endParaRPr sz="2400" b="1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6572" y="1060614"/>
            <a:ext cx="6795427" cy="5096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0" y="4438690"/>
            <a:ext cx="11461178" cy="208619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Для младших школьников, имеющих отклонения в развитии хорошо подходит развитие графических навыков. Выполняя игровые упражнения пособия </a:t>
            </a:r>
            <a:r>
              <a:rPr lang="ru-RU" sz="2400" b="1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«</a:t>
            </a:r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Говорящий карандашик», младшие школьники будут тренироваться в произношении трудных звуков. А также познакомятся с первыми навыками письма, позволят настроить ученика на занятие [2].</a:t>
            </a:r>
            <a:endParaRPr lang="ru-RU" altLang="en-US" sz="2400" b="1" dirty="0"/>
          </a:p>
          <a:p>
            <a:pPr algn="ctr"/>
            <a:endParaRPr lang="ru-RU" altLang="en-US" b="1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8149" y="0"/>
            <a:ext cx="3013376" cy="4343606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306899" y="0"/>
            <a:ext cx="2959082" cy="4343606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420656" y="0"/>
            <a:ext cx="3040523" cy="43436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44775" y="-87602"/>
            <a:ext cx="3516602" cy="3516602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925" y="3418921"/>
            <a:ext cx="3470713" cy="2779427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2632" y="1"/>
            <a:ext cx="4688804" cy="3516602"/>
          </a:xfrm>
          <a:prstGeom prst="rect">
            <a:avLst/>
          </a:prstGeom>
        </p:spPr>
      </p:pic>
      <p:sp>
        <p:nvSpPr>
          <p:cNvPr id="11" name="Текст. поле 10"/>
          <p:cNvSpPr txBox="1"/>
          <p:nvPr/>
        </p:nvSpPr>
        <p:spPr>
          <a:xfrm>
            <a:off x="7937037" y="629417"/>
            <a:ext cx="4254963" cy="557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прищепками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модульной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гимнастике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которая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подразумевает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предметами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сами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себе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разбираются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делать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вещи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гимнастики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укрепляется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развивается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кисть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последующем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будут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задействованы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письме</a:t>
            </a:r>
            <a:r>
              <a:rPr lang="en-US" sz="2400" dirty="0"/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47485" y="48797"/>
            <a:ext cx="8144515" cy="6108386"/>
          </a:xfrm>
          <a:prstGeom prst="rect">
            <a:avLst/>
          </a:prstGeom>
        </p:spPr>
      </p:pic>
      <p:sp>
        <p:nvSpPr>
          <p:cNvPr id="5" name="Текст. поле 4"/>
          <p:cNvSpPr txBox="1"/>
          <p:nvPr/>
        </p:nvSpPr>
        <p:spPr>
          <a:xfrm>
            <a:off x="0" y="48797"/>
            <a:ext cx="4603982" cy="5938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Шнуровка - один из видов развивающих игр для детей. Отличительная черта игры - наличие шнурка и предметов для шнурования. Действия с подобными игрушками способствуют развитию тонких движений пальцев рук (тонкой моторики), а также развитию речи ребенка. В своей практике применяю крупные “бусины”, которые помещаются в непрозрачный мешок, и по команде педагога на ощупь нужно найти ту или иную фигуру 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87602" y="-827977"/>
            <a:ext cx="7325670" cy="6773634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83263" y="3272568"/>
            <a:ext cx="5108737" cy="2873665"/>
          </a:xfrm>
          <a:prstGeom prst="rect">
            <a:avLst/>
          </a:prstGeom>
        </p:spPr>
      </p:pic>
      <p:sp>
        <p:nvSpPr>
          <p:cNvPr id="6" name="Текст. поле 5"/>
          <p:cNvSpPr txBox="1"/>
          <p:nvPr/>
        </p:nvSpPr>
        <p:spPr>
          <a:xfrm>
            <a:off x="7083263" y="0"/>
            <a:ext cx="5108737" cy="301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438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Используются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для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развития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межполушарных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связей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коры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головного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мозга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.</a:t>
            </a:r>
          </a:p>
          <a:p>
            <a:pPr marL="0" marR="0" indent="438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Левое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полушарие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отвечает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за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логику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и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анализ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.</a:t>
            </a:r>
          </a:p>
          <a:p>
            <a:pPr marL="0" marR="0" indent="4381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Правое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полушарие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отвечает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за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образное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мышление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,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креативность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и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целостность</a:t>
            </a:r>
            <a:r>
              <a:rPr lang="en-US" sz="2400" b="1" i="0" u="none" strike="noStrike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r>
              <a:rPr lang="en-US" sz="2400" b="1" i="0" u="none" strike="noStrike" dirty="0" err="1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восприятия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ea typeface="等线" charset="0"/>
                <a:cs typeface="Times New Roman" panose="02020603050405020304" pitchFamily="18" charset="0"/>
              </a:rPr>
              <a:t> </a:t>
            </a:r>
            <a:endParaRPr lang="en-US" sz="2400" b="1" i="0" u="none" strike="noStrike" dirty="0">
              <a:solidFill>
                <a:schemeClr val="dk1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62595" y="0"/>
            <a:ext cx="8205405" cy="61665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1" y="202435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</a:p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использованных источников 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81580" y="1863169"/>
            <a:ext cx="11628843" cy="4651688"/>
          </a:xfrm>
        </p:spPr>
        <p:txBody>
          <a:bodyPr/>
          <a:lstStyle/>
          <a:p>
            <a:pPr marL="342900" lvl="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Гальская Н.В. Тетрадь для закрепления произношения звуков П, П', Б, Б', Ф, Ф', В, В', Т, Т', Д, Д': Пособие для детей с нарушениями речи. М.: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Аверсэв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, 2003. 16 с.</a:t>
            </a:r>
          </a:p>
          <a:p>
            <a:pPr marL="342900" lvl="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Кольцова М.М.,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Рузина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М.С. Ребенок учится говорить. Пальчиковый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игротренинг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. Екатеринбург: У-Фактория, 2004. 224 с. </a:t>
            </a:r>
            <a:endParaRPr lang="ru-RU" sz="18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342900" lvl="0" indent="-342900" algn="just">
              <a:buClr>
                <a:srgbClr val="000000"/>
              </a:buClr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Фомина М.В. Игры с бельевыми прищепками // Дошкольная педагогика. 2006. № 9, 10.</a:t>
            </a:r>
            <a:endParaRPr lang="ru-RU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400" b="1" i="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400" b="1" i="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i="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i="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i="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i="0" u="none" strike="noStrike" dirty="0">
              <a:solidFill>
                <a:srgbClr val="000000"/>
              </a:solidFill>
              <a:latin typeface="Times New Roman" panose="02020603050405020304" pitchFamily="18" charset="0"/>
              <a:ea typeface="等线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735900" y="0"/>
            <a:ext cx="7521133" cy="6197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стая жизнь">
  <a:themeElements>
    <a:clrScheme name="Простая жизнь">
      <a:dk1>
        <a:sysClr val="windowText" lastClr="000000"/>
      </a:dk1>
      <a:lt1>
        <a:sysClr val="window" lastClr="FFFFFF"/>
      </a:lt1>
      <a:dk2>
        <a:srgbClr val="354855"/>
      </a:dk2>
      <a:lt2>
        <a:srgbClr val="F3F3F3"/>
      </a:lt2>
      <a:accent1>
        <a:srgbClr val="723E4E"/>
      </a:accent1>
      <a:accent2>
        <a:srgbClr val="EF3353"/>
      </a:accent2>
      <a:accent3>
        <a:srgbClr val="F17145"/>
      </a:accent3>
      <a:accent4>
        <a:srgbClr val="FBBA5B"/>
      </a:accent4>
      <a:accent5>
        <a:srgbClr val="903089"/>
      </a:accent5>
      <a:accent6>
        <a:srgbClr val="005570"/>
      </a:accent6>
      <a:hlink>
        <a:srgbClr val="4CA8E6"/>
      </a:hlink>
      <a:folHlink>
        <a:srgbClr val="86C4EE"/>
      </a:folHlink>
    </a:clrScheme>
    <a:fontScheme name="Простая жизнь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Простая жизн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402</Words>
  <Application>Microsoft Macintosh PowerPoint</Application>
  <PresentationFormat>Широкоэкранный</PresentationFormat>
  <Paragraphs>53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Verdana</vt:lpstr>
      <vt:lpstr>Verdana bold</vt:lpstr>
      <vt:lpstr>Простая жизнь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 использованных источников 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Алина Сергеевна Степанова</dc:creator>
  <cp:lastModifiedBy>Анна Можейко</cp:lastModifiedBy>
  <cp:revision>5</cp:revision>
  <dcterms:created xsi:type="dcterms:W3CDTF">2023-09-25T11:49:56Z</dcterms:created>
  <dcterms:modified xsi:type="dcterms:W3CDTF">2023-10-07T04:43:03Z</dcterms:modified>
</cp:coreProperties>
</file>