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60" r:id="rId4"/>
    <p:sldId id="259" r:id="rId5"/>
    <p:sldId id="261" r:id="rId6"/>
    <p:sldId id="262" r:id="rId7"/>
    <p:sldId id="263" r:id="rId8"/>
    <p:sldId id="265" r:id="rId9"/>
    <p:sldId id="26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50316-71B7-4897-A8F1-70442E8D670F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00ADE94-048F-4239-8CAF-117DA7BA4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747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50316-71B7-4897-A8F1-70442E8D670F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00ADE94-048F-4239-8CAF-117DA7BA4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132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50316-71B7-4897-A8F1-70442E8D670F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00ADE94-048F-4239-8CAF-117DA7BA421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12450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50316-71B7-4897-A8F1-70442E8D670F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00ADE94-048F-4239-8CAF-117DA7BA4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46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50316-71B7-4897-A8F1-70442E8D670F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00ADE94-048F-4239-8CAF-117DA7BA421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6194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50316-71B7-4897-A8F1-70442E8D670F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00ADE94-048F-4239-8CAF-117DA7BA4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37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50316-71B7-4897-A8F1-70442E8D670F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ADE94-048F-4239-8CAF-117DA7BA4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740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50316-71B7-4897-A8F1-70442E8D670F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ADE94-048F-4239-8CAF-117DA7BA4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212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50316-71B7-4897-A8F1-70442E8D670F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ADE94-048F-4239-8CAF-117DA7BA4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6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50316-71B7-4897-A8F1-70442E8D670F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00ADE94-048F-4239-8CAF-117DA7BA4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950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50316-71B7-4897-A8F1-70442E8D670F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00ADE94-048F-4239-8CAF-117DA7BA4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779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50316-71B7-4897-A8F1-70442E8D670F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00ADE94-048F-4239-8CAF-117DA7BA4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002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50316-71B7-4897-A8F1-70442E8D670F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ADE94-048F-4239-8CAF-117DA7BA4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272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50316-71B7-4897-A8F1-70442E8D670F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ADE94-048F-4239-8CAF-117DA7BA4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216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50316-71B7-4897-A8F1-70442E8D670F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ADE94-048F-4239-8CAF-117DA7BA4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183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50316-71B7-4897-A8F1-70442E8D670F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00ADE94-048F-4239-8CAF-117DA7BA4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456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50316-71B7-4897-A8F1-70442E8D670F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00ADE94-048F-4239-8CAF-117DA7BA42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808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0866" y="1875295"/>
            <a:ext cx="9373445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/>
                <a:solidFill>
                  <a:schemeClr val="accent1">
                    <a:lumMod val="50000"/>
                  </a:schemeClr>
                </a:solidFill>
              </a:rPr>
              <a:t>Реализация образовательного пространства</a:t>
            </a:r>
          </a:p>
          <a:p>
            <a:pPr algn="ctr"/>
            <a:r>
              <a:rPr lang="ru-RU" sz="2800" b="1" dirty="0">
                <a:ln/>
                <a:solidFill>
                  <a:schemeClr val="accent1">
                    <a:lumMod val="50000"/>
                  </a:schemeClr>
                </a:solidFill>
              </a:rPr>
              <a:t> как фактор всестороннего развития детей </a:t>
            </a:r>
          </a:p>
          <a:p>
            <a:pPr algn="ctr"/>
            <a:r>
              <a:rPr lang="ru-RU" sz="2800" b="1" dirty="0">
                <a:ln/>
                <a:solidFill>
                  <a:schemeClr val="accent1">
                    <a:lumMod val="50000"/>
                  </a:schemeClr>
                </a:solidFill>
              </a:rPr>
              <a:t>с речевыми нарушениями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21451" y="4212956"/>
            <a:ext cx="701814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ru-RU" b="1" dirty="0">
                <a:ln/>
                <a:solidFill>
                  <a:schemeClr val="accent1">
                    <a:lumMod val="50000"/>
                  </a:schemeClr>
                </a:solidFill>
              </a:rPr>
              <a:t>Подготовил:</a:t>
            </a:r>
          </a:p>
          <a:p>
            <a:pPr algn="r"/>
            <a:r>
              <a:rPr lang="ru-RU" b="1" dirty="0">
                <a:ln/>
                <a:solidFill>
                  <a:schemeClr val="accent1">
                    <a:lumMod val="50000"/>
                  </a:schemeClr>
                </a:solidFill>
              </a:rPr>
              <a:t>учитель-логопед МБДОУ «Детский сад «Винни-Пух»</a:t>
            </a:r>
          </a:p>
          <a:p>
            <a:pPr algn="r"/>
            <a:r>
              <a:rPr lang="ru-RU" b="1" dirty="0" err="1">
                <a:ln/>
                <a:solidFill>
                  <a:schemeClr val="accent1">
                    <a:lumMod val="50000"/>
                  </a:schemeClr>
                </a:solidFill>
              </a:rPr>
              <a:t>Самодурова</a:t>
            </a:r>
            <a:r>
              <a:rPr lang="ru-RU" b="1" dirty="0">
                <a:ln/>
                <a:solidFill>
                  <a:schemeClr val="accent1">
                    <a:lumMod val="50000"/>
                  </a:schemeClr>
                </a:solidFill>
              </a:rPr>
              <a:t> Е.А.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78039" y="5949735"/>
            <a:ext cx="701814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dirty="0">
                <a:ln/>
                <a:solidFill>
                  <a:schemeClr val="accent1">
                    <a:lumMod val="50000"/>
                  </a:schemeClr>
                </a:solidFill>
              </a:rPr>
              <a:t>г. Тамбов</a:t>
            </a:r>
          </a:p>
          <a:p>
            <a:pPr algn="ctr"/>
            <a:r>
              <a:rPr lang="ru-RU" b="1" dirty="0">
                <a:ln/>
                <a:solidFill>
                  <a:schemeClr val="accent1">
                    <a:lumMod val="50000"/>
                  </a:schemeClr>
                </a:solidFill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242430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5815" y="976393"/>
            <a:ext cx="9373445" cy="29854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800" b="1" dirty="0"/>
          </a:p>
          <a:p>
            <a:pPr algn="ctr"/>
            <a:r>
              <a:rPr lang="ru-RU" sz="2400" b="1" dirty="0"/>
              <a:t>Основная задача логопедического кабинета - создание условий, для оказания своевременной квалифицированной консультативно-методической, диагностической, коррекционной помощи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sz="2800" u="sng" dirty="0">
              <a:solidFill>
                <a:schemeClr val="tx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49903" y="4237471"/>
            <a:ext cx="3006672" cy="914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детям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928185" y="4237471"/>
            <a:ext cx="3006672" cy="914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родителям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706467" y="4237471"/>
            <a:ext cx="3006672" cy="914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педагогам</a:t>
            </a:r>
          </a:p>
        </p:txBody>
      </p:sp>
    </p:spTree>
    <p:extLst>
      <p:ext uri="{BB962C8B-B14F-4D97-AF65-F5344CB8AC3E}">
        <p14:creationId xmlns:p14="http://schemas.microsoft.com/office/powerpoint/2010/main" val="4118773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2229" y="2692688"/>
            <a:ext cx="450166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Необходимо искать новые подходы, формы, методы и приёмы взаимодействия с воспитанниками для поддержания интереса к логопедическим занятиям с целью повышения качества коррекционной работы. </a:t>
            </a:r>
          </a:p>
          <a:p>
            <a:endParaRPr lang="ru-RU" sz="2000" b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655275" y="1380392"/>
            <a:ext cx="3235569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проблема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801532" y="1380392"/>
            <a:ext cx="3235569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решение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68486" y="2692688"/>
            <a:ext cx="45016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Создание комфортной, эстетичной, соответствующей современным требованиям, образовательной среды логопедического кабинета для индивидуальной и подгрупповой коррекционной работы.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0668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454" y="2230329"/>
            <a:ext cx="8185638" cy="4611908"/>
          </a:xfrm>
          <a:prstGeom prst="roundRect">
            <a:avLst>
              <a:gd name="adj" fmla="val 16667"/>
            </a:avLst>
          </a:prstGeom>
          <a:ln w="28575"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" name="Группа 6"/>
          <p:cNvGrpSpPr/>
          <p:nvPr/>
        </p:nvGrpSpPr>
        <p:grpSpPr>
          <a:xfrm>
            <a:off x="4341367" y="37290"/>
            <a:ext cx="3951812" cy="2193039"/>
            <a:chOff x="4341367" y="37290"/>
            <a:chExt cx="3951812" cy="2193039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/>
            <a:srcRect l="21909" t="20271" r="10219" b="14693"/>
            <a:stretch/>
          </p:blipFill>
          <p:spPr>
            <a:xfrm>
              <a:off x="4341367" y="37290"/>
              <a:ext cx="3951812" cy="2193039"/>
            </a:xfrm>
            <a:prstGeom prst="roundRect">
              <a:avLst>
                <a:gd name="adj" fmla="val 16667"/>
              </a:avLst>
            </a:prstGeom>
            <a:ln w="19050"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89966" l="4196" r="55844"/>
                      </a14:imgEffect>
                    </a14:imgLayer>
                  </a14:imgProps>
                </a:ext>
              </a:extLst>
            </a:blip>
            <a:srcRect r="57592"/>
            <a:stretch/>
          </p:blipFill>
          <p:spPr>
            <a:xfrm>
              <a:off x="6000749" y="341104"/>
              <a:ext cx="462019" cy="639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3997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0865" y="187172"/>
            <a:ext cx="99003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Центральным элементом нашего кабинета является Профессиональный интерактивный развивающий комплекс с коррекционной направленностью Логопедический Космодром </a:t>
            </a:r>
            <a:r>
              <a:rPr lang="ru-RU" sz="2000" b="1" dirty="0" err="1"/>
              <a:t>Logo</a:t>
            </a:r>
            <a:r>
              <a:rPr lang="ru-RU" sz="2000" b="1" dirty="0"/>
              <a:t> 55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14520"/>
          <a:stretch/>
        </p:blipFill>
        <p:spPr>
          <a:xfrm>
            <a:off x="1739446" y="1670538"/>
            <a:ext cx="9403225" cy="5187462"/>
          </a:xfrm>
          <a:prstGeom prst="roundRect">
            <a:avLst>
              <a:gd name="adj" fmla="val 16667"/>
            </a:avLst>
          </a:prstGeom>
          <a:ln w="12700"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52113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974064" y="226330"/>
            <a:ext cx="8384584" cy="654643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В программный обучающий комплект входят:</a:t>
            </a: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/>
                </a:solidFill>
              </a:rPr>
              <a:t>160 упражнений – «Азбука Слов»;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/>
                </a:solidFill>
              </a:rPr>
              <a:t>42 упражнения с поддержкой субтитров для слабослышащих детей – «</a:t>
            </a:r>
            <a:r>
              <a:rPr lang="ru-RU" b="1" dirty="0" err="1">
                <a:solidFill>
                  <a:schemeClr val="tx1"/>
                </a:solidFill>
              </a:rPr>
              <a:t>ЛогоСтрана</a:t>
            </a:r>
            <a:r>
              <a:rPr lang="ru-RU" b="1" dirty="0">
                <a:solidFill>
                  <a:schemeClr val="tx1"/>
                </a:solidFill>
              </a:rPr>
              <a:t>»;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/>
                </a:solidFill>
              </a:rPr>
              <a:t>250 упражнений – «Я знаю много слов»;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/>
                </a:solidFill>
              </a:rPr>
              <a:t>Комплекс программ для персональной и групповой работы с детьми с нормативным развитием или ОВЗ;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/>
                </a:solidFill>
              </a:rPr>
              <a:t>10 книг – «Изучение космоса»;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/>
                </a:solidFill>
              </a:rPr>
              <a:t>PROTECT KIDS - безопасная компьютерная среда;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chemeClr val="tx1"/>
                </a:solidFill>
              </a:rPr>
              <a:t>РАСкройся</a:t>
            </a:r>
            <a:r>
              <a:rPr lang="ru-RU" b="1" dirty="0">
                <a:solidFill>
                  <a:schemeClr val="tx1"/>
                </a:solidFill>
              </a:rPr>
              <a:t> Миру - 40 игр с заданиями (с функцией субтитров для слабослышащих детей, функция регулировки насыщенности цвета);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/>
                </a:solidFill>
              </a:rPr>
              <a:t>Программно-дидактический комплекс </a:t>
            </a:r>
            <a:r>
              <a:rPr lang="ru-RU" b="1" dirty="0" err="1">
                <a:solidFill>
                  <a:schemeClr val="tx1"/>
                </a:solidFill>
              </a:rPr>
              <a:t>Логомер</a:t>
            </a:r>
            <a:r>
              <a:rPr lang="ru-RU" b="1" dirty="0">
                <a:solidFill>
                  <a:schemeClr val="tx1"/>
                </a:solidFill>
              </a:rPr>
              <a:t> 2 от </a:t>
            </a:r>
            <a:r>
              <a:rPr lang="ru-RU" b="1" dirty="0" err="1">
                <a:solidFill>
                  <a:schemeClr val="tx1"/>
                </a:solidFill>
              </a:rPr>
              <a:t>Мерсибо</a:t>
            </a:r>
            <a:r>
              <a:rPr lang="ru-RU" dirty="0"/>
              <a:t> </a:t>
            </a:r>
            <a:r>
              <a:rPr lang="ru-RU" b="1" dirty="0">
                <a:solidFill>
                  <a:schemeClr val="tx1"/>
                </a:solidFill>
              </a:rPr>
              <a:t>[1];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/>
                </a:solidFill>
              </a:rPr>
              <a:t>Учебно-методическое пособие «</a:t>
            </a:r>
            <a:r>
              <a:rPr lang="ru-RU" b="1" dirty="0" err="1">
                <a:solidFill>
                  <a:schemeClr val="tx1"/>
                </a:solidFill>
              </a:rPr>
              <a:t>Звукварь</a:t>
            </a:r>
            <a:r>
              <a:rPr lang="ru-RU" b="1" dirty="0">
                <a:solidFill>
                  <a:schemeClr val="tx1"/>
                </a:solidFill>
              </a:rPr>
              <a:t>. Том 2», </a:t>
            </a:r>
            <a:r>
              <a:rPr lang="en-US" b="1" dirty="0">
                <a:solidFill>
                  <a:schemeClr val="tx1"/>
                </a:solidFill>
              </a:rPr>
              <a:t>[</a:t>
            </a:r>
            <a:r>
              <a:rPr lang="ru-RU" b="1" dirty="0">
                <a:solidFill>
                  <a:schemeClr val="tx1"/>
                </a:solidFill>
              </a:rPr>
              <a:t>4</a:t>
            </a:r>
            <a:r>
              <a:rPr lang="en-US" b="1" dirty="0">
                <a:solidFill>
                  <a:schemeClr val="tx1"/>
                </a:solidFill>
              </a:rPr>
              <a:t>]</a:t>
            </a:r>
            <a:r>
              <a:rPr lang="ru-RU" b="1" dirty="0">
                <a:solidFill>
                  <a:schemeClr val="tx1"/>
                </a:solidFill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/>
                </a:solidFill>
              </a:rPr>
              <a:t>Стол для песочной терапии.</a:t>
            </a:r>
          </a:p>
          <a:p>
            <a:endParaRPr lang="ru-RU" b="1" dirty="0">
              <a:solidFill>
                <a:schemeClr val="tx1"/>
              </a:solidFill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  Вспомогательное тематическое оборудование: телескоп,   микроскоп, планетарий, глобус, наборы для проведения опытов, набор пластиковых фруктов и овощей</a:t>
            </a:r>
            <a:r>
              <a:rPr lang="ru-RU" dirty="0"/>
              <a:t> </a:t>
            </a:r>
            <a:r>
              <a:rPr lang="ru-RU" b="1" dirty="0">
                <a:solidFill>
                  <a:schemeClr val="tx1"/>
                </a:solidFill>
              </a:rPr>
              <a:t>[3]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" r="12458"/>
          <a:stretch/>
        </p:blipFill>
        <p:spPr>
          <a:xfrm>
            <a:off x="32204" y="2889180"/>
            <a:ext cx="2257474" cy="1517718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51" y="1736043"/>
            <a:ext cx="2257474" cy="1350440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43"/>
          <a:stretch/>
        </p:blipFill>
        <p:spPr>
          <a:xfrm>
            <a:off x="0" y="5100058"/>
            <a:ext cx="2257474" cy="1433146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18329" r="26753"/>
          <a:stretch/>
        </p:blipFill>
        <p:spPr>
          <a:xfrm>
            <a:off x="1" y="325464"/>
            <a:ext cx="2337072" cy="1870556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0"/>
          <a:stretch/>
        </p:blipFill>
        <p:spPr>
          <a:xfrm>
            <a:off x="9918349" y="153342"/>
            <a:ext cx="2220878" cy="1429359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98"/>
          <a:stretch/>
        </p:blipFill>
        <p:spPr>
          <a:xfrm>
            <a:off x="9911647" y="5379556"/>
            <a:ext cx="2245878" cy="1393204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78938" y="3421176"/>
            <a:ext cx="2213062" cy="1651696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70549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2378" y="294467"/>
            <a:ext cx="9373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Фрагмент подгруппового логопедического занятия по автоматизации звука [Л] средствами фольклора с применением Цифровой образовательной среды МЭО Детский сад [2]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039" y="1760097"/>
            <a:ext cx="3082056" cy="43585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694" y="1787951"/>
            <a:ext cx="7069024" cy="4302883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45941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0527" y="2833657"/>
            <a:ext cx="9373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Полноценная реализация образовательного пространства способствует всестороннему развитию детей с речевыми нарушениями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489464" y="1688122"/>
            <a:ext cx="3235569" cy="914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вывод</a:t>
            </a:r>
          </a:p>
        </p:txBody>
      </p:sp>
    </p:spTree>
    <p:extLst>
      <p:ext uri="{BB962C8B-B14F-4D97-AF65-F5344CB8AC3E}">
        <p14:creationId xmlns:p14="http://schemas.microsoft.com/office/powerpoint/2010/main" val="2937317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154017" y="1433146"/>
            <a:ext cx="7328453" cy="23299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Список использованных источников</a:t>
            </a:r>
          </a:p>
          <a:p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1.	https://mersibo.ru/</a:t>
            </a:r>
          </a:p>
          <a:p>
            <a:r>
              <a:rPr lang="ru-RU" b="1" dirty="0">
                <a:solidFill>
                  <a:schemeClr val="tx1"/>
                </a:solidFill>
              </a:rPr>
              <a:t>2.	https://mob-edu.ru/</a:t>
            </a:r>
          </a:p>
          <a:p>
            <a:r>
              <a:rPr lang="ru-RU" b="1" dirty="0">
                <a:solidFill>
                  <a:schemeClr val="tx1"/>
                </a:solidFill>
              </a:rPr>
              <a:t>3.	https://www.avkompleks.ru/</a:t>
            </a:r>
          </a:p>
          <a:p>
            <a:pPr marL="342900" indent="-342900">
              <a:buAutoNum type="arabicPeriod" startAt="4"/>
            </a:pPr>
            <a:r>
              <a:rPr lang="ru-RU" b="1" dirty="0">
                <a:solidFill>
                  <a:schemeClr val="tx1"/>
                </a:solidFill>
              </a:rPr>
              <a:t>         </a:t>
            </a:r>
            <a:r>
              <a:rPr lang="ru-RU" b="1" dirty="0" err="1">
                <a:solidFill>
                  <a:schemeClr val="tx1"/>
                </a:solidFill>
              </a:rPr>
              <a:t>Эсаулова</a:t>
            </a:r>
            <a:r>
              <a:rPr lang="ru-RU" b="1" dirty="0">
                <a:solidFill>
                  <a:schemeClr val="tx1"/>
                </a:solidFill>
              </a:rPr>
              <a:t> Е.В. </a:t>
            </a:r>
            <a:r>
              <a:rPr lang="ru-RU" b="1" dirty="0" err="1">
                <a:solidFill>
                  <a:schemeClr val="tx1"/>
                </a:solidFill>
              </a:rPr>
              <a:t>Звукварь</a:t>
            </a:r>
            <a:r>
              <a:rPr lang="ru-RU" b="1" dirty="0">
                <a:solidFill>
                  <a:schemeClr val="tx1"/>
                </a:solidFill>
              </a:rPr>
              <a:t>. Том 2. </a:t>
            </a:r>
            <a:r>
              <a:rPr lang="ru-RU" b="1">
                <a:solidFill>
                  <a:schemeClr val="tx1"/>
                </a:solidFill>
              </a:rPr>
              <a:t>М.: </a:t>
            </a:r>
            <a:r>
              <a:rPr lang="ru-RU" b="1">
                <a:solidFill>
                  <a:prstClr val="black"/>
                </a:solidFill>
              </a:rPr>
              <a:t>Билингва, 2019. </a:t>
            </a:r>
            <a:endParaRPr lang="ru-RU" b="1" dirty="0">
              <a:solidFill>
                <a:schemeClr val="tx1"/>
              </a:solidFill>
            </a:endParaRP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01641071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Дымчатое стекло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544</TotalTime>
  <Words>335</Words>
  <Application>Microsoft Macintosh PowerPoint</Application>
  <PresentationFormat>Широкоэкранный</PresentationFormat>
  <Paragraphs>42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Century Gothic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Alexander Samodurov</dc:creator>
  <cp:lastModifiedBy>Анна Можейко</cp:lastModifiedBy>
  <cp:revision>37</cp:revision>
  <dcterms:created xsi:type="dcterms:W3CDTF">2024-02-18T14:07:54Z</dcterms:created>
  <dcterms:modified xsi:type="dcterms:W3CDTF">2024-02-25T04:34:54Z</dcterms:modified>
</cp:coreProperties>
</file>