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5" r:id="rId5"/>
    <p:sldId id="268" r:id="rId6"/>
    <p:sldId id="269" r:id="rId7"/>
    <p:sldId id="266" r:id="rId8"/>
    <p:sldId id="270" r:id="rId9"/>
    <p:sldId id="263" r:id="rId10"/>
    <p:sldId id="271" r:id="rId11"/>
    <p:sldId id="272" r:id="rId12"/>
    <p:sldId id="273" r:id="rId13"/>
    <p:sldId id="274" r:id="rId14"/>
    <p:sldId id="275" r:id="rId15"/>
    <p:sldId id="278" r:id="rId16"/>
    <p:sldId id="261" r:id="rId17"/>
    <p:sldId id="26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C9BE"/>
    <a:srgbClr val="C56031"/>
    <a:srgbClr val="FF7570"/>
    <a:srgbClr val="394ACE"/>
    <a:srgbClr val="394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544" y="17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9546889-8951-6B15-706A-3AA5447FE027}"/>
              </a:ext>
            </a:extLst>
          </p:cNvPr>
          <p:cNvSpPr/>
          <p:nvPr userDrawn="1"/>
        </p:nvSpPr>
        <p:spPr>
          <a:xfrm>
            <a:off x="0" y="370389"/>
            <a:ext cx="12192000" cy="1979271"/>
          </a:xfrm>
          <a:prstGeom prst="rect">
            <a:avLst/>
          </a:prstGeom>
          <a:solidFill>
            <a:srgbClr val="D1C9BE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DF3267-1025-8F97-84C7-6D6F1B26E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013" y="600696"/>
            <a:ext cx="9144000" cy="1518655"/>
          </a:xfrm>
        </p:spPr>
        <p:txBody>
          <a:bodyPr anchor="ctr"/>
          <a:lstStyle>
            <a:lvl1pPr algn="ctr">
              <a:defRPr sz="6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F5730-4C2A-08EC-E4F7-3E9D14F61C96}"/>
              </a:ext>
            </a:extLst>
          </p:cNvPr>
          <p:cNvSpPr/>
          <p:nvPr userDrawn="1"/>
        </p:nvSpPr>
        <p:spPr>
          <a:xfrm>
            <a:off x="744638" y="4885704"/>
            <a:ext cx="10702724" cy="1371600"/>
          </a:xfrm>
          <a:prstGeom prst="rect">
            <a:avLst/>
          </a:prstGeom>
          <a:solidFill>
            <a:srgbClr val="D1C9BE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DC1234B6-A8FD-F342-1FA9-762055707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1987" y="5267667"/>
            <a:ext cx="8908026" cy="7928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74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3ECE-CB5B-3F96-328B-747AA9D5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E46DD8-16C2-0AB0-7CDB-92680FFCF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036F4-98F8-A308-233D-A211459D9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9AFC1-D75B-EA63-8936-6E709A93A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98E78-E48C-49E2-1978-305BC5E9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84CEC-2C05-0F62-428F-0939AE6F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1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0B172-37AB-9C92-E2CC-164192D1A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99AD25-74B4-0B23-D1B7-4CBC09AF6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BB94A-F3EB-BFBF-0786-30CF4020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AD872-9F34-8E29-3901-E7F41D58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252B0-F413-AEE1-65A4-72BC80A5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0364E3-DEFE-384E-874E-CFE6BAB5B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3B02D-7CF6-A0EA-23CD-25518099C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58812-845A-DBCA-0E6E-58A42D9F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A56FF-DD40-2CB9-0030-B9FBA70F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D17E0-69B1-A6AD-2312-C86F3657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9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F6303-20AA-E67A-F1BC-B981F9AC9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9BB87C-273A-8007-DA96-A85555D61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62D59-4BF4-18AA-8DB4-B4A7C40A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73481-1ECB-3AAB-43F1-5D6298A6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78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90B68-8F96-411F-AAE8-9EEC655B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134" y="365125"/>
            <a:ext cx="9017066" cy="1325563"/>
          </a:xfrm>
        </p:spPr>
        <p:txBody>
          <a:bodyPr/>
          <a:lstStyle>
            <a:lvl1pPr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2A2F1-E7B1-7893-5A19-AD14132A4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134" y="1825625"/>
            <a:ext cx="9017066" cy="4351338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DC211-E2B1-0E8A-9CDA-F7BF249D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0DF8AF8-FDE2-410C-8D85-3FB48DA8897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0AE10-595B-BA4F-757F-0D952E496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7ECD9-62AD-2ED3-0DE8-5C33549B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FBE0797-8440-3EB9-6A78-2DD2D09201B7}"/>
              </a:ext>
            </a:extLst>
          </p:cNvPr>
          <p:cNvCxnSpPr>
            <a:cxnSpLocks/>
          </p:cNvCxnSpPr>
          <p:nvPr userDrawn="1"/>
        </p:nvCxnSpPr>
        <p:spPr>
          <a:xfrm>
            <a:off x="2991465" y="1628355"/>
            <a:ext cx="5257800" cy="0"/>
          </a:xfrm>
          <a:prstGeom prst="line">
            <a:avLst/>
          </a:prstGeom>
          <a:ln w="31750">
            <a:solidFill>
              <a:srgbClr val="C560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40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3C622-07CE-1784-8746-BAEE04C6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0F502-C499-4611-3F82-6450B1736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7542D-213D-02E1-AF6C-9E29A8C0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D7B38-E6A4-7E3C-B690-CBC6DD3B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6065C-AD2A-D8F0-1E2D-D2CD813C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1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F2446-78F4-64D9-3BCE-B9B91273A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A39EB-795F-5834-CDD8-29B155F00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D5F12-8ED9-32B4-BB3B-3E01DD801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E1BD5-5603-A051-14D1-A7C4B24E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FE315-FA80-84A9-E1B9-8416AA271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26ED5-2606-B40D-F5E5-77149B7C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7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1981-2075-0694-7437-B911A70A2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CD91A-0078-E00B-DD0A-4AC86EE9F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6177F6-3FB6-7F47-4026-151E329E5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AAFA44-ED3A-4C88-36DE-546D666C8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2EF0E0-4204-8A2D-788E-8A68A484D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AF9F21-2C53-54FC-954A-28888E028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40D8F-3FF1-B013-9E23-0F5CCA6B9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1B5BFD-34E4-920A-D0E3-75F10FB1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02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DA88-B122-214E-B5E0-E3180B2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2150FF-7599-CC84-9385-2CE33961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DBD902-BE9F-D468-C220-5A6EE243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1DB4D-98BF-AEC3-954C-FFA43138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0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5A582-B8F3-D896-3894-4126EE55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4BD34A-A509-1A8E-7751-54B78A86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B74E2-6255-3BF7-E53A-CF19F0BB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0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4AF3-E71C-F0BC-1964-F4E4F97F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B0028-AA70-4D34-B623-DCA42E47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5CAC5-73A4-6A14-2862-26B2F34F2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9F47A-338A-F9B4-C5BC-E36C5880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6B6B3-E169-2693-1A50-7F8EF0E8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D5CC7-2DD3-61E1-014C-07FA3810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83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135E0D-0038-412F-7A8E-40CEC6373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ABF78-79CA-46B4-C1B2-3891D2DC1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C76DF-8B83-4025-02A8-3BE948E65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8AF8-FDE2-410C-8D85-3FB48DA88970}" type="datetimeFigureOut">
              <a:rPr lang="ru-RU" smtClean="0"/>
              <a:pPr/>
              <a:t>08.10.2023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5384C-6B6C-EDC3-46C0-9BFB44D79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CD001-6171-B71F-A678-1D1A06DAF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  <a:extLst>
              <a:ext uri="{FF2B5EF4-FFF2-40B4-BE49-F238E27FC236}">
                <a16:creationId xmlns:a16="http://schemas.microsoft.com/office/drawing/2014/main" id="{897A19B5-97F5-4E9A-1613-D5654B987D4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9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AACC2-987C-EC31-7079-F1BA92032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442" y="2661724"/>
            <a:ext cx="9144000" cy="15186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НОМАТИВНО-ПРАВОВЫЕ АСПЕКТЫ ОРГАНИЗАЦИИ ОБУЧЕНИЯ ОБУЧАЮЩИХСЯ </a:t>
            </a:r>
            <a:br>
              <a:rPr lang="ru-RU" altLang="ru-RU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ОГРАНИЧЕННЫМИ ВОЗМОЖНОСТЯМИ ЗДОРОВЬЯ</a:t>
            </a:r>
            <a:r>
              <a:rPr lang="en-US" altLang="ru-RU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032352E-D8C4-53A3-3C6D-40A61098B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1987" y="4934857"/>
            <a:ext cx="8908026" cy="1125677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Подготовил:</a:t>
            </a:r>
          </a:p>
          <a:p>
            <a:pPr algn="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Педагог-психолог МАОУ СОШ № 30 </a:t>
            </a:r>
          </a:p>
          <a:p>
            <a:pPr algn="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Бирюкова Е.В.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Subtitle 3">
            <a:extLst>
              <a:ext uri="{FF2B5EF4-FFF2-40B4-BE49-F238E27FC236}">
                <a16:creationId xmlns:a16="http://schemas.microsoft.com/office/drawing/2014/main" id="{2032352E-D8C4-53A3-3C6D-40A61098B526}"/>
              </a:ext>
            </a:extLst>
          </p:cNvPr>
          <p:cNvSpPr txBox="1">
            <a:spLocks/>
          </p:cNvSpPr>
          <p:nvPr/>
        </p:nvSpPr>
        <p:spPr>
          <a:xfrm>
            <a:off x="4513942" y="6023429"/>
            <a:ext cx="2757714" cy="834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Тамбов 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2023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529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sz="2600" dirty="0"/>
              <a:t>Структура каждого варианта </a:t>
            </a:r>
            <a:r>
              <a:rPr lang="ru-RU" sz="2600" u="sng" dirty="0"/>
              <a:t>ФАОП ООО</a:t>
            </a:r>
            <a:r>
              <a:rPr lang="ru-RU" sz="2600" dirty="0"/>
              <a:t> включает три раздела: целевой, содержательный, организационный: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/>
              <a:t>Целевой раздел </a:t>
            </a:r>
            <a:r>
              <a:rPr lang="ru-RU" sz="2600" dirty="0"/>
              <a:t>определяет общее назначение, цели, задачи и планируемые результаты реализации ФАОП, а также способы определения достижения этих целей и результатов.</a:t>
            </a:r>
          </a:p>
          <a:p>
            <a:pPr>
              <a:buFont typeface="Wingdings" pitchFamily="2" charset="2"/>
              <a:buChar char="ü"/>
            </a:pPr>
            <a:r>
              <a:rPr lang="ru-RU" sz="2600" b="1" dirty="0"/>
              <a:t>Содержательный раздел </a:t>
            </a:r>
            <a:r>
              <a:rPr lang="ru-RU" sz="2600" dirty="0"/>
              <a:t>ФАОП включает федеральные рабочие программы по отдельным учебным предметам, которые образовательные организации используют в обязательном порядке .</a:t>
            </a:r>
          </a:p>
          <a:p>
            <a:pPr>
              <a:buNone/>
            </a:pPr>
            <a:r>
              <a:rPr lang="ru-RU" sz="2600" dirty="0"/>
              <a:t>	А также :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/>
              <a:t>программу формирования универсальных учебных действий у обучающихся; 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/>
              <a:t>программу коррекционной работы; 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/>
              <a:t>федеральную рабочую программу воспитания</a:t>
            </a:r>
            <a:r>
              <a:rPr lang="en-US" sz="2600" dirty="0"/>
              <a:t>.</a:t>
            </a:r>
            <a:endParaRPr lang="ru-RU" sz="2600" dirty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0134" y="304800"/>
            <a:ext cx="9017066" cy="58721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/>
              <a:t>Организационный раздел</a:t>
            </a:r>
            <a:r>
              <a:rPr lang="ru-RU" sz="2400" dirty="0"/>
              <a:t> </a:t>
            </a:r>
            <a:r>
              <a:rPr lang="ru-RU" sz="2400" u="sng" dirty="0"/>
              <a:t>ФАОП ООО</a:t>
            </a:r>
            <a:r>
              <a:rPr lang="ru-RU" sz="2400" dirty="0"/>
              <a:t> определяет общие рамки организации образовательной деятельности, а также организационные механизмы и условия реализации программы основного общего образования и включает федеральный учебный план, федеральный план внеурочной деятельности, федеральный календарный учебный график, федеральный календарный план воспитательной работы.</a:t>
            </a:r>
          </a:p>
          <a:p>
            <a:pPr>
              <a:buNone/>
            </a:pPr>
            <a:r>
              <a:rPr lang="ru-RU" sz="2400" dirty="0"/>
              <a:t>	В соответствии с </a:t>
            </a:r>
            <a:r>
              <a:rPr lang="ru-RU" sz="2400" u="sng" dirty="0"/>
              <a:t>ФГОС ООО</a:t>
            </a:r>
            <a:r>
              <a:rPr lang="ru-RU" sz="2400" dirty="0"/>
              <a:t> и вариантами </a:t>
            </a:r>
            <a:r>
              <a:rPr lang="ru-RU" sz="2400" u="sng" dirty="0"/>
              <a:t>ФАОП ООО</a:t>
            </a:r>
            <a:r>
              <a:rPr lang="ru-RU" sz="2400" dirty="0"/>
              <a:t> образовательная организация может разрабатывать один или несколько вариантов: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АООП ООО для обучающихся с нарушениями слуха (варианты 1.1, 1.2, 2.2.1, 2.2.2);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АООП ООО для слепых обучающихся (варианты 3.1, 3.2);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АООП ООО для слабовидящих обучающихся (варианты 4.1, 4.2);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АООП ООО для обучающихся с ТНР (варианты 5.1, 5.2);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АООП ООО для обучающихся с НОДА (варианты 6.1, 6.2);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АООП ООО для обучающихся с ЗПР (вариант 7);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/>
              <a:t>АООП ООО для обучающихся с РАС (варианты 8.1, 8.2).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FDB01-98A0-1126-BAEF-EDFAD993F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Новшества ФАОП ООО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[6]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/>
              <a:t> 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id="{FD188264-A421-AAAD-3562-A6C78C240A6C}"/>
              </a:ext>
            </a:extLst>
          </p:cNvPr>
          <p:cNvSpPr/>
          <p:nvPr/>
        </p:nvSpPr>
        <p:spPr>
          <a:xfrm>
            <a:off x="2867068" y="1799771"/>
            <a:ext cx="2720931" cy="4630057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6">
            <a:extLst>
              <a:ext uri="{FF2B5EF4-FFF2-40B4-BE49-F238E27FC236}">
                <a16:creationId xmlns:a16="http://schemas.microsoft.com/office/drawing/2014/main" id="{39922B81-B152-4647-DA2D-38DAC987A169}"/>
              </a:ext>
            </a:extLst>
          </p:cNvPr>
          <p:cNvSpPr/>
          <p:nvPr/>
        </p:nvSpPr>
        <p:spPr>
          <a:xfrm>
            <a:off x="5660571" y="1146628"/>
            <a:ext cx="3599543" cy="571137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4BA876D1-4F7C-53F2-5298-4E292441278C}"/>
              </a:ext>
            </a:extLst>
          </p:cNvPr>
          <p:cNvSpPr txBox="1">
            <a:spLocks/>
          </p:cNvSpPr>
          <p:nvPr/>
        </p:nvSpPr>
        <p:spPr>
          <a:xfrm>
            <a:off x="5689600" y="1524000"/>
            <a:ext cx="3468914" cy="5109030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ru-RU" sz="1200" b="1" u="sng" dirty="0">
                <a:solidFill>
                  <a:schemeClr val="bg1"/>
                </a:solidFill>
              </a:rPr>
              <a:t>ФАОП ООО</a:t>
            </a:r>
            <a:r>
              <a:rPr lang="ru-RU" sz="1200" b="1" dirty="0">
                <a:solidFill>
                  <a:schemeClr val="bg1"/>
                </a:solidFill>
              </a:rPr>
              <a:t> предусматривает следующие </a:t>
            </a:r>
            <a:r>
              <a:rPr lang="ru-RU" sz="1300" b="1" dirty="0">
                <a:solidFill>
                  <a:schemeClr val="bg1"/>
                </a:solidFill>
              </a:rPr>
              <a:t>сроки освоения АООП ООО обучающимися с ТНР по варианту 5.2: 5 лет (5 - 9 классы) или 6 лет (5 - 10 классы). Пролонгированные сроки обучения предусматриваются для обучающихся, у которых имеется выраженная </a:t>
            </a:r>
            <a:r>
              <a:rPr lang="ru-RU" sz="1300" b="1" dirty="0" err="1">
                <a:solidFill>
                  <a:schemeClr val="bg1"/>
                </a:solidFill>
              </a:rPr>
              <a:t>дефицитарность</a:t>
            </a:r>
            <a:r>
              <a:rPr lang="ru-RU" sz="1300" b="1" dirty="0">
                <a:solidFill>
                  <a:schemeClr val="bg1"/>
                </a:solidFill>
              </a:rPr>
              <a:t> речевого развития, коммуникативных навыков и (или) когнитивных функций, что требует дальнейшей организации коррекционно-развивающего обучения и реализации коррекционно-развивающих курсов. Решение о пролонгации обучения принимается </a:t>
            </a:r>
            <a:r>
              <a:rPr lang="ru-RU" sz="1300" b="1" dirty="0" err="1">
                <a:solidFill>
                  <a:schemeClr val="bg1"/>
                </a:solidFill>
              </a:rPr>
              <a:t>психолого-медико-педагогической</a:t>
            </a:r>
            <a:r>
              <a:rPr lang="ru-RU" sz="1300" b="1" dirty="0">
                <a:solidFill>
                  <a:schemeClr val="bg1"/>
                </a:solidFill>
              </a:rPr>
              <a:t> комиссией (далее - ПМПК) на основе заключения психолого-педагогического консилиума образовательной организации после тщательного психолого-педагогического изучения обучающихся в течение всего периода обучения на уровне основного общего образования с согласия родителей (законных представителей) и независимо от сроков обучения на уровне начального общего образования. Решение о пролонгации обучения принимается обычно не позднее окончания первого полугодия </a:t>
            </a:r>
          </a:p>
        </p:txBody>
      </p:sp>
      <p:sp>
        <p:nvSpPr>
          <p:cNvPr id="12" name="Прямоугольник 10">
            <a:extLst>
              <a:ext uri="{FF2B5EF4-FFF2-40B4-BE49-F238E27FC236}">
                <a16:creationId xmlns:a16="http://schemas.microsoft.com/office/drawing/2014/main" id="{683E73E9-FA81-530C-017E-0037E2586A1D}"/>
              </a:ext>
            </a:extLst>
          </p:cNvPr>
          <p:cNvSpPr/>
          <p:nvPr/>
        </p:nvSpPr>
        <p:spPr>
          <a:xfrm>
            <a:off x="9305926" y="1770745"/>
            <a:ext cx="2711903" cy="4601028"/>
          </a:xfrm>
          <a:prstGeom prst="rect">
            <a:avLst/>
          </a:prstGeom>
          <a:solidFill>
            <a:srgbClr val="FF757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7CFB6665-209A-920A-A9AC-CC1109186FF9}"/>
              </a:ext>
            </a:extLst>
          </p:cNvPr>
          <p:cNvSpPr txBox="1">
            <a:spLocks/>
          </p:cNvSpPr>
          <p:nvPr/>
        </p:nvSpPr>
        <p:spPr>
          <a:xfrm>
            <a:off x="9538564" y="1993421"/>
            <a:ext cx="2421207" cy="355103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ru-RU" sz="1400" b="1" dirty="0">
                <a:solidFill>
                  <a:schemeClr val="bg1"/>
                </a:solidFill>
              </a:rPr>
              <a:t>При разработке разделов АООП ООО, отсутствующих в </a:t>
            </a:r>
            <a:r>
              <a:rPr lang="ru-RU" sz="1400" b="1" u="sng" dirty="0">
                <a:solidFill>
                  <a:schemeClr val="bg1"/>
                </a:solidFill>
              </a:rPr>
              <a:t>ФАОП ООО</a:t>
            </a:r>
            <a:r>
              <a:rPr lang="ru-RU" sz="1400" b="1" dirty="0">
                <a:solidFill>
                  <a:schemeClr val="bg1"/>
                </a:solidFill>
              </a:rPr>
              <a:t> (рабочих программ учебных предметов, коррекционных курсов) образовательными организациями могут использоваться программно-методические материалы, размещенные по ссылке: </a:t>
            </a:r>
            <a:r>
              <a:rPr lang="ru-RU" sz="1400" b="1" u="sng" dirty="0">
                <a:solidFill>
                  <a:schemeClr val="bg1"/>
                </a:solidFill>
              </a:rPr>
              <a:t>https://fgosreestr.ru/</a:t>
            </a:r>
            <a:r>
              <a:rPr lang="ru-RU" sz="1400" b="1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sz="1400" b="1" dirty="0">
                <a:solidFill>
                  <a:schemeClr val="bg1"/>
                </a:solidFill>
              </a:rPr>
              <a:t>	Программа коррекционной работы разрабатывается в соответствии с </a:t>
            </a:r>
            <a:r>
              <a:rPr lang="ru-RU" sz="1400" b="1" u="sng" dirty="0">
                <a:solidFill>
                  <a:schemeClr val="bg1"/>
                </a:solidFill>
              </a:rPr>
              <a:t>Приложениями 3</a:t>
            </a:r>
            <a:r>
              <a:rPr lang="ru-RU" sz="1400" b="1" dirty="0">
                <a:solidFill>
                  <a:schemeClr val="bg1"/>
                </a:solidFill>
              </a:rPr>
              <a:t> - </a:t>
            </a:r>
            <a:r>
              <a:rPr lang="ru-RU" sz="1400" b="1" u="sng" dirty="0">
                <a:solidFill>
                  <a:schemeClr val="bg1"/>
                </a:solidFill>
              </a:rPr>
              <a:t>16</a:t>
            </a:r>
            <a:r>
              <a:rPr lang="ru-RU" sz="1400" b="1" dirty="0">
                <a:solidFill>
                  <a:schemeClr val="bg1"/>
                </a:solidFill>
              </a:rPr>
              <a:t> ФАОП ООО.</a:t>
            </a:r>
            <a:endParaRPr lang="ru-RU" sz="1250" b="1" dirty="0">
              <a:solidFill>
                <a:schemeClr val="bg1"/>
              </a:solidFill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0F2E71A0-F61C-E4E7-58F0-E764A14A61C3}"/>
              </a:ext>
            </a:extLst>
          </p:cNvPr>
          <p:cNvSpPr txBox="1">
            <a:spLocks/>
          </p:cNvSpPr>
          <p:nvPr/>
        </p:nvSpPr>
        <p:spPr>
          <a:xfrm>
            <a:off x="2931885" y="2046514"/>
            <a:ext cx="2625311" cy="31205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ru-RU" sz="1400" b="1" u="sng" dirty="0">
                <a:solidFill>
                  <a:schemeClr val="bg1"/>
                </a:solidFill>
              </a:rPr>
              <a:t>ФАОП ООО</a:t>
            </a:r>
            <a:r>
              <a:rPr lang="ru-RU" sz="1400" b="1" dirty="0">
                <a:solidFill>
                  <a:schemeClr val="bg1"/>
                </a:solidFill>
              </a:rPr>
              <a:t> допускает обучение глухих обучающихся по вариантам 2.2.1 и 2.2.2 (то есть совместно со слабослышащими и позднооглохшими обучающимися) при достижении глухими обучающимися уровня общего и речевого развития, личностных, </a:t>
            </a:r>
            <a:r>
              <a:rPr lang="ru-RU" sz="1400" b="1" dirty="0" err="1">
                <a:solidFill>
                  <a:schemeClr val="bg1"/>
                </a:solidFill>
              </a:rPr>
              <a:t>метапредметных</a:t>
            </a:r>
            <a:r>
              <a:rPr lang="ru-RU" sz="1400" b="1" dirty="0">
                <a:solidFill>
                  <a:schemeClr val="bg1"/>
                </a:solidFill>
              </a:rPr>
              <a:t> и предметных результатов начального общего образования, способствующих освоению данных вариантов АООП ООО, с учетом желания обучающегося и его родителей (законных представителей)</a:t>
            </a:r>
          </a:p>
        </p:txBody>
      </p:sp>
    </p:spTree>
    <p:extLst>
      <p:ext uri="{BB962C8B-B14F-4D97-AF65-F5344CB8AC3E}">
        <p14:creationId xmlns:p14="http://schemas.microsoft.com/office/powerpoint/2010/main" val="326570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АООП СОО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[6] </a:t>
            </a:r>
            <a:endParaRPr lang="ru-RU" sz="1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2600" dirty="0"/>
              <a:t>Зачисление на обучение по АООП СОО осуществляется только с согласия (по заявлению) родителей (законных представителей) обучающегося и на основании рекомендаций ПМПК.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</a:rPr>
              <a:t>Федеральной АООП СОО не предусмотрено.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/>
              <a:t>Образовательные организации разрабатывают АООП СОО для: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/>
              <a:t> обучающихся с нарушениями слуха (глухих, слабослышащих и позднооглохших обучающихся), 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/>
              <a:t>для слепых обучающихся,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/>
              <a:t> для слабовидящих обучающихся, 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/>
              <a:t>для обучающихся с нарушениями опорно-двигательного аппарата, 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/>
              <a:t>для обучающихся с расстройствами </a:t>
            </a:r>
            <a:r>
              <a:rPr lang="ru-RU" sz="2600" dirty="0" err="1"/>
              <a:t>аутистического</a:t>
            </a:r>
            <a:r>
              <a:rPr lang="ru-RU" sz="2600" dirty="0"/>
              <a:t> спектра в соответствии с </a:t>
            </a:r>
            <a:r>
              <a:rPr lang="ru-RU" sz="2600" u="sng" dirty="0"/>
              <a:t>ФГОС СОО</a:t>
            </a:r>
            <a:r>
              <a:rPr lang="ru-RU" sz="2600" dirty="0"/>
              <a:t> и федеральной образовательной </a:t>
            </a:r>
            <a:r>
              <a:rPr lang="ru-RU" sz="2600" u="sng" dirty="0"/>
              <a:t>программой</a:t>
            </a:r>
            <a:r>
              <a:rPr lang="ru-RU" sz="2600" dirty="0"/>
              <a:t> среднего общего образования (далее - ФОП СОО).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/>
              <a:t>Требования к условиям реализации АООП СОО должны учитывать особые образовательные потребности адресной категории обучающихся с ОВЗ.</a:t>
            </a:r>
            <a:endParaRPr lang="ru-RU" sz="2600" dirty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 ФАООП УО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[6]</a:t>
            </a:r>
            <a:endParaRPr lang="ru-RU" sz="1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0134" y="1825625"/>
            <a:ext cx="9017066" cy="470580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/>
              <a:t>Зачисление на обучение по АООП УО осуществляется только с согласия (по заявлению) родителей (законных представителей) обучающегося и на основании рекомендаций ПМПК.</a:t>
            </a:r>
          </a:p>
          <a:p>
            <a:pPr>
              <a:buFont typeface="Wingdings" pitchFamily="2" charset="2"/>
              <a:buChar char="ü"/>
            </a:pPr>
            <a:r>
              <a:rPr lang="ru-RU" u="sng" dirty="0"/>
              <a:t>ФАООП УО</a:t>
            </a:r>
            <a:r>
              <a:rPr lang="ru-RU" dirty="0"/>
              <a:t> адресована обучающимся с умственной отсталостью (интеллектуальными нарушениями), в том числе обучающимся с нарушениями слуха, зрения, опорно-двигательного аппарата и расстройствами </a:t>
            </a:r>
            <a:r>
              <a:rPr lang="ru-RU" dirty="0" err="1"/>
              <a:t>аутистического</a:t>
            </a:r>
            <a:r>
              <a:rPr lang="ru-RU" dirty="0"/>
              <a:t> спектра, завершившим обучение по АООП НОО (варианты 1.3, 1.4, 2.3, 3.3, 3.4, 4.3, 6.3, 6.4, 8.3, 8.4), разработанной образовательной организацией в соответствии с </a:t>
            </a:r>
            <a:r>
              <a:rPr lang="ru-RU" u="sng" dirty="0"/>
              <a:t>ФГОС НОО ОВЗ</a:t>
            </a:r>
            <a:r>
              <a:rPr lang="ru-RU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u="sng" dirty="0"/>
              <a:t>ФАООП УО</a:t>
            </a:r>
            <a:r>
              <a:rPr lang="ru-RU" dirty="0"/>
              <a:t> содержит дифференцированные требования к структуре, результатам освоения и условиям ее реализации, обеспечивающие удовлетворение как общих, так и особых образовательных потребностей разных групп или отдельных обучающихся с умственной отсталостью (интеллектуальными нарушениями), получение образования вне зависимости от выраженности основного нарушения, наличия других нарушений развития, места проживания обучающегося, вида образовательной организации.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34" y="365126"/>
            <a:ext cx="9017066" cy="708932"/>
          </a:xfrm>
        </p:spPr>
        <p:txBody>
          <a:bodyPr>
            <a:normAutofit fontScale="90000"/>
          </a:bodyPr>
          <a:lstStyle/>
          <a:p>
            <a:r>
              <a:rPr lang="ru-RU" sz="1600" dirty="0">
                <a:solidFill>
                  <a:schemeClr val="tx1"/>
                </a:solidFill>
              </a:rPr>
              <a:t>Образовательная организация может создавать для каждой категории два варианта АООП обучающихся с умственной отсталостью (интеллектуальными нарушениями) (далее - АООП УО) - варианты 1 и 2.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4" name="Полилиния: фигура 27">
            <a:extLst>
              <a:ext uri="{FF2B5EF4-FFF2-40B4-BE49-F238E27FC236}">
                <a16:creationId xmlns:a16="http://schemas.microsoft.com/office/drawing/2014/main" id="{D6D4C60C-80E5-8FF8-6BA3-9B504C485D38}"/>
              </a:ext>
            </a:extLst>
          </p:cNvPr>
          <p:cNvSpPr/>
          <p:nvPr/>
        </p:nvSpPr>
        <p:spPr>
          <a:xfrm>
            <a:off x="3033486" y="754744"/>
            <a:ext cx="4281713" cy="2728684"/>
          </a:xfrm>
          <a:custGeom>
            <a:avLst/>
            <a:gdLst>
              <a:gd name="connsiteX0" fmla="*/ 126032 w 1670466"/>
              <a:gd name="connsiteY0" fmla="*/ 0 h 2408774"/>
              <a:gd name="connsiteX1" fmla="*/ 1559102 w 1670466"/>
              <a:gd name="connsiteY1" fmla="*/ 95323 h 2408774"/>
              <a:gd name="connsiteX2" fmla="*/ 1559102 w 1670466"/>
              <a:gd name="connsiteY2" fmla="*/ 99557 h 2408774"/>
              <a:gd name="connsiteX3" fmla="*/ 1577206 w 1670466"/>
              <a:gd name="connsiteY3" fmla="*/ 102336 h 2408774"/>
              <a:gd name="connsiteX4" fmla="*/ 1670466 w 1670466"/>
              <a:gd name="connsiteY4" fmla="*/ 209306 h 2408774"/>
              <a:gd name="connsiteX5" fmla="*/ 1670466 w 1670466"/>
              <a:gd name="connsiteY5" fmla="*/ 249912 h 2408774"/>
              <a:gd name="connsiteX6" fmla="*/ 1670466 w 1670466"/>
              <a:gd name="connsiteY6" fmla="*/ 1940076 h 2408774"/>
              <a:gd name="connsiteX7" fmla="*/ 1670466 w 1670466"/>
              <a:gd name="connsiteY7" fmla="*/ 2037381 h 2408774"/>
              <a:gd name="connsiteX8" fmla="*/ 1517769 w 1670466"/>
              <a:gd name="connsiteY8" fmla="*/ 2153474 h 2408774"/>
              <a:gd name="connsiteX9" fmla="*/ 636240 w 1670466"/>
              <a:gd name="connsiteY9" fmla="*/ 2153474 h 2408774"/>
              <a:gd name="connsiteX10" fmla="*/ 432000 w 1670466"/>
              <a:gd name="connsiteY10" fmla="*/ 2408774 h 2408774"/>
              <a:gd name="connsiteX11" fmla="*/ 227760 w 1670466"/>
              <a:gd name="connsiteY11" fmla="*/ 2153474 h 2408774"/>
              <a:gd name="connsiteX12" fmla="*/ 152697 w 1670466"/>
              <a:gd name="connsiteY12" fmla="*/ 2153474 h 2408774"/>
              <a:gd name="connsiteX13" fmla="*/ 0 w 1670466"/>
              <a:gd name="connsiteY13" fmla="*/ 2037381 h 2408774"/>
              <a:gd name="connsiteX14" fmla="*/ 0 w 1670466"/>
              <a:gd name="connsiteY14" fmla="*/ 1940076 h 2408774"/>
              <a:gd name="connsiteX15" fmla="*/ 0 w 1670466"/>
              <a:gd name="connsiteY15" fmla="*/ 209306 h 2408774"/>
              <a:gd name="connsiteX16" fmla="*/ 0 w 1670466"/>
              <a:gd name="connsiteY16" fmla="*/ 112000 h 2408774"/>
              <a:gd name="connsiteX17" fmla="*/ 93261 w 1670466"/>
              <a:gd name="connsiteY17" fmla="*/ 5031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26032" y="0"/>
                </a:moveTo>
                <a:lnTo>
                  <a:pt x="1559102" y="95323"/>
                </a:lnTo>
                <a:lnTo>
                  <a:pt x="1559102" y="99557"/>
                </a:lnTo>
                <a:lnTo>
                  <a:pt x="1577206" y="102336"/>
                </a:lnTo>
                <a:cubicBezTo>
                  <a:pt x="1632012" y="119960"/>
                  <a:pt x="1670466" y="161218"/>
                  <a:pt x="1670466" y="209306"/>
                </a:cubicBezTo>
                <a:lnTo>
                  <a:pt x="1670466" y="249912"/>
                </a:lnTo>
                <a:lnTo>
                  <a:pt x="1670466" y="1940076"/>
                </a:lnTo>
                <a:lnTo>
                  <a:pt x="1670466" y="2037381"/>
                </a:lnTo>
                <a:cubicBezTo>
                  <a:pt x="1670466" y="2101498"/>
                  <a:pt x="1602102" y="2153474"/>
                  <a:pt x="1517769" y="2153474"/>
                </a:cubicBezTo>
                <a:lnTo>
                  <a:pt x="636240" y="2153474"/>
                </a:lnTo>
                <a:lnTo>
                  <a:pt x="432000" y="2408774"/>
                </a:lnTo>
                <a:lnTo>
                  <a:pt x="227760" y="2153474"/>
                </a:lnTo>
                <a:lnTo>
                  <a:pt x="152697" y="2153474"/>
                </a:lnTo>
                <a:cubicBezTo>
                  <a:pt x="68365" y="2153474"/>
                  <a:pt x="0" y="2101498"/>
                  <a:pt x="0" y="2037381"/>
                </a:cubicBezTo>
                <a:lnTo>
                  <a:pt x="0" y="1940076"/>
                </a:lnTo>
                <a:lnTo>
                  <a:pt x="0" y="209306"/>
                </a:lnTo>
                <a:lnTo>
                  <a:pt x="0" y="112000"/>
                </a:lnTo>
                <a:cubicBezTo>
                  <a:pt x="0" y="63913"/>
                  <a:pt x="38455" y="22654"/>
                  <a:pt x="93261" y="50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3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</a:rPr>
              <a:t>Вариант 1 адресован обучающимся с легкой умственной отсталостью (интеллектуальными нарушениями).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</a:rPr>
              <a:t>Срок освоения варианта 1 </a:t>
            </a:r>
            <a:r>
              <a:rPr lang="ru-RU" sz="1200" u="sng" dirty="0">
                <a:solidFill>
                  <a:schemeClr val="tx1"/>
                </a:solidFill>
              </a:rPr>
              <a:t>ФАООП УО</a:t>
            </a:r>
            <a:r>
              <a:rPr lang="ru-RU" sz="1200" dirty="0">
                <a:solidFill>
                  <a:schemeClr val="tx1"/>
                </a:solidFill>
              </a:rPr>
              <a:t> составляет от 9 до 13 лет.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</a:rPr>
              <a:t>Выделено три этапа реализации варианта 1 </a:t>
            </a:r>
            <a:r>
              <a:rPr lang="ru-RU" sz="1200" u="sng" dirty="0">
                <a:solidFill>
                  <a:schemeClr val="tx1"/>
                </a:solidFill>
              </a:rPr>
              <a:t>ФАООП  УО</a:t>
            </a:r>
            <a:r>
              <a:rPr lang="ru-RU" sz="1200" dirty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r>
              <a:rPr lang="ru-RU" sz="1200" dirty="0">
                <a:solidFill>
                  <a:schemeClr val="tx1"/>
                </a:solidFill>
              </a:rPr>
              <a:t>I этап - 1 - 4 классы и дополнительный класс;</a:t>
            </a:r>
          </a:p>
          <a:p>
            <a:pPr>
              <a:buNone/>
            </a:pPr>
            <a:r>
              <a:rPr lang="ru-RU" sz="1200" dirty="0">
                <a:solidFill>
                  <a:schemeClr val="tx1"/>
                </a:solidFill>
              </a:rPr>
              <a:t>II этап - 5 - 9 классы;</a:t>
            </a:r>
          </a:p>
          <a:p>
            <a:pPr>
              <a:buNone/>
            </a:pPr>
            <a:r>
              <a:rPr lang="ru-RU" sz="1200" dirty="0">
                <a:solidFill>
                  <a:schemeClr val="tx1"/>
                </a:solidFill>
              </a:rPr>
              <a:t>III этап - 10 - 12 классы (направлен на углубленную трудовую подготовку и является необязательным).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олилиния: фигура 29">
            <a:extLst>
              <a:ext uri="{FF2B5EF4-FFF2-40B4-BE49-F238E27FC236}">
                <a16:creationId xmlns:a16="http://schemas.microsoft.com/office/drawing/2014/main" id="{BC381E21-C035-4AE0-5F67-ABF74FF7B8F8}"/>
              </a:ext>
            </a:extLst>
          </p:cNvPr>
          <p:cNvSpPr/>
          <p:nvPr/>
        </p:nvSpPr>
        <p:spPr>
          <a:xfrm>
            <a:off x="7649027" y="841830"/>
            <a:ext cx="4093029" cy="2670627"/>
          </a:xfrm>
          <a:custGeom>
            <a:avLst/>
            <a:gdLst>
              <a:gd name="connsiteX0" fmla="*/ 126032 w 1670466"/>
              <a:gd name="connsiteY0" fmla="*/ 0 h 2408774"/>
              <a:gd name="connsiteX1" fmla="*/ 1559102 w 1670466"/>
              <a:gd name="connsiteY1" fmla="*/ 95323 h 2408774"/>
              <a:gd name="connsiteX2" fmla="*/ 1559102 w 1670466"/>
              <a:gd name="connsiteY2" fmla="*/ 99557 h 2408774"/>
              <a:gd name="connsiteX3" fmla="*/ 1577206 w 1670466"/>
              <a:gd name="connsiteY3" fmla="*/ 102336 h 2408774"/>
              <a:gd name="connsiteX4" fmla="*/ 1670466 w 1670466"/>
              <a:gd name="connsiteY4" fmla="*/ 209306 h 2408774"/>
              <a:gd name="connsiteX5" fmla="*/ 1670466 w 1670466"/>
              <a:gd name="connsiteY5" fmla="*/ 249912 h 2408774"/>
              <a:gd name="connsiteX6" fmla="*/ 1670466 w 1670466"/>
              <a:gd name="connsiteY6" fmla="*/ 1940076 h 2408774"/>
              <a:gd name="connsiteX7" fmla="*/ 1670466 w 1670466"/>
              <a:gd name="connsiteY7" fmla="*/ 2037381 h 2408774"/>
              <a:gd name="connsiteX8" fmla="*/ 1517769 w 1670466"/>
              <a:gd name="connsiteY8" fmla="*/ 2153474 h 2408774"/>
              <a:gd name="connsiteX9" fmla="*/ 636240 w 1670466"/>
              <a:gd name="connsiteY9" fmla="*/ 2153474 h 2408774"/>
              <a:gd name="connsiteX10" fmla="*/ 432000 w 1670466"/>
              <a:gd name="connsiteY10" fmla="*/ 2408774 h 2408774"/>
              <a:gd name="connsiteX11" fmla="*/ 227760 w 1670466"/>
              <a:gd name="connsiteY11" fmla="*/ 2153474 h 2408774"/>
              <a:gd name="connsiteX12" fmla="*/ 152697 w 1670466"/>
              <a:gd name="connsiteY12" fmla="*/ 2153474 h 2408774"/>
              <a:gd name="connsiteX13" fmla="*/ 0 w 1670466"/>
              <a:gd name="connsiteY13" fmla="*/ 2037381 h 2408774"/>
              <a:gd name="connsiteX14" fmla="*/ 0 w 1670466"/>
              <a:gd name="connsiteY14" fmla="*/ 1940076 h 2408774"/>
              <a:gd name="connsiteX15" fmla="*/ 0 w 1670466"/>
              <a:gd name="connsiteY15" fmla="*/ 209306 h 2408774"/>
              <a:gd name="connsiteX16" fmla="*/ 0 w 1670466"/>
              <a:gd name="connsiteY16" fmla="*/ 112000 h 2408774"/>
              <a:gd name="connsiteX17" fmla="*/ 93261 w 1670466"/>
              <a:gd name="connsiteY17" fmla="*/ 5031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26032" y="0"/>
                </a:moveTo>
                <a:lnTo>
                  <a:pt x="1559102" y="95323"/>
                </a:lnTo>
                <a:lnTo>
                  <a:pt x="1559102" y="99557"/>
                </a:lnTo>
                <a:lnTo>
                  <a:pt x="1577206" y="102336"/>
                </a:lnTo>
                <a:cubicBezTo>
                  <a:pt x="1632012" y="119960"/>
                  <a:pt x="1670466" y="161218"/>
                  <a:pt x="1670466" y="209306"/>
                </a:cubicBezTo>
                <a:lnTo>
                  <a:pt x="1670466" y="249912"/>
                </a:lnTo>
                <a:lnTo>
                  <a:pt x="1670466" y="1940076"/>
                </a:lnTo>
                <a:lnTo>
                  <a:pt x="1670466" y="2037381"/>
                </a:lnTo>
                <a:cubicBezTo>
                  <a:pt x="1670466" y="2101498"/>
                  <a:pt x="1602102" y="2153474"/>
                  <a:pt x="1517769" y="2153474"/>
                </a:cubicBezTo>
                <a:lnTo>
                  <a:pt x="636240" y="2153474"/>
                </a:lnTo>
                <a:lnTo>
                  <a:pt x="432000" y="2408774"/>
                </a:lnTo>
                <a:lnTo>
                  <a:pt x="227760" y="2153474"/>
                </a:lnTo>
                <a:lnTo>
                  <a:pt x="152697" y="2153474"/>
                </a:lnTo>
                <a:cubicBezTo>
                  <a:pt x="68365" y="2153474"/>
                  <a:pt x="0" y="2101498"/>
                  <a:pt x="0" y="2037381"/>
                </a:cubicBezTo>
                <a:lnTo>
                  <a:pt x="0" y="1940076"/>
                </a:lnTo>
                <a:lnTo>
                  <a:pt x="0" y="209306"/>
                </a:lnTo>
                <a:lnTo>
                  <a:pt x="0" y="112000"/>
                </a:lnTo>
                <a:cubicBezTo>
                  <a:pt x="0" y="63913"/>
                  <a:pt x="38456" y="22654"/>
                  <a:pt x="93261" y="50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93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</a:rPr>
              <a:t>Вариант 2 - обучающимся с умеренной, тяжелой, глубокой умственной отсталостью (интеллектуальными нарушениями), с тяжелыми и множественными нарушениями развития. 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</a:rPr>
              <a:t>Срок освоения варианта 2 </a:t>
            </a:r>
            <a:r>
              <a:rPr lang="ru-RU" sz="1200" u="sng" dirty="0">
                <a:solidFill>
                  <a:schemeClr val="tx1"/>
                </a:solidFill>
              </a:rPr>
              <a:t>ФАООП УО</a:t>
            </a:r>
            <a:r>
              <a:rPr lang="ru-RU" sz="1200" dirty="0">
                <a:solidFill>
                  <a:schemeClr val="tx1"/>
                </a:solidFill>
              </a:rPr>
              <a:t> составляет 13 лет.</a:t>
            </a:r>
          </a:p>
          <a:p>
            <a:pPr>
              <a:buFont typeface="Wingdings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</a:rPr>
              <a:t>Выделено три этапа реализации варианта 2 ФАООП:</a:t>
            </a:r>
          </a:p>
          <a:p>
            <a:pPr>
              <a:buNone/>
            </a:pPr>
            <a:r>
              <a:rPr lang="ru-RU" sz="1200" dirty="0">
                <a:solidFill>
                  <a:schemeClr val="tx1"/>
                </a:solidFill>
              </a:rPr>
              <a:t>I этап - 1 - 4 классы, включая 1 дополнительный класс;</a:t>
            </a:r>
          </a:p>
          <a:p>
            <a:pPr>
              <a:buNone/>
            </a:pPr>
            <a:r>
              <a:rPr lang="ru-RU" sz="1200" dirty="0">
                <a:solidFill>
                  <a:schemeClr val="tx1"/>
                </a:solidFill>
              </a:rPr>
              <a:t>II этап - 5 - 9 классы;</a:t>
            </a:r>
          </a:p>
          <a:p>
            <a:pPr>
              <a:buNone/>
            </a:pPr>
            <a:r>
              <a:rPr lang="ru-RU" sz="1200" dirty="0">
                <a:solidFill>
                  <a:schemeClr val="tx1"/>
                </a:solidFill>
              </a:rPr>
              <a:t>III этап - 10 - 12 классы.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None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олилиния: фигура 28">
            <a:extLst>
              <a:ext uri="{FF2B5EF4-FFF2-40B4-BE49-F238E27FC236}">
                <a16:creationId xmlns:a16="http://schemas.microsoft.com/office/drawing/2014/main" id="{DA3D1D0D-A025-556A-DEFA-63ABBF54FC0F}"/>
              </a:ext>
            </a:extLst>
          </p:cNvPr>
          <p:cNvSpPr/>
          <p:nvPr/>
        </p:nvSpPr>
        <p:spPr>
          <a:xfrm>
            <a:off x="2917370" y="3367314"/>
            <a:ext cx="9071429" cy="3490685"/>
          </a:xfrm>
          <a:custGeom>
            <a:avLst/>
            <a:gdLst>
              <a:gd name="connsiteX0" fmla="*/ 1544434 w 1670466"/>
              <a:gd name="connsiteY0" fmla="*/ 2408774 h 2408774"/>
              <a:gd name="connsiteX1" fmla="*/ 111364 w 1670466"/>
              <a:gd name="connsiteY1" fmla="*/ 2313451 h 2408774"/>
              <a:gd name="connsiteX2" fmla="*/ 111364 w 1670466"/>
              <a:gd name="connsiteY2" fmla="*/ 2309217 h 2408774"/>
              <a:gd name="connsiteX3" fmla="*/ 93260 w 1670466"/>
              <a:gd name="connsiteY3" fmla="*/ 2306438 h 2408774"/>
              <a:gd name="connsiteX4" fmla="*/ 0 w 1670466"/>
              <a:gd name="connsiteY4" fmla="*/ 2199468 h 2408774"/>
              <a:gd name="connsiteX5" fmla="*/ 0 w 1670466"/>
              <a:gd name="connsiteY5" fmla="*/ 2158862 h 2408774"/>
              <a:gd name="connsiteX6" fmla="*/ 0 w 1670466"/>
              <a:gd name="connsiteY6" fmla="*/ 468699 h 2408774"/>
              <a:gd name="connsiteX7" fmla="*/ 0 w 1670466"/>
              <a:gd name="connsiteY7" fmla="*/ 371393 h 2408774"/>
              <a:gd name="connsiteX8" fmla="*/ 152697 w 1670466"/>
              <a:gd name="connsiteY8" fmla="*/ 255300 h 2408774"/>
              <a:gd name="connsiteX9" fmla="*/ 1034226 w 1670466"/>
              <a:gd name="connsiteY9" fmla="*/ 255300 h 2408774"/>
              <a:gd name="connsiteX10" fmla="*/ 1238466 w 1670466"/>
              <a:gd name="connsiteY10" fmla="*/ 0 h 2408774"/>
              <a:gd name="connsiteX11" fmla="*/ 1442706 w 1670466"/>
              <a:gd name="connsiteY11" fmla="*/ 255300 h 2408774"/>
              <a:gd name="connsiteX12" fmla="*/ 1517769 w 1670466"/>
              <a:gd name="connsiteY12" fmla="*/ 255300 h 2408774"/>
              <a:gd name="connsiteX13" fmla="*/ 1670466 w 1670466"/>
              <a:gd name="connsiteY13" fmla="*/ 371393 h 2408774"/>
              <a:gd name="connsiteX14" fmla="*/ 1670466 w 1670466"/>
              <a:gd name="connsiteY14" fmla="*/ 468699 h 2408774"/>
              <a:gd name="connsiteX15" fmla="*/ 1670466 w 1670466"/>
              <a:gd name="connsiteY15" fmla="*/ 2199468 h 2408774"/>
              <a:gd name="connsiteX16" fmla="*/ 1670466 w 1670466"/>
              <a:gd name="connsiteY16" fmla="*/ 2296774 h 2408774"/>
              <a:gd name="connsiteX17" fmla="*/ 1577205 w 1670466"/>
              <a:gd name="connsiteY17" fmla="*/ 2403744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544434" y="2408774"/>
                </a:moveTo>
                <a:lnTo>
                  <a:pt x="111364" y="2313451"/>
                </a:lnTo>
                <a:lnTo>
                  <a:pt x="111364" y="2309217"/>
                </a:lnTo>
                <a:lnTo>
                  <a:pt x="93260" y="2306438"/>
                </a:lnTo>
                <a:cubicBezTo>
                  <a:pt x="38454" y="2288814"/>
                  <a:pt x="0" y="2247556"/>
                  <a:pt x="0" y="2199468"/>
                </a:cubicBezTo>
                <a:lnTo>
                  <a:pt x="0" y="2158862"/>
                </a:lnTo>
                <a:lnTo>
                  <a:pt x="0" y="468699"/>
                </a:lnTo>
                <a:lnTo>
                  <a:pt x="0" y="371393"/>
                </a:lnTo>
                <a:cubicBezTo>
                  <a:pt x="0" y="307276"/>
                  <a:pt x="68364" y="255300"/>
                  <a:pt x="152697" y="255300"/>
                </a:cubicBezTo>
                <a:lnTo>
                  <a:pt x="1034226" y="255300"/>
                </a:lnTo>
                <a:lnTo>
                  <a:pt x="1238466" y="0"/>
                </a:lnTo>
                <a:lnTo>
                  <a:pt x="1442706" y="255300"/>
                </a:lnTo>
                <a:lnTo>
                  <a:pt x="1517769" y="255300"/>
                </a:lnTo>
                <a:cubicBezTo>
                  <a:pt x="1602102" y="255300"/>
                  <a:pt x="1670466" y="307276"/>
                  <a:pt x="1670466" y="371393"/>
                </a:cubicBezTo>
                <a:lnTo>
                  <a:pt x="1670466" y="468699"/>
                </a:lnTo>
                <a:lnTo>
                  <a:pt x="1670466" y="2199468"/>
                </a:lnTo>
                <a:lnTo>
                  <a:pt x="1670466" y="2296774"/>
                </a:lnTo>
                <a:cubicBezTo>
                  <a:pt x="1670466" y="2344861"/>
                  <a:pt x="1632011" y="2386120"/>
                  <a:pt x="1577205" y="240374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93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</a:rPr>
              <a:t>В соответствии с </a:t>
            </a:r>
            <a:r>
              <a:rPr lang="ru-RU" sz="1300" u="sng" dirty="0">
                <a:solidFill>
                  <a:schemeClr val="tx1"/>
                </a:solidFill>
              </a:rPr>
              <a:t>ФАООП  УО</a:t>
            </a:r>
            <a:r>
              <a:rPr lang="ru-RU" sz="1300" dirty="0">
                <a:solidFill>
                  <a:schemeClr val="tx1"/>
                </a:solidFill>
              </a:rPr>
              <a:t> образовательные организации разрабатывают:</a:t>
            </a:r>
          </a:p>
          <a:p>
            <a:pPr>
              <a:buFont typeface="Wingdings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</a:rPr>
              <a:t>АООП УО (с 1 по 4 класс, включая дополнительный класс, с 5 по 9 класс и с 10 по 12 класс) - варианты 1 и 2;</a:t>
            </a:r>
          </a:p>
          <a:p>
            <a:pPr>
              <a:buFont typeface="Wingdings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</a:rPr>
              <a:t>АООП УО образования глухих обучающихся с умственной отсталостью (с 5 по 9 и с 10 по 12 класс) - варианты 1 и 2;</a:t>
            </a:r>
          </a:p>
          <a:p>
            <a:pPr>
              <a:buFont typeface="Wingdings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</a:rPr>
              <a:t>АООП УО образования слабослышащих и позднооглохших обучающихся с УО (с 5 по 9 и с 10 по 12 класс) - вариант 1;</a:t>
            </a:r>
          </a:p>
          <a:p>
            <a:pPr>
              <a:buFont typeface="Wingdings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</a:rPr>
              <a:t>АООП УО образования слепых обучающихся с умственной отсталостью (с 5 по 9 и с 10 по 12 класс) - варианты 1 и 2;</a:t>
            </a:r>
          </a:p>
          <a:p>
            <a:pPr>
              <a:buFont typeface="Wingdings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</a:rPr>
              <a:t>АООП УО образования слабовидящих обучающихся с умственной отсталостью (с 5 по 9 и с 10 по 12 класс) - вариант 1;</a:t>
            </a:r>
          </a:p>
          <a:p>
            <a:pPr>
              <a:buFont typeface="Wingdings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</a:rPr>
              <a:t>АООП УО образования обучающихся с нарушениями опорно-двигательного аппарата с умственной отсталостью (с 5 по 9 и с 10 по 12 класс) - варианты 1 и 2;</a:t>
            </a:r>
          </a:p>
          <a:p>
            <a:pPr>
              <a:buFont typeface="Wingdings" pitchFamily="2" charset="2"/>
              <a:buChar char="Ø"/>
            </a:pPr>
            <a:r>
              <a:rPr lang="ru-RU" sz="1300" dirty="0">
                <a:solidFill>
                  <a:schemeClr val="tx1"/>
                </a:solidFill>
              </a:rPr>
              <a:t>АООП образования обучающихся с расстройствами </a:t>
            </a:r>
            <a:r>
              <a:rPr lang="ru-RU" sz="1300" dirty="0" err="1">
                <a:solidFill>
                  <a:schemeClr val="tx1"/>
                </a:solidFill>
              </a:rPr>
              <a:t>аутистического</a:t>
            </a:r>
            <a:r>
              <a:rPr lang="ru-RU" sz="1300" dirty="0">
                <a:solidFill>
                  <a:schemeClr val="tx1"/>
                </a:solidFill>
              </a:rPr>
              <a:t> спектра с умственной отсталостью (с 5 по 9 и с 10 по 12 класс) - варианты 1 и 2.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>
                <a:solidFill>
                  <a:schemeClr val="tx1"/>
                </a:solidFill>
              </a:rPr>
              <a:t>На основе варианта 2 АООП УО для каждого обучающегося создается специальная индивидуальная программа развития (СИПР).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>
                <a:solidFill>
                  <a:schemeClr val="tx1"/>
                </a:solidFill>
              </a:rPr>
              <a:t>Образовательные организации разрабатывают АООП УО в соответствии с </a:t>
            </a:r>
            <a:r>
              <a:rPr lang="ru-RU" sz="1300" u="sng" dirty="0">
                <a:solidFill>
                  <a:schemeClr val="tx1"/>
                </a:solidFill>
              </a:rPr>
              <a:t>ФГОС УО</a:t>
            </a:r>
            <a:r>
              <a:rPr lang="ru-RU" sz="1300" dirty="0">
                <a:solidFill>
                  <a:schemeClr val="tx1"/>
                </a:solidFill>
              </a:rPr>
              <a:t> и </a:t>
            </a:r>
            <a:r>
              <a:rPr lang="ru-RU" sz="1300" u="sng" dirty="0">
                <a:solidFill>
                  <a:schemeClr val="tx1"/>
                </a:solidFill>
              </a:rPr>
              <a:t>ФАООП  УО</a:t>
            </a:r>
            <a:r>
              <a:rPr lang="ru-RU" sz="13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AEEA4-E604-4AE4-79AF-B005D980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используемых источников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AE947-E493-AC52-E5FF-AA7F3CC4F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0629" y="1422400"/>
            <a:ext cx="9216571" cy="509451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pPr marL="457200" indent="457200">
              <a:lnSpc>
                <a:spcPct val="120000"/>
              </a:lnSpc>
              <a:buFont typeface="+mj-lt"/>
              <a:buAutoNum type="arabicPeriod"/>
            </a:pPr>
            <a:r>
              <a:rPr lang="ru-RU" sz="5600" dirty="0">
                <a:solidFill>
                  <a:schemeClr val="tx1"/>
                </a:solidFill>
              </a:rPr>
              <a:t>Федерального закона от 29 декабря 2012 г. N 273-ФЗ «Об образовании в Российской Федерации».</a:t>
            </a:r>
          </a:p>
          <a:p>
            <a:pPr marL="457200" indent="457200">
              <a:lnSpc>
                <a:spcPct val="120000"/>
              </a:lnSpc>
              <a:buFont typeface="+mj-lt"/>
              <a:buAutoNum type="arabicPeriod"/>
            </a:pPr>
            <a:r>
              <a:rPr lang="ru-RU" sz="5600" dirty="0">
                <a:solidFill>
                  <a:schemeClr val="tx1"/>
                </a:solidFill>
              </a:rPr>
              <a:t>Приказ </a:t>
            </a:r>
            <a:r>
              <a:rPr lang="ru-RU" sz="5600" dirty="0" err="1">
                <a:solidFill>
                  <a:schemeClr val="tx1"/>
                </a:solidFill>
              </a:rPr>
              <a:t>Минпросвещения</a:t>
            </a:r>
            <a:r>
              <a:rPr lang="ru-RU" sz="5600" dirty="0">
                <a:solidFill>
                  <a:schemeClr val="tx1"/>
                </a:solidFill>
              </a:rPr>
              <a:t> России от 30.09.2022 N 874 «Об утверждении Порядка разработки и утверждения федеральных основных </a:t>
            </a:r>
            <a:r>
              <a:rPr lang="ru-RU" sz="5600">
                <a:solidFill>
                  <a:schemeClr val="tx1"/>
                </a:solidFill>
              </a:rPr>
              <a:t>общеобразовательных программ» </a:t>
            </a:r>
            <a:r>
              <a:rPr lang="ru-RU" sz="5600" dirty="0">
                <a:solidFill>
                  <a:schemeClr val="tx1"/>
                </a:solidFill>
              </a:rPr>
              <a:t>(Зарегистрировано в Минюсте России 02.11.2022 N 70809).</a:t>
            </a:r>
          </a:p>
          <a:p>
            <a:pPr marL="457200" indent="457200">
              <a:lnSpc>
                <a:spcPct val="120000"/>
              </a:lnSpc>
              <a:buFont typeface="+mj-lt"/>
              <a:buAutoNum type="arabicPeriod"/>
            </a:pPr>
            <a:r>
              <a:rPr lang="ru-RU" sz="5600" dirty="0">
                <a:solidFill>
                  <a:schemeClr val="tx1"/>
                </a:solidFill>
              </a:rPr>
              <a:t>Приказ Министерства просвещения Российской Федерации от </a:t>
            </a:r>
            <a:r>
              <a:rPr lang="ru-RU" sz="5600" u="sng" dirty="0">
                <a:solidFill>
                  <a:schemeClr val="tx1"/>
                </a:solidFill>
              </a:rPr>
              <a:t>24 ноября 2022 г. N 1023</a:t>
            </a:r>
            <a:r>
              <a:rPr lang="ru-RU" sz="5600" dirty="0">
                <a:solidFill>
                  <a:schemeClr val="tx1"/>
                </a:solidFill>
              </a:rPr>
              <a:t>  «Об утверждении федеральной адаптированной образовательной программы начального общего образования для обучающихся с ограниченными возможностями здоровья» (зарегистрирован Минюстом России 21 марта 2023 г., регистрационный N 72654).</a:t>
            </a:r>
          </a:p>
          <a:p>
            <a:pPr marL="457200" indent="457200">
              <a:lnSpc>
                <a:spcPct val="120000"/>
              </a:lnSpc>
              <a:buFont typeface="+mj-lt"/>
              <a:buAutoNum type="arabicPeriod"/>
            </a:pPr>
            <a:r>
              <a:rPr lang="ru-RU" sz="5600" dirty="0">
                <a:solidFill>
                  <a:schemeClr val="tx1"/>
                </a:solidFill>
              </a:rPr>
              <a:t>Приказ Министерства просвещения Российской Федерации от </a:t>
            </a:r>
            <a:r>
              <a:rPr lang="ru-RU" sz="5600" u="sng" dirty="0">
                <a:solidFill>
                  <a:schemeClr val="tx1"/>
                </a:solidFill>
              </a:rPr>
              <a:t>24 ноября 2022 г. N 1025</a:t>
            </a:r>
            <a:r>
              <a:rPr lang="ru-RU" sz="5600" dirty="0">
                <a:solidFill>
                  <a:schemeClr val="tx1"/>
                </a:solidFill>
              </a:rPr>
              <a:t>  «Об утверждении федеральной адаптированной образовательной программы основного общего образования для обучающихся с ограниченными возможностями здоровья» (зарегистрирован Минюстом России 21 марта 2023 г., регистрационный N 72653).</a:t>
            </a:r>
          </a:p>
          <a:p>
            <a:pPr marL="457200" indent="457200">
              <a:lnSpc>
                <a:spcPct val="120000"/>
              </a:lnSpc>
              <a:buFont typeface="+mj-lt"/>
              <a:buAutoNum type="arabicPeriod"/>
            </a:pPr>
            <a:r>
              <a:rPr lang="ru-RU" sz="5600" dirty="0">
                <a:solidFill>
                  <a:schemeClr val="tx1"/>
                </a:solidFill>
              </a:rPr>
              <a:t>Приказ Министерства просвещения Российской Федерации от 24 ноября 2022 г. N 1026  «Об утверждении федеральной адаптированной основной общеобразовательной программы обучающихся с умственной отсталостью (интеллектуальными нарушениями)» (зарегистрирован Минюстом России 30 декабря 2022 г., регистрационный N 71930).</a:t>
            </a:r>
          </a:p>
          <a:p>
            <a:pPr marL="457200" indent="457200">
              <a:lnSpc>
                <a:spcPct val="120000"/>
              </a:lnSpc>
              <a:buFont typeface="+mj-lt"/>
              <a:buAutoNum type="arabicPeriod"/>
            </a:pPr>
            <a:r>
              <a:rPr lang="ru-RU" sz="5600" dirty="0">
                <a:solidFill>
                  <a:schemeClr val="tx1"/>
                </a:solidFill>
              </a:rPr>
              <a:t>Письмо </a:t>
            </a:r>
            <a:r>
              <a:rPr lang="ru-RU" sz="5600" dirty="0" err="1">
                <a:solidFill>
                  <a:schemeClr val="tx1"/>
                </a:solidFill>
              </a:rPr>
              <a:t>Минпросвещения</a:t>
            </a:r>
            <a:r>
              <a:rPr lang="ru-RU" sz="5600" dirty="0">
                <a:solidFill>
                  <a:schemeClr val="tx1"/>
                </a:solidFill>
              </a:rPr>
              <a:t> России от 31.08.2023 N АБ-3569/07 «О направлении разъяснений по организации образования обучающихся с ОВЗ в 2023/24 </a:t>
            </a:r>
            <a:r>
              <a:rPr lang="ru-RU" sz="5600" dirty="0" err="1">
                <a:solidFill>
                  <a:schemeClr val="tx1"/>
                </a:solidFill>
              </a:rPr>
              <a:t>уч</a:t>
            </a:r>
            <a:r>
              <a:rPr lang="ru-RU" sz="5600" dirty="0">
                <a:solidFill>
                  <a:schemeClr val="tx1"/>
                </a:solidFill>
              </a:rPr>
              <a:t>. г.» (вместе с  «Методическими рекомендациями по введению федеральных адаптированных основных общеобразовательных программ»).</a:t>
            </a:r>
          </a:p>
          <a:p>
            <a:pPr marL="457200" indent="457200">
              <a:lnSpc>
                <a:spcPct val="120000"/>
              </a:lnSpc>
              <a:buFont typeface="+mj-lt"/>
              <a:buAutoNum type="arabicPeriod"/>
            </a:pPr>
            <a:r>
              <a:rPr lang="ru-RU" sz="5600" dirty="0">
                <a:solidFill>
                  <a:schemeClr val="tx1"/>
                </a:solidFill>
              </a:rPr>
              <a:t>Бесплатные шаблоны с сайта </a:t>
            </a:r>
            <a:r>
              <a:rPr lang="en-US" sz="5600" dirty="0">
                <a:solidFill>
                  <a:schemeClr val="tx1"/>
                </a:solidFill>
              </a:rPr>
              <a:t>presentation-creation.ru</a:t>
            </a: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54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CF524301-0F29-8713-43B3-29D2BC0D466D}"/>
              </a:ext>
            </a:extLst>
          </p:cNvPr>
          <p:cNvSpPr txBox="1">
            <a:spLocks/>
          </p:cNvSpPr>
          <p:nvPr/>
        </p:nvSpPr>
        <p:spPr>
          <a:xfrm>
            <a:off x="1335313" y="1548148"/>
            <a:ext cx="9681029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bg2">
                    <a:lumMod val="50000"/>
                  </a:schemeClr>
                </a:solidFill>
              </a:rPr>
              <a:t>СПАСИБО </a:t>
            </a:r>
          </a:p>
          <a:p>
            <a:pPr algn="ctr"/>
            <a:r>
              <a:rPr lang="ru-RU" sz="7200" b="1" dirty="0">
                <a:solidFill>
                  <a:schemeClr val="bg2">
                    <a:lumMod val="50000"/>
                  </a:schemeClr>
                </a:solidFill>
              </a:rPr>
              <a:t>ЗА ВНИМАНИЕ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B41D3D-0B99-929B-0528-8DC7783924C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5373" y="4781407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C82A15F-5EE6-00D1-176D-9ED66066D1F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35373" y="4777336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F739E8F-82BA-7C68-C051-23940D6107FD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35373" y="4777336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EF4CD6C-BC33-6469-78E3-F5DB3E97905D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35373" y="4777336"/>
            <a:ext cx="630000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15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Нормативное правовое регулирование применения федеральной адаптированной основной общеобразовательной программы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4456" y="1825624"/>
            <a:ext cx="8882743" cy="4778375"/>
          </a:xfrm>
        </p:spPr>
        <p:txBody>
          <a:bodyPr>
            <a:normAutofit fontScale="40000" lnSpcReduction="20000"/>
          </a:bodyPr>
          <a:lstStyle/>
          <a:p>
            <a:pPr marL="241200" indent="-241200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3800" dirty="0">
                <a:solidFill>
                  <a:schemeClr val="tx1"/>
                </a:solidFill>
              </a:rPr>
              <a:t>Для обучающихся с ограниченными возможностями здоровья (далее - ОВЗ) в целях обеспечения единства образовательного пространства Российской Федерации в соответствии с частью 6.1 статьи 12 Федерального закона от 29 декабря 2012 г. N 273-ФЗ  «Об образовании в Российской Федерации» (далее - Федеральный закон об образовании) и Порядком разработки и утверждения федеральных основных общеобразовательных программ приказами </a:t>
            </a:r>
            <a:r>
              <a:rPr lang="ru-RU" sz="3800" dirty="0" err="1">
                <a:solidFill>
                  <a:schemeClr val="tx1"/>
                </a:solidFill>
              </a:rPr>
              <a:t>Минпросвещения</a:t>
            </a:r>
            <a:r>
              <a:rPr lang="ru-RU" sz="3800" dirty="0">
                <a:solidFill>
                  <a:schemeClr val="tx1"/>
                </a:solidFill>
              </a:rPr>
              <a:t> России </a:t>
            </a:r>
            <a:r>
              <a:rPr lang="en-US" sz="3800" dirty="0">
                <a:solidFill>
                  <a:schemeClr val="tx1"/>
                </a:solidFill>
              </a:rPr>
              <a:t>[</a:t>
            </a:r>
            <a:r>
              <a:rPr lang="ru-RU" sz="3800" dirty="0">
                <a:solidFill>
                  <a:schemeClr val="tx1"/>
                </a:solidFill>
              </a:rPr>
              <a:t>3</a:t>
            </a:r>
            <a:r>
              <a:rPr lang="en-US" sz="3800" dirty="0">
                <a:solidFill>
                  <a:schemeClr val="tx1"/>
                </a:solidFill>
              </a:rPr>
              <a:t>,</a:t>
            </a:r>
            <a:r>
              <a:rPr lang="ru-RU" sz="3800" dirty="0">
                <a:solidFill>
                  <a:schemeClr val="tx1"/>
                </a:solidFill>
              </a:rPr>
              <a:t>4,5</a:t>
            </a:r>
            <a:r>
              <a:rPr lang="en-US" sz="3800" dirty="0">
                <a:solidFill>
                  <a:schemeClr val="tx1"/>
                </a:solidFill>
              </a:rPr>
              <a:t>]</a:t>
            </a:r>
            <a:r>
              <a:rPr lang="ru-RU" sz="3800" dirty="0">
                <a:solidFill>
                  <a:schemeClr val="tx1"/>
                </a:solidFill>
              </a:rPr>
              <a:t> утверждены федеральные адаптированные основные общеобразовательные программы:</a:t>
            </a:r>
          </a:p>
          <a:p>
            <a:pPr marL="241200" indent="-24120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800" dirty="0">
                <a:solidFill>
                  <a:schemeClr val="tx1"/>
                </a:solidFill>
              </a:rPr>
              <a:t>начального общего образования; </a:t>
            </a:r>
          </a:p>
          <a:p>
            <a:pPr marL="241200" indent="-24120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800" dirty="0">
                <a:solidFill>
                  <a:schemeClr val="tx1"/>
                </a:solidFill>
              </a:rPr>
              <a:t>основного общего образования;</a:t>
            </a:r>
          </a:p>
          <a:p>
            <a:pPr marL="241200" indent="-241200">
              <a:lnSpc>
                <a:spcPct val="110000"/>
              </a:lnSpc>
              <a:buFont typeface="Wingdings" pitchFamily="2" charset="2"/>
              <a:buChar char="Ø"/>
            </a:pPr>
            <a:r>
              <a:rPr lang="ru-RU" sz="3800" dirty="0">
                <a:solidFill>
                  <a:schemeClr val="tx1"/>
                </a:solidFill>
              </a:rPr>
              <a:t>федеральная адаптированная основная общеобразовательная программа обучающихся с умственной отсталостью (интеллектуальными нарушениями)</a:t>
            </a:r>
          </a:p>
          <a:p>
            <a:pPr marL="241200" indent="-241200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3800" dirty="0">
                <a:solidFill>
                  <a:schemeClr val="tx1"/>
                </a:solidFill>
              </a:rPr>
              <a:t>Далее соответственно - ФАОП ДО, ФАОП НОО, ФАОП ООО, ФАООП УО.</a:t>
            </a:r>
          </a:p>
          <a:p>
            <a:pPr marL="241200" indent="-241200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3800" dirty="0">
                <a:solidFill>
                  <a:schemeClr val="tx1"/>
                </a:solidFill>
              </a:rPr>
              <a:t>С учетом внедрения с 1 сентября 2023 года федеральных адаптированных основных общеобразовательных программ в рамках подготовки к 2023/24 учебному году </a:t>
            </a:r>
            <a:r>
              <a:rPr lang="ru-RU" sz="3800" dirty="0" err="1">
                <a:solidFill>
                  <a:schemeClr val="tx1"/>
                </a:solidFill>
              </a:rPr>
              <a:t>Минпросвещением</a:t>
            </a:r>
            <a:r>
              <a:rPr lang="ru-RU" sz="3800" dirty="0">
                <a:solidFill>
                  <a:schemeClr val="tx1"/>
                </a:solidFill>
              </a:rPr>
              <a:t> России в образовательные организации направлено Письмо </a:t>
            </a:r>
            <a:r>
              <a:rPr lang="ru-RU" sz="3800" dirty="0" err="1">
                <a:solidFill>
                  <a:schemeClr val="tx1"/>
                </a:solidFill>
              </a:rPr>
              <a:t>Минпросвещения</a:t>
            </a:r>
            <a:r>
              <a:rPr lang="ru-RU" sz="3800" dirty="0">
                <a:solidFill>
                  <a:schemeClr val="tx1"/>
                </a:solidFill>
              </a:rPr>
              <a:t> России от 31.08.2023 N АБ-3569/07 «О направлении разъяснений по организации образования обучающихся с ОВЗ в 2023/24 </a:t>
            </a:r>
            <a:r>
              <a:rPr lang="ru-RU" sz="3800" dirty="0" err="1">
                <a:solidFill>
                  <a:schemeClr val="tx1"/>
                </a:solidFill>
              </a:rPr>
              <a:t>уч</a:t>
            </a:r>
            <a:r>
              <a:rPr lang="ru-RU" sz="3800" dirty="0">
                <a:solidFill>
                  <a:schemeClr val="tx1"/>
                </a:solidFill>
              </a:rPr>
              <a:t>. г. (вместе с Методическими рекомендациями по введению федеральных адаптированных основных общеобразовательных программ)».</a:t>
            </a:r>
          </a:p>
          <a:p>
            <a:pPr marL="241200" indent="-241200"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3800" dirty="0">
                <a:solidFill>
                  <a:schemeClr val="tx1"/>
                </a:solidFill>
              </a:rPr>
              <a:t>Целью представленных методических рекомендаций является подготовка к введению и реализации ФАОП ДО, ФАОП НОО, ФАОП ООО, ФАООП УО с 1 сентября 2023 года </a:t>
            </a:r>
            <a:r>
              <a:rPr lang="en-US" sz="3800" dirty="0">
                <a:solidFill>
                  <a:schemeClr val="tx1"/>
                </a:solidFill>
              </a:rPr>
              <a:t>[6].</a:t>
            </a:r>
            <a:endParaRPr lang="ru-RU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3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8628" y="478970"/>
            <a:ext cx="8708571" cy="6647543"/>
          </a:xfrm>
        </p:spPr>
        <p:txBody>
          <a:bodyPr>
            <a:normAutofit fontScale="40000" lnSpcReduction="20000"/>
          </a:bodyPr>
          <a:lstStyle/>
          <a:p>
            <a:pPr fontAlgn="base">
              <a:buFont typeface="Wingdings" pitchFamily="2" charset="2"/>
              <a:buChar char="ü"/>
            </a:pPr>
            <a:r>
              <a:rPr lang="ru-RU" sz="4300" dirty="0"/>
              <a:t>Образовательная программа - комплекс основных характеристик образования (объем, содержание, планируемые результаты) и организационно-педагогических условий,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материалов, а также в предусмотренных настоящим Федеральным законом случаях в виде рабочей программы воспитания, календарного плана воспитательной работы, форм аттестации </a:t>
            </a:r>
            <a:r>
              <a:rPr lang="en-US" sz="4300" i="1" dirty="0"/>
              <a:t>[1 </a:t>
            </a:r>
            <a:r>
              <a:rPr lang="ru-RU" sz="4300" i="1" dirty="0"/>
              <a:t>п. 9 ст.2 Федерального закона об образовании</a:t>
            </a:r>
            <a:r>
              <a:rPr lang="en-US" sz="4300" i="1" dirty="0"/>
              <a:t>]</a:t>
            </a:r>
            <a:r>
              <a:rPr lang="ru-RU" sz="4300" i="1" dirty="0"/>
              <a:t>.</a:t>
            </a:r>
          </a:p>
          <a:p>
            <a:pPr fontAlgn="base">
              <a:buFont typeface="Wingdings" pitchFamily="2" charset="2"/>
              <a:buChar char="ü"/>
            </a:pPr>
            <a:r>
              <a:rPr lang="ru-RU" sz="4300" dirty="0"/>
              <a:t>Адаптированная образовательная программа 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 </a:t>
            </a:r>
            <a:r>
              <a:rPr lang="en-US" sz="4300" i="1" dirty="0"/>
              <a:t>[1 </a:t>
            </a:r>
            <a:r>
              <a:rPr lang="ru-RU" sz="4300" i="1" dirty="0"/>
              <a:t>п. 28 ст. 2 Федерального закона об образовании</a:t>
            </a:r>
            <a:r>
              <a:rPr lang="en-US" sz="4300" i="1" dirty="0"/>
              <a:t>]</a:t>
            </a:r>
            <a:r>
              <a:rPr lang="ru-RU" sz="4300" i="1" dirty="0"/>
              <a:t>.</a:t>
            </a:r>
          </a:p>
          <a:p>
            <a:pPr fontAlgn="base">
              <a:buFont typeface="Wingdings" pitchFamily="2" charset="2"/>
              <a:buChar char="ü"/>
            </a:pPr>
            <a:r>
              <a:rPr lang="ru-RU" sz="4300" dirty="0"/>
              <a:t>Адаптированная основная общеобразовательная программа (далее - АООП) - программа, разрабатываемая и реализуемая на уровнях общего образования. Указанная программа разрабатывается для обучающегося с ОВЗ, получающего общее образование безотносительно формата его организации - в отдельном классе, отдельной общеобразовательной организации (коррекционной школе), инклюзивно или на дому с учетом особенностей психофизического развития, индивидуальных возможностей конкретного обучающегося/группы обучающихся.</a:t>
            </a:r>
          </a:p>
          <a:p>
            <a:pPr fontAlgn="base">
              <a:buFont typeface="Wingdings" pitchFamily="2" charset="2"/>
              <a:buChar char="ü"/>
            </a:pPr>
            <a:r>
              <a:rPr lang="ru-RU" sz="4300" dirty="0"/>
              <a:t>Федеральным законом от 24 сентября 2022 г. N 371-ФЗ  «О внесении изменений в Федеральный закон  «Об образовании в Российской Федерации» и статью 1 Федерального закона «Об обязательных требованиях в Российской Федерации» (далее - Федеральный закон N 371-ФЗ) понятием «единые образовательные программы» в Российской Федерации унифицируется процесс обучения и воспитания, в том числе обучающихся с ОВЗ.</a:t>
            </a:r>
          </a:p>
          <a:p>
            <a:pPr fontAlgn="base">
              <a:buFont typeface="Wingdings" pitchFamily="2" charset="2"/>
              <a:buChar char="ü"/>
            </a:pPr>
            <a:r>
              <a:rPr lang="ru-RU" sz="4300" dirty="0"/>
              <a:t>Таким образом, </a:t>
            </a:r>
            <a:r>
              <a:rPr lang="ru-RU" sz="4300" dirty="0" err="1"/>
              <a:t>Минпросвещения</a:t>
            </a:r>
            <a:r>
              <a:rPr lang="ru-RU" sz="4300" dirty="0"/>
              <a:t> России разработаны и утверждены ФАОП ДО, ФАОП НОО, ФАОП ООО, ФАООП УО </a:t>
            </a:r>
            <a:r>
              <a:rPr lang="en-US" sz="4300" i="1" dirty="0"/>
              <a:t>[1 </a:t>
            </a:r>
            <a:r>
              <a:rPr lang="ru-RU" sz="4300" i="1" dirty="0"/>
              <a:t>п. 3 ст. 3 Федерального закона от 24 сентября 2022 г. N 371-ФЗ  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Федерации»</a:t>
            </a:r>
            <a:r>
              <a:rPr lang="en-US" sz="4300" i="1" dirty="0"/>
              <a:t>].</a:t>
            </a:r>
            <a:endParaRPr lang="ru-RU" sz="4300" i="1" dirty="0"/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9B782BD-1D0D-29BE-0C71-6A5FBE941E48}"/>
              </a:ext>
            </a:extLst>
          </p:cNvPr>
          <p:cNvSpPr txBox="1">
            <a:spLocks/>
          </p:cNvSpPr>
          <p:nvPr/>
        </p:nvSpPr>
        <p:spPr>
          <a:xfrm>
            <a:off x="3022534" y="1978025"/>
            <a:ext cx="9017066" cy="4466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3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FDB01-98A0-1126-BAEF-EDFAD993F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Адаптированные основные общеобразовательные программы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[6]</a:t>
            </a:r>
            <a:endParaRPr lang="ru-RU" sz="1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id="{FD188264-A421-AAAD-3562-A6C78C240A6C}"/>
              </a:ext>
            </a:extLst>
          </p:cNvPr>
          <p:cNvSpPr/>
          <p:nvPr/>
        </p:nvSpPr>
        <p:spPr>
          <a:xfrm>
            <a:off x="2997696" y="2368071"/>
            <a:ext cx="2938647" cy="40037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4">
            <a:extLst>
              <a:ext uri="{FF2B5EF4-FFF2-40B4-BE49-F238E27FC236}">
                <a16:creationId xmlns:a16="http://schemas.microsoft.com/office/drawing/2014/main" id="{EED208F2-AFA1-594B-A780-42C6F734EA6D}"/>
              </a:ext>
            </a:extLst>
          </p:cNvPr>
          <p:cNvSpPr/>
          <p:nvPr/>
        </p:nvSpPr>
        <p:spPr>
          <a:xfrm>
            <a:off x="4064496" y="2026770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C4C12D-6D97-AA46-FEC1-73A70C4CE952}"/>
              </a:ext>
            </a:extLst>
          </p:cNvPr>
          <p:cNvSpPr txBox="1"/>
          <p:nvPr/>
        </p:nvSpPr>
        <p:spPr>
          <a:xfrm>
            <a:off x="4074022" y="203418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" name="Прямоугольник 6">
            <a:extLst>
              <a:ext uri="{FF2B5EF4-FFF2-40B4-BE49-F238E27FC236}">
                <a16:creationId xmlns:a16="http://schemas.microsoft.com/office/drawing/2014/main" id="{39922B81-B152-4647-DA2D-38DAC987A169}"/>
              </a:ext>
            </a:extLst>
          </p:cNvPr>
          <p:cNvSpPr/>
          <p:nvPr/>
        </p:nvSpPr>
        <p:spPr>
          <a:xfrm>
            <a:off x="6028645" y="2368071"/>
            <a:ext cx="2897641" cy="40036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4BA876D1-4F7C-53F2-5298-4E292441278C}"/>
              </a:ext>
            </a:extLst>
          </p:cNvPr>
          <p:cNvSpPr txBox="1">
            <a:spLocks/>
          </p:cNvSpPr>
          <p:nvPr/>
        </p:nvSpPr>
        <p:spPr>
          <a:xfrm>
            <a:off x="6028644" y="2806221"/>
            <a:ext cx="2578327" cy="3420407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chemeClr val="bg1"/>
                </a:solidFill>
              </a:rPr>
              <a:t>Адаптированные основные образовательные программы основного общего образования (далее - АООП ООО)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 </a:t>
            </a:r>
            <a:r>
              <a:rPr lang="ru-RU" b="1" u="sng" dirty="0">
                <a:solidFill>
                  <a:schemeClr val="bg1"/>
                </a:solidFill>
              </a:rPr>
              <a:t>стандартом</a:t>
            </a:r>
            <a:r>
              <a:rPr lang="ru-RU" b="1" dirty="0">
                <a:solidFill>
                  <a:schemeClr val="bg1"/>
                </a:solidFill>
              </a:rPr>
              <a:t> основного общего образования (далее - ФГОС ООО) и </a:t>
            </a:r>
            <a:r>
              <a:rPr lang="ru-RU" b="1" u="sng" dirty="0">
                <a:solidFill>
                  <a:schemeClr val="bg1"/>
                </a:solidFill>
              </a:rPr>
              <a:t>ФАОП ООО</a:t>
            </a:r>
            <a:r>
              <a:rPr lang="ru-RU" b="1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10" name="Овал 8">
            <a:extLst>
              <a:ext uri="{FF2B5EF4-FFF2-40B4-BE49-F238E27FC236}">
                <a16:creationId xmlns:a16="http://schemas.microsoft.com/office/drawing/2014/main" id="{F5517632-BBCA-CB91-AF9D-33468C633A8D}"/>
              </a:ext>
            </a:extLst>
          </p:cNvPr>
          <p:cNvSpPr/>
          <p:nvPr/>
        </p:nvSpPr>
        <p:spPr>
          <a:xfrm>
            <a:off x="7095445" y="2026770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B20322-3DA3-6965-191B-5AB30F8EB235}"/>
              </a:ext>
            </a:extLst>
          </p:cNvPr>
          <p:cNvSpPr txBox="1"/>
          <p:nvPr/>
        </p:nvSpPr>
        <p:spPr>
          <a:xfrm>
            <a:off x="7104971" y="202430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2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0">
            <a:extLst>
              <a:ext uri="{FF2B5EF4-FFF2-40B4-BE49-F238E27FC236}">
                <a16:creationId xmlns:a16="http://schemas.microsoft.com/office/drawing/2014/main" id="{683E73E9-FA81-530C-017E-0037E2586A1D}"/>
              </a:ext>
            </a:extLst>
          </p:cNvPr>
          <p:cNvSpPr/>
          <p:nvPr/>
        </p:nvSpPr>
        <p:spPr>
          <a:xfrm>
            <a:off x="9059594" y="2368071"/>
            <a:ext cx="2886075" cy="4003699"/>
          </a:xfrm>
          <a:prstGeom prst="rect">
            <a:avLst/>
          </a:prstGeom>
          <a:solidFill>
            <a:srgbClr val="FF757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7CFB6665-209A-920A-A9AC-CC1109186FF9}"/>
              </a:ext>
            </a:extLst>
          </p:cNvPr>
          <p:cNvSpPr txBox="1">
            <a:spLocks/>
          </p:cNvSpPr>
          <p:nvPr/>
        </p:nvSpPr>
        <p:spPr>
          <a:xfrm>
            <a:off x="9059593" y="2806221"/>
            <a:ext cx="2653436" cy="355103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ru-RU" sz="1250" b="1" dirty="0">
                <a:solidFill>
                  <a:schemeClr val="bg1"/>
                </a:solidFill>
              </a:rPr>
              <a:t>Адаптированные основные образовательные программы среднего общего образования (далее - АООП СОО)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 </a:t>
            </a:r>
            <a:r>
              <a:rPr lang="ru-RU" sz="1250" b="1" u="sng" dirty="0">
                <a:solidFill>
                  <a:schemeClr val="bg1"/>
                </a:solidFill>
              </a:rPr>
              <a:t>стандартом</a:t>
            </a:r>
            <a:r>
              <a:rPr lang="ru-RU" sz="1250" b="1" dirty="0">
                <a:solidFill>
                  <a:schemeClr val="bg1"/>
                </a:solidFill>
              </a:rPr>
              <a:t> среднего общего образования (далее - ФГОС СОО) и федеральной образовательной </a:t>
            </a:r>
            <a:r>
              <a:rPr lang="ru-RU" sz="1250" b="1" u="sng" dirty="0">
                <a:solidFill>
                  <a:schemeClr val="bg1"/>
                </a:solidFill>
              </a:rPr>
              <a:t>программой</a:t>
            </a:r>
            <a:r>
              <a:rPr lang="ru-RU" sz="1250" b="1" dirty="0">
                <a:solidFill>
                  <a:schemeClr val="bg1"/>
                </a:solidFill>
              </a:rPr>
              <a:t>  среднего общего образования . Отдельной ФАОП для обучающихся с ОВЗ на уровне среднего общего образования не предусмотрено.</a:t>
            </a:r>
          </a:p>
        </p:txBody>
      </p:sp>
      <p:sp>
        <p:nvSpPr>
          <p:cNvPr id="14" name="Овал 12">
            <a:extLst>
              <a:ext uri="{FF2B5EF4-FFF2-40B4-BE49-F238E27FC236}">
                <a16:creationId xmlns:a16="http://schemas.microsoft.com/office/drawing/2014/main" id="{17EFAC16-E4E8-8D74-941C-5F67F6D8A533}"/>
              </a:ext>
            </a:extLst>
          </p:cNvPr>
          <p:cNvSpPr/>
          <p:nvPr/>
        </p:nvSpPr>
        <p:spPr>
          <a:xfrm>
            <a:off x="10126394" y="2026770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15B968-1F68-1E47-4F85-76F4595FCABC}"/>
              </a:ext>
            </a:extLst>
          </p:cNvPr>
          <p:cNvSpPr txBox="1"/>
          <p:nvPr/>
        </p:nvSpPr>
        <p:spPr>
          <a:xfrm>
            <a:off x="10135919" y="2023527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3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0F2E71A0-F61C-E4E7-58F0-E764A14A61C3}"/>
              </a:ext>
            </a:extLst>
          </p:cNvPr>
          <p:cNvSpPr txBox="1">
            <a:spLocks/>
          </p:cNvSpPr>
          <p:nvPr/>
        </p:nvSpPr>
        <p:spPr>
          <a:xfrm>
            <a:off x="3023092" y="2806221"/>
            <a:ext cx="2809876" cy="32026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ru-RU" sz="1400" b="1" dirty="0">
                <a:solidFill>
                  <a:schemeClr val="bg1"/>
                </a:solidFill>
              </a:rPr>
              <a:t>Адаптированные основные общеобразовательные программы начального общего образования (далее - АООП НОО)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 </a:t>
            </a:r>
            <a:r>
              <a:rPr lang="ru-RU" sz="1400" b="1" u="sng" dirty="0">
                <a:solidFill>
                  <a:schemeClr val="bg1"/>
                </a:solidFill>
              </a:rPr>
              <a:t>стандартом</a:t>
            </a:r>
            <a:r>
              <a:rPr lang="ru-RU" sz="1400" b="1" dirty="0">
                <a:solidFill>
                  <a:schemeClr val="bg1"/>
                </a:solidFill>
              </a:rPr>
              <a:t> начального общего образования обучающихся с ОВЗ (далее - ФГОС НОО ОВЗ), и </a:t>
            </a:r>
            <a:r>
              <a:rPr lang="ru-RU" sz="1400" b="1" u="sng" dirty="0">
                <a:solidFill>
                  <a:schemeClr val="bg1"/>
                </a:solidFill>
              </a:rPr>
              <a:t>ФАОП НОО</a:t>
            </a:r>
            <a:r>
              <a:rPr lang="ru-RU" sz="1400" b="1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6570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/>
              <a:t>Адаптированные основные общеобразовательные программы образования обучающихся с умственной отсталостью (интеллектуальными нарушениями) (далее - АООП УО)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 </a:t>
            </a:r>
            <a:r>
              <a:rPr lang="ru-RU" sz="2400" u="sng" dirty="0"/>
              <a:t>стандартом</a:t>
            </a:r>
            <a:r>
              <a:rPr lang="ru-RU" sz="2400" dirty="0"/>
              <a:t> образования обучающихся с умственной отсталостью (интеллектуальными нарушениями) (далее - ФГОС УО) и </a:t>
            </a:r>
            <a:r>
              <a:rPr lang="ru-RU" sz="2400" u="sng" dirty="0"/>
              <a:t>ФАООП УО</a:t>
            </a:r>
            <a:r>
              <a:rPr lang="ru-RU" sz="2400" dirty="0"/>
              <a:t>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989943" y="304800"/>
            <a:ext cx="8679543" cy="1365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Адаптированные основные общеобразовательные программы образования обучающихся с умственной отсталостью (интеллектуальными нарушениями)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1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[6]</a:t>
            </a:r>
            <a:r>
              <a:rPr kumimoji="0" lang="en-US" sz="210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10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ФАООП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[6]</a:t>
            </a:r>
            <a:endParaRPr lang="ru-RU" sz="1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0134" y="1825624"/>
            <a:ext cx="9017066" cy="469128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dirty="0"/>
              <a:t>	ФАООП состоят из трех разделов: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/>
              <a:t>целевого</a:t>
            </a:r>
            <a:r>
              <a:rPr lang="ru-RU" sz="3200" dirty="0"/>
              <a:t>, который определяет общее назначение, цели, задачи и планируемые результаты реализации ФАООП, а также способы определения достижения этих целей и результатов;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/>
              <a:t>содержательного</a:t>
            </a:r>
            <a:r>
              <a:rPr lang="ru-RU" sz="3200" dirty="0"/>
              <a:t>, который включает основные программы, ориентированные на достижение образовательных результатов реализации ФАООП;</a:t>
            </a:r>
          </a:p>
          <a:p>
            <a:pPr>
              <a:buFont typeface="Wingdings" pitchFamily="2" charset="2"/>
              <a:buChar char="ü"/>
            </a:pPr>
            <a:r>
              <a:rPr lang="ru-RU" sz="3200" b="1" dirty="0"/>
              <a:t>организационного</a:t>
            </a:r>
            <a:r>
              <a:rPr lang="ru-RU" sz="3200" dirty="0"/>
              <a:t>, который определяет общие рамки организации образовательной деятельности, а также организационные механизмы и условия реализации образовательной программы.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/>
              <a:t>В структуре каждой ФАООП представлены федеральная рабочая программа воспитания и федеральный календарный план воспитательной работы, а также программа коррекционной (коррекционно-развивающей) работы.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/>
              <a:t>Указанная структура ФАООП соответствует требованиям ФГОС к структуре основной образовательной программы и предусматривает, что содержание и планируемые результаты разработанных образовательными организациями АООП должны быть не ниже соответствующих содержания и планируемых результатов ФАООП.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9A791CE-F3CF-BC45-17EF-49B236633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Прямоугольник: скругленные углы 17">
            <a:extLst>
              <a:ext uri="{FF2B5EF4-FFF2-40B4-BE49-F238E27FC236}">
                <a16:creationId xmlns:a16="http://schemas.microsoft.com/office/drawing/2014/main" id="{0FCF2981-3D1A-2E6B-F13A-329A8CE41C21}"/>
              </a:ext>
            </a:extLst>
          </p:cNvPr>
          <p:cNvSpPr/>
          <p:nvPr/>
        </p:nvSpPr>
        <p:spPr>
          <a:xfrm>
            <a:off x="300322" y="2984948"/>
            <a:ext cx="2682172" cy="2700000"/>
          </a:xfrm>
          <a:prstGeom prst="roundRect">
            <a:avLst>
              <a:gd name="adj" fmla="val 902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139700" stA="50000" endPos="18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олилиния: фигура 27">
            <a:extLst>
              <a:ext uri="{FF2B5EF4-FFF2-40B4-BE49-F238E27FC236}">
                <a16:creationId xmlns:a16="http://schemas.microsoft.com/office/drawing/2014/main" id="{D6D4C60C-80E5-8FF8-6BA3-9B504C485D38}"/>
              </a:ext>
            </a:extLst>
          </p:cNvPr>
          <p:cNvSpPr/>
          <p:nvPr/>
        </p:nvSpPr>
        <p:spPr>
          <a:xfrm>
            <a:off x="638629" y="1016000"/>
            <a:ext cx="2134526" cy="3210120"/>
          </a:xfrm>
          <a:custGeom>
            <a:avLst/>
            <a:gdLst>
              <a:gd name="connsiteX0" fmla="*/ 126032 w 1670466"/>
              <a:gd name="connsiteY0" fmla="*/ 0 h 2408774"/>
              <a:gd name="connsiteX1" fmla="*/ 1559102 w 1670466"/>
              <a:gd name="connsiteY1" fmla="*/ 95323 h 2408774"/>
              <a:gd name="connsiteX2" fmla="*/ 1559102 w 1670466"/>
              <a:gd name="connsiteY2" fmla="*/ 99557 h 2408774"/>
              <a:gd name="connsiteX3" fmla="*/ 1577206 w 1670466"/>
              <a:gd name="connsiteY3" fmla="*/ 102336 h 2408774"/>
              <a:gd name="connsiteX4" fmla="*/ 1670466 w 1670466"/>
              <a:gd name="connsiteY4" fmla="*/ 209306 h 2408774"/>
              <a:gd name="connsiteX5" fmla="*/ 1670466 w 1670466"/>
              <a:gd name="connsiteY5" fmla="*/ 249912 h 2408774"/>
              <a:gd name="connsiteX6" fmla="*/ 1670466 w 1670466"/>
              <a:gd name="connsiteY6" fmla="*/ 1940076 h 2408774"/>
              <a:gd name="connsiteX7" fmla="*/ 1670466 w 1670466"/>
              <a:gd name="connsiteY7" fmla="*/ 2037381 h 2408774"/>
              <a:gd name="connsiteX8" fmla="*/ 1517769 w 1670466"/>
              <a:gd name="connsiteY8" fmla="*/ 2153474 h 2408774"/>
              <a:gd name="connsiteX9" fmla="*/ 636240 w 1670466"/>
              <a:gd name="connsiteY9" fmla="*/ 2153474 h 2408774"/>
              <a:gd name="connsiteX10" fmla="*/ 432000 w 1670466"/>
              <a:gd name="connsiteY10" fmla="*/ 2408774 h 2408774"/>
              <a:gd name="connsiteX11" fmla="*/ 227760 w 1670466"/>
              <a:gd name="connsiteY11" fmla="*/ 2153474 h 2408774"/>
              <a:gd name="connsiteX12" fmla="*/ 152697 w 1670466"/>
              <a:gd name="connsiteY12" fmla="*/ 2153474 h 2408774"/>
              <a:gd name="connsiteX13" fmla="*/ 0 w 1670466"/>
              <a:gd name="connsiteY13" fmla="*/ 2037381 h 2408774"/>
              <a:gd name="connsiteX14" fmla="*/ 0 w 1670466"/>
              <a:gd name="connsiteY14" fmla="*/ 1940076 h 2408774"/>
              <a:gd name="connsiteX15" fmla="*/ 0 w 1670466"/>
              <a:gd name="connsiteY15" fmla="*/ 209306 h 2408774"/>
              <a:gd name="connsiteX16" fmla="*/ 0 w 1670466"/>
              <a:gd name="connsiteY16" fmla="*/ 112000 h 2408774"/>
              <a:gd name="connsiteX17" fmla="*/ 93261 w 1670466"/>
              <a:gd name="connsiteY17" fmla="*/ 5031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26032" y="0"/>
                </a:moveTo>
                <a:lnTo>
                  <a:pt x="1559102" y="95323"/>
                </a:lnTo>
                <a:lnTo>
                  <a:pt x="1559102" y="99557"/>
                </a:lnTo>
                <a:lnTo>
                  <a:pt x="1577206" y="102336"/>
                </a:lnTo>
                <a:cubicBezTo>
                  <a:pt x="1632012" y="119960"/>
                  <a:pt x="1670466" y="161218"/>
                  <a:pt x="1670466" y="209306"/>
                </a:cubicBezTo>
                <a:lnTo>
                  <a:pt x="1670466" y="249912"/>
                </a:lnTo>
                <a:lnTo>
                  <a:pt x="1670466" y="1940076"/>
                </a:lnTo>
                <a:lnTo>
                  <a:pt x="1670466" y="2037381"/>
                </a:lnTo>
                <a:cubicBezTo>
                  <a:pt x="1670466" y="2101498"/>
                  <a:pt x="1602102" y="2153474"/>
                  <a:pt x="1517769" y="2153474"/>
                </a:cubicBezTo>
                <a:lnTo>
                  <a:pt x="636240" y="2153474"/>
                </a:lnTo>
                <a:lnTo>
                  <a:pt x="432000" y="2408774"/>
                </a:lnTo>
                <a:lnTo>
                  <a:pt x="227760" y="2153474"/>
                </a:lnTo>
                <a:lnTo>
                  <a:pt x="152697" y="2153474"/>
                </a:lnTo>
                <a:cubicBezTo>
                  <a:pt x="68365" y="2153474"/>
                  <a:pt x="0" y="2101498"/>
                  <a:pt x="0" y="2037381"/>
                </a:cubicBezTo>
                <a:lnTo>
                  <a:pt x="0" y="1940076"/>
                </a:lnTo>
                <a:lnTo>
                  <a:pt x="0" y="209306"/>
                </a:lnTo>
                <a:lnTo>
                  <a:pt x="0" y="112000"/>
                </a:lnTo>
                <a:cubicBezTo>
                  <a:pt x="0" y="63913"/>
                  <a:pt x="38455" y="22654"/>
                  <a:pt x="93261" y="50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3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32" name="Прямоугольник: скругленные углы 18">
            <a:extLst>
              <a:ext uri="{FF2B5EF4-FFF2-40B4-BE49-F238E27FC236}">
                <a16:creationId xmlns:a16="http://schemas.microsoft.com/office/drawing/2014/main" id="{BB837C49-8043-2D54-5A50-DF04A3424DE8}"/>
              </a:ext>
            </a:extLst>
          </p:cNvPr>
          <p:cNvSpPr/>
          <p:nvPr/>
        </p:nvSpPr>
        <p:spPr>
          <a:xfrm>
            <a:off x="3123723" y="3057520"/>
            <a:ext cx="2682172" cy="2700000"/>
          </a:xfrm>
          <a:prstGeom prst="roundRect">
            <a:avLst>
              <a:gd name="adj" fmla="val 902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139700" stA="50000" endPos="18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олилиния: фигура 28">
            <a:extLst>
              <a:ext uri="{FF2B5EF4-FFF2-40B4-BE49-F238E27FC236}">
                <a16:creationId xmlns:a16="http://schemas.microsoft.com/office/drawing/2014/main" id="{DA3D1D0D-A025-556A-DEFA-63ABBF54FC0F}"/>
              </a:ext>
            </a:extLst>
          </p:cNvPr>
          <p:cNvSpPr/>
          <p:nvPr/>
        </p:nvSpPr>
        <p:spPr>
          <a:xfrm rot="10800000">
            <a:off x="3280229" y="1117599"/>
            <a:ext cx="2214726" cy="3311719"/>
          </a:xfrm>
          <a:custGeom>
            <a:avLst/>
            <a:gdLst>
              <a:gd name="connsiteX0" fmla="*/ 1544434 w 1670466"/>
              <a:gd name="connsiteY0" fmla="*/ 2408774 h 2408774"/>
              <a:gd name="connsiteX1" fmla="*/ 111364 w 1670466"/>
              <a:gd name="connsiteY1" fmla="*/ 2313451 h 2408774"/>
              <a:gd name="connsiteX2" fmla="*/ 111364 w 1670466"/>
              <a:gd name="connsiteY2" fmla="*/ 2309217 h 2408774"/>
              <a:gd name="connsiteX3" fmla="*/ 93260 w 1670466"/>
              <a:gd name="connsiteY3" fmla="*/ 2306438 h 2408774"/>
              <a:gd name="connsiteX4" fmla="*/ 0 w 1670466"/>
              <a:gd name="connsiteY4" fmla="*/ 2199468 h 2408774"/>
              <a:gd name="connsiteX5" fmla="*/ 0 w 1670466"/>
              <a:gd name="connsiteY5" fmla="*/ 2158862 h 2408774"/>
              <a:gd name="connsiteX6" fmla="*/ 0 w 1670466"/>
              <a:gd name="connsiteY6" fmla="*/ 468699 h 2408774"/>
              <a:gd name="connsiteX7" fmla="*/ 0 w 1670466"/>
              <a:gd name="connsiteY7" fmla="*/ 371393 h 2408774"/>
              <a:gd name="connsiteX8" fmla="*/ 152697 w 1670466"/>
              <a:gd name="connsiteY8" fmla="*/ 255300 h 2408774"/>
              <a:gd name="connsiteX9" fmla="*/ 1034226 w 1670466"/>
              <a:gd name="connsiteY9" fmla="*/ 255300 h 2408774"/>
              <a:gd name="connsiteX10" fmla="*/ 1238466 w 1670466"/>
              <a:gd name="connsiteY10" fmla="*/ 0 h 2408774"/>
              <a:gd name="connsiteX11" fmla="*/ 1442706 w 1670466"/>
              <a:gd name="connsiteY11" fmla="*/ 255300 h 2408774"/>
              <a:gd name="connsiteX12" fmla="*/ 1517769 w 1670466"/>
              <a:gd name="connsiteY12" fmla="*/ 255300 h 2408774"/>
              <a:gd name="connsiteX13" fmla="*/ 1670466 w 1670466"/>
              <a:gd name="connsiteY13" fmla="*/ 371393 h 2408774"/>
              <a:gd name="connsiteX14" fmla="*/ 1670466 w 1670466"/>
              <a:gd name="connsiteY14" fmla="*/ 468699 h 2408774"/>
              <a:gd name="connsiteX15" fmla="*/ 1670466 w 1670466"/>
              <a:gd name="connsiteY15" fmla="*/ 2199468 h 2408774"/>
              <a:gd name="connsiteX16" fmla="*/ 1670466 w 1670466"/>
              <a:gd name="connsiteY16" fmla="*/ 2296774 h 2408774"/>
              <a:gd name="connsiteX17" fmla="*/ 1577205 w 1670466"/>
              <a:gd name="connsiteY17" fmla="*/ 2403744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544434" y="2408774"/>
                </a:moveTo>
                <a:lnTo>
                  <a:pt x="111364" y="2313451"/>
                </a:lnTo>
                <a:lnTo>
                  <a:pt x="111364" y="2309217"/>
                </a:lnTo>
                <a:lnTo>
                  <a:pt x="93260" y="2306438"/>
                </a:lnTo>
                <a:cubicBezTo>
                  <a:pt x="38454" y="2288814"/>
                  <a:pt x="0" y="2247556"/>
                  <a:pt x="0" y="2199468"/>
                </a:cubicBezTo>
                <a:lnTo>
                  <a:pt x="0" y="2158862"/>
                </a:lnTo>
                <a:lnTo>
                  <a:pt x="0" y="468699"/>
                </a:lnTo>
                <a:lnTo>
                  <a:pt x="0" y="371393"/>
                </a:lnTo>
                <a:cubicBezTo>
                  <a:pt x="0" y="307276"/>
                  <a:pt x="68364" y="255300"/>
                  <a:pt x="152697" y="255300"/>
                </a:cubicBezTo>
                <a:lnTo>
                  <a:pt x="1034226" y="255300"/>
                </a:lnTo>
                <a:lnTo>
                  <a:pt x="1238466" y="0"/>
                </a:lnTo>
                <a:lnTo>
                  <a:pt x="1442706" y="255300"/>
                </a:lnTo>
                <a:lnTo>
                  <a:pt x="1517769" y="255300"/>
                </a:lnTo>
                <a:cubicBezTo>
                  <a:pt x="1602102" y="255300"/>
                  <a:pt x="1670466" y="307276"/>
                  <a:pt x="1670466" y="371393"/>
                </a:cubicBezTo>
                <a:lnTo>
                  <a:pt x="1670466" y="468699"/>
                </a:lnTo>
                <a:lnTo>
                  <a:pt x="1670466" y="2199468"/>
                </a:lnTo>
                <a:lnTo>
                  <a:pt x="1670466" y="2296774"/>
                </a:lnTo>
                <a:cubicBezTo>
                  <a:pt x="1670466" y="2344861"/>
                  <a:pt x="1632011" y="2386120"/>
                  <a:pt x="1577205" y="240374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93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4" name="Прямоугольник: скругленные углы 21">
            <a:extLst>
              <a:ext uri="{FF2B5EF4-FFF2-40B4-BE49-F238E27FC236}">
                <a16:creationId xmlns:a16="http://schemas.microsoft.com/office/drawing/2014/main" id="{070C31F1-D831-DDAF-6809-CBE79BB6C07C}"/>
              </a:ext>
            </a:extLst>
          </p:cNvPr>
          <p:cNvSpPr/>
          <p:nvPr/>
        </p:nvSpPr>
        <p:spPr>
          <a:xfrm>
            <a:off x="5991761" y="3013977"/>
            <a:ext cx="2682172" cy="2700000"/>
          </a:xfrm>
          <a:prstGeom prst="roundRect">
            <a:avLst>
              <a:gd name="adj" fmla="val 902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139700" stA="50000" endPos="18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олилиния: фигура 29">
            <a:extLst>
              <a:ext uri="{FF2B5EF4-FFF2-40B4-BE49-F238E27FC236}">
                <a16:creationId xmlns:a16="http://schemas.microsoft.com/office/drawing/2014/main" id="{BC381E21-C035-4AE0-5F67-ABF74FF7B8F8}"/>
              </a:ext>
            </a:extLst>
          </p:cNvPr>
          <p:cNvSpPr/>
          <p:nvPr/>
        </p:nvSpPr>
        <p:spPr>
          <a:xfrm>
            <a:off x="6226630" y="1233715"/>
            <a:ext cx="2092822" cy="3282691"/>
          </a:xfrm>
          <a:custGeom>
            <a:avLst/>
            <a:gdLst>
              <a:gd name="connsiteX0" fmla="*/ 126032 w 1670466"/>
              <a:gd name="connsiteY0" fmla="*/ 0 h 2408774"/>
              <a:gd name="connsiteX1" fmla="*/ 1559102 w 1670466"/>
              <a:gd name="connsiteY1" fmla="*/ 95323 h 2408774"/>
              <a:gd name="connsiteX2" fmla="*/ 1559102 w 1670466"/>
              <a:gd name="connsiteY2" fmla="*/ 99557 h 2408774"/>
              <a:gd name="connsiteX3" fmla="*/ 1577206 w 1670466"/>
              <a:gd name="connsiteY3" fmla="*/ 102336 h 2408774"/>
              <a:gd name="connsiteX4" fmla="*/ 1670466 w 1670466"/>
              <a:gd name="connsiteY4" fmla="*/ 209306 h 2408774"/>
              <a:gd name="connsiteX5" fmla="*/ 1670466 w 1670466"/>
              <a:gd name="connsiteY5" fmla="*/ 249912 h 2408774"/>
              <a:gd name="connsiteX6" fmla="*/ 1670466 w 1670466"/>
              <a:gd name="connsiteY6" fmla="*/ 1940076 h 2408774"/>
              <a:gd name="connsiteX7" fmla="*/ 1670466 w 1670466"/>
              <a:gd name="connsiteY7" fmla="*/ 2037381 h 2408774"/>
              <a:gd name="connsiteX8" fmla="*/ 1517769 w 1670466"/>
              <a:gd name="connsiteY8" fmla="*/ 2153474 h 2408774"/>
              <a:gd name="connsiteX9" fmla="*/ 636240 w 1670466"/>
              <a:gd name="connsiteY9" fmla="*/ 2153474 h 2408774"/>
              <a:gd name="connsiteX10" fmla="*/ 432000 w 1670466"/>
              <a:gd name="connsiteY10" fmla="*/ 2408774 h 2408774"/>
              <a:gd name="connsiteX11" fmla="*/ 227760 w 1670466"/>
              <a:gd name="connsiteY11" fmla="*/ 2153474 h 2408774"/>
              <a:gd name="connsiteX12" fmla="*/ 152697 w 1670466"/>
              <a:gd name="connsiteY12" fmla="*/ 2153474 h 2408774"/>
              <a:gd name="connsiteX13" fmla="*/ 0 w 1670466"/>
              <a:gd name="connsiteY13" fmla="*/ 2037381 h 2408774"/>
              <a:gd name="connsiteX14" fmla="*/ 0 w 1670466"/>
              <a:gd name="connsiteY14" fmla="*/ 1940076 h 2408774"/>
              <a:gd name="connsiteX15" fmla="*/ 0 w 1670466"/>
              <a:gd name="connsiteY15" fmla="*/ 209306 h 2408774"/>
              <a:gd name="connsiteX16" fmla="*/ 0 w 1670466"/>
              <a:gd name="connsiteY16" fmla="*/ 112000 h 2408774"/>
              <a:gd name="connsiteX17" fmla="*/ 93261 w 1670466"/>
              <a:gd name="connsiteY17" fmla="*/ 5031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26032" y="0"/>
                </a:moveTo>
                <a:lnTo>
                  <a:pt x="1559102" y="95323"/>
                </a:lnTo>
                <a:lnTo>
                  <a:pt x="1559102" y="99557"/>
                </a:lnTo>
                <a:lnTo>
                  <a:pt x="1577206" y="102336"/>
                </a:lnTo>
                <a:cubicBezTo>
                  <a:pt x="1632012" y="119960"/>
                  <a:pt x="1670466" y="161218"/>
                  <a:pt x="1670466" y="209306"/>
                </a:cubicBezTo>
                <a:lnTo>
                  <a:pt x="1670466" y="249912"/>
                </a:lnTo>
                <a:lnTo>
                  <a:pt x="1670466" y="1940076"/>
                </a:lnTo>
                <a:lnTo>
                  <a:pt x="1670466" y="2037381"/>
                </a:lnTo>
                <a:cubicBezTo>
                  <a:pt x="1670466" y="2101498"/>
                  <a:pt x="1602102" y="2153474"/>
                  <a:pt x="1517769" y="2153474"/>
                </a:cubicBezTo>
                <a:lnTo>
                  <a:pt x="636240" y="2153474"/>
                </a:lnTo>
                <a:lnTo>
                  <a:pt x="432000" y="2408774"/>
                </a:lnTo>
                <a:lnTo>
                  <a:pt x="227760" y="2153474"/>
                </a:lnTo>
                <a:lnTo>
                  <a:pt x="152697" y="2153474"/>
                </a:lnTo>
                <a:cubicBezTo>
                  <a:pt x="68365" y="2153474"/>
                  <a:pt x="0" y="2101498"/>
                  <a:pt x="0" y="2037381"/>
                </a:cubicBezTo>
                <a:lnTo>
                  <a:pt x="0" y="1940076"/>
                </a:lnTo>
                <a:lnTo>
                  <a:pt x="0" y="209306"/>
                </a:lnTo>
                <a:lnTo>
                  <a:pt x="0" y="112000"/>
                </a:lnTo>
                <a:cubicBezTo>
                  <a:pt x="0" y="63913"/>
                  <a:pt x="38456" y="22654"/>
                  <a:pt x="93261" y="50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93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9C94FD4-4E00-3F1A-69EC-4513377008C2}"/>
              </a:ext>
            </a:extLst>
          </p:cNvPr>
          <p:cNvSpPr txBox="1"/>
          <p:nvPr/>
        </p:nvSpPr>
        <p:spPr>
          <a:xfrm>
            <a:off x="870858" y="1524000"/>
            <a:ext cx="184331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400" b="1" dirty="0"/>
              <a:t>Зачисление на обучение по АООП НОО осуществляется только с согласия (по заявлению) родителей (законных представителей) обучающегося и на основании рекомендаций ПМПК</a:t>
            </a:r>
          </a:p>
          <a:p>
            <a:endParaRPr lang="ru-RU" sz="1400" b="1" dirty="0"/>
          </a:p>
          <a:p>
            <a:endParaRPr lang="ru-RU" sz="1400" b="1" dirty="0"/>
          </a:p>
          <a:p>
            <a:endParaRPr lang="ru-RU" sz="1400" b="1" dirty="0"/>
          </a:p>
          <a:p>
            <a:endParaRPr lang="ru-RU" sz="1400" b="1" dirty="0"/>
          </a:p>
          <a:p>
            <a:endParaRPr lang="ru-RU" sz="1400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1BC7B8D-E818-4695-9A2A-1A849CC1417D}"/>
              </a:ext>
            </a:extLst>
          </p:cNvPr>
          <p:cNvSpPr txBox="1"/>
          <p:nvPr/>
        </p:nvSpPr>
        <p:spPr>
          <a:xfrm>
            <a:off x="345152" y="4110657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5009375-2CEE-5268-1B87-89EC517D4188}"/>
              </a:ext>
            </a:extLst>
          </p:cNvPr>
          <p:cNvSpPr txBox="1"/>
          <p:nvPr/>
        </p:nvSpPr>
        <p:spPr>
          <a:xfrm>
            <a:off x="3497944" y="1407886"/>
            <a:ext cx="2438400" cy="4657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300" b="1" u="sng" dirty="0"/>
              <a:t>ФАОП НОО</a:t>
            </a:r>
            <a:r>
              <a:rPr lang="ru-RU" sz="1300" b="1" dirty="0"/>
              <a:t> включает дифференцированные варианты для разных групп обучающихся с ОВЗ.</a:t>
            </a:r>
          </a:p>
          <a:p>
            <a:r>
              <a:rPr lang="ru-RU" sz="1300" b="1" dirty="0"/>
              <a:t>Каждый вариант </a:t>
            </a:r>
            <a:r>
              <a:rPr lang="ru-RU" sz="1300" b="1" u="sng" dirty="0"/>
              <a:t>ФАОП НОО</a:t>
            </a:r>
            <a:r>
              <a:rPr lang="ru-RU" sz="1300" b="1" dirty="0"/>
              <a:t> разработан с учетом особенностей психофизического развития, индивидуальных возможностей обучающихся конкретной категории, которой он адресован, и обеспечивает освоение содержания образования, коррекцию нарушений развития и социальную адаптацию</a:t>
            </a:r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74555DC-35E3-B608-B6A2-85A42C522813}"/>
              </a:ext>
            </a:extLst>
          </p:cNvPr>
          <p:cNvSpPr txBox="1"/>
          <p:nvPr/>
        </p:nvSpPr>
        <p:spPr>
          <a:xfrm>
            <a:off x="3088051" y="4081628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27C8F2C-75F7-2D69-A9FC-E866CCD413F3}"/>
              </a:ext>
            </a:extLst>
          </p:cNvPr>
          <p:cNvSpPr txBox="1"/>
          <p:nvPr/>
        </p:nvSpPr>
        <p:spPr>
          <a:xfrm>
            <a:off x="6069652" y="4096142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080CDA0-3F6D-2F59-BF12-E5F579C11731}"/>
              </a:ext>
            </a:extLst>
          </p:cNvPr>
          <p:cNvSpPr txBox="1"/>
          <p:nvPr/>
        </p:nvSpPr>
        <p:spPr>
          <a:xfrm>
            <a:off x="6371771" y="1225689"/>
            <a:ext cx="255451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/>
              <a:t>Структура каждого варианта </a:t>
            </a:r>
            <a:r>
              <a:rPr lang="ru-RU" sz="1300" b="1" u="sng" dirty="0"/>
              <a:t>ФАОП НОО</a:t>
            </a:r>
            <a:r>
              <a:rPr lang="ru-RU" sz="1300" b="1" dirty="0"/>
              <a:t> включает три раздела: целевой, содержательный, организационный.</a:t>
            </a:r>
          </a:p>
          <a:p>
            <a:pPr>
              <a:buFont typeface="Wingdings" pitchFamily="2" charset="2"/>
              <a:buChar char="ü"/>
            </a:pPr>
            <a:r>
              <a:rPr lang="ru-RU" sz="1300" b="1" u="sng" dirty="0"/>
              <a:t>Целевой раздел </a:t>
            </a:r>
            <a:r>
              <a:rPr lang="ru-RU" sz="1300" b="1" dirty="0"/>
              <a:t>определяет общее назначение, цели, задачи и планируемые результаты реализации </a:t>
            </a:r>
            <a:r>
              <a:rPr lang="ru-RU" sz="1300" b="1" u="sng" dirty="0"/>
              <a:t>ФАОП НОО</a:t>
            </a:r>
            <a:r>
              <a:rPr lang="ru-RU" sz="1300" b="1" dirty="0"/>
              <a:t>, а также способы определения достижения этих целей и результатов.</a:t>
            </a:r>
          </a:p>
          <a:p>
            <a:pPr>
              <a:buFont typeface="Wingdings" pitchFamily="2" charset="2"/>
              <a:buChar char="ü"/>
            </a:pPr>
            <a:r>
              <a:rPr lang="ru-RU" sz="1300" b="1" u="sng" dirty="0"/>
              <a:t>Содержательный раздел</a:t>
            </a:r>
            <a:r>
              <a:rPr lang="ru-RU" sz="1300" b="1" dirty="0"/>
              <a:t> </a:t>
            </a:r>
            <a:r>
              <a:rPr lang="ru-RU" sz="1300" b="1" u="sng" dirty="0"/>
              <a:t>ФАОП НОО</a:t>
            </a:r>
            <a:r>
              <a:rPr lang="ru-RU" sz="1300" b="1" dirty="0"/>
              <a:t> включает следующие программы, ориентированные на достижение предметных, </a:t>
            </a:r>
            <a:r>
              <a:rPr lang="ru-RU" sz="1300" b="1" dirty="0" err="1"/>
              <a:t>метапредметных</a:t>
            </a:r>
            <a:r>
              <a:rPr lang="ru-RU" sz="1300" b="1" dirty="0"/>
              <a:t> и личностных результатов: программу формирования универсальных учебных действий у обучающихся (в вариантах 1.1 - 8.1 и 1.2 - 8.2 </a:t>
            </a:r>
            <a:r>
              <a:rPr lang="ru-RU" sz="1300" b="1" u="sng" dirty="0"/>
              <a:t>ФАОП НОО</a:t>
            </a:r>
            <a:r>
              <a:rPr lang="ru-RU" sz="1300" b="1" dirty="0"/>
              <a:t>); программу коррекционной работы;</a:t>
            </a:r>
          </a:p>
          <a:p>
            <a:r>
              <a:rPr lang="ru-RU" sz="1300" b="1" dirty="0"/>
              <a:t>федеральную рабочую программу воспитания</a:t>
            </a:r>
          </a:p>
          <a:p>
            <a:endParaRPr lang="ru-RU" sz="1300" b="1" dirty="0"/>
          </a:p>
        </p:txBody>
      </p:sp>
      <p:sp>
        <p:nvSpPr>
          <p:cNvPr id="28" name="Прямоугольник: скругленные углы 17">
            <a:extLst>
              <a:ext uri="{FF2B5EF4-FFF2-40B4-BE49-F238E27FC236}">
                <a16:creationId xmlns:a16="http://schemas.microsoft.com/office/drawing/2014/main" id="{0FCF2981-3D1A-2E6B-F13A-329A8CE41C21}"/>
              </a:ext>
            </a:extLst>
          </p:cNvPr>
          <p:cNvSpPr/>
          <p:nvPr/>
        </p:nvSpPr>
        <p:spPr>
          <a:xfrm>
            <a:off x="8914551" y="2992205"/>
            <a:ext cx="2682172" cy="2700000"/>
          </a:xfrm>
          <a:prstGeom prst="roundRect">
            <a:avLst>
              <a:gd name="adj" fmla="val 9023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reflection blurRad="139700" stA="50000" endPos="18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BC7B8D-E818-4695-9A2A-1A849CC1417D}"/>
              </a:ext>
            </a:extLst>
          </p:cNvPr>
          <p:cNvSpPr txBox="1"/>
          <p:nvPr/>
        </p:nvSpPr>
        <p:spPr>
          <a:xfrm>
            <a:off x="8988409" y="4088885"/>
            <a:ext cx="652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4" name="Полилиния: фигура 27">
            <a:extLst>
              <a:ext uri="{FF2B5EF4-FFF2-40B4-BE49-F238E27FC236}">
                <a16:creationId xmlns:a16="http://schemas.microsoft.com/office/drawing/2014/main" id="{D6D4C60C-80E5-8FF8-6BA3-9B504C485D38}"/>
              </a:ext>
            </a:extLst>
          </p:cNvPr>
          <p:cNvSpPr/>
          <p:nvPr/>
        </p:nvSpPr>
        <p:spPr>
          <a:xfrm>
            <a:off x="9049657" y="1328058"/>
            <a:ext cx="2134526" cy="3210120"/>
          </a:xfrm>
          <a:custGeom>
            <a:avLst/>
            <a:gdLst>
              <a:gd name="connsiteX0" fmla="*/ 126032 w 1670466"/>
              <a:gd name="connsiteY0" fmla="*/ 0 h 2408774"/>
              <a:gd name="connsiteX1" fmla="*/ 1559102 w 1670466"/>
              <a:gd name="connsiteY1" fmla="*/ 95323 h 2408774"/>
              <a:gd name="connsiteX2" fmla="*/ 1559102 w 1670466"/>
              <a:gd name="connsiteY2" fmla="*/ 99557 h 2408774"/>
              <a:gd name="connsiteX3" fmla="*/ 1577206 w 1670466"/>
              <a:gd name="connsiteY3" fmla="*/ 102336 h 2408774"/>
              <a:gd name="connsiteX4" fmla="*/ 1670466 w 1670466"/>
              <a:gd name="connsiteY4" fmla="*/ 209306 h 2408774"/>
              <a:gd name="connsiteX5" fmla="*/ 1670466 w 1670466"/>
              <a:gd name="connsiteY5" fmla="*/ 249912 h 2408774"/>
              <a:gd name="connsiteX6" fmla="*/ 1670466 w 1670466"/>
              <a:gd name="connsiteY6" fmla="*/ 1940076 h 2408774"/>
              <a:gd name="connsiteX7" fmla="*/ 1670466 w 1670466"/>
              <a:gd name="connsiteY7" fmla="*/ 2037381 h 2408774"/>
              <a:gd name="connsiteX8" fmla="*/ 1517769 w 1670466"/>
              <a:gd name="connsiteY8" fmla="*/ 2153474 h 2408774"/>
              <a:gd name="connsiteX9" fmla="*/ 636240 w 1670466"/>
              <a:gd name="connsiteY9" fmla="*/ 2153474 h 2408774"/>
              <a:gd name="connsiteX10" fmla="*/ 432000 w 1670466"/>
              <a:gd name="connsiteY10" fmla="*/ 2408774 h 2408774"/>
              <a:gd name="connsiteX11" fmla="*/ 227760 w 1670466"/>
              <a:gd name="connsiteY11" fmla="*/ 2153474 h 2408774"/>
              <a:gd name="connsiteX12" fmla="*/ 152697 w 1670466"/>
              <a:gd name="connsiteY12" fmla="*/ 2153474 h 2408774"/>
              <a:gd name="connsiteX13" fmla="*/ 0 w 1670466"/>
              <a:gd name="connsiteY13" fmla="*/ 2037381 h 2408774"/>
              <a:gd name="connsiteX14" fmla="*/ 0 w 1670466"/>
              <a:gd name="connsiteY14" fmla="*/ 1940076 h 2408774"/>
              <a:gd name="connsiteX15" fmla="*/ 0 w 1670466"/>
              <a:gd name="connsiteY15" fmla="*/ 209306 h 2408774"/>
              <a:gd name="connsiteX16" fmla="*/ 0 w 1670466"/>
              <a:gd name="connsiteY16" fmla="*/ 112000 h 2408774"/>
              <a:gd name="connsiteX17" fmla="*/ 93261 w 1670466"/>
              <a:gd name="connsiteY17" fmla="*/ 5031 h 240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670466" h="2408774">
                <a:moveTo>
                  <a:pt x="126032" y="0"/>
                </a:moveTo>
                <a:lnTo>
                  <a:pt x="1559102" y="95323"/>
                </a:lnTo>
                <a:lnTo>
                  <a:pt x="1559102" y="99557"/>
                </a:lnTo>
                <a:lnTo>
                  <a:pt x="1577206" y="102336"/>
                </a:lnTo>
                <a:cubicBezTo>
                  <a:pt x="1632012" y="119960"/>
                  <a:pt x="1670466" y="161218"/>
                  <a:pt x="1670466" y="209306"/>
                </a:cubicBezTo>
                <a:lnTo>
                  <a:pt x="1670466" y="249912"/>
                </a:lnTo>
                <a:lnTo>
                  <a:pt x="1670466" y="1940076"/>
                </a:lnTo>
                <a:lnTo>
                  <a:pt x="1670466" y="2037381"/>
                </a:lnTo>
                <a:cubicBezTo>
                  <a:pt x="1670466" y="2101498"/>
                  <a:pt x="1602102" y="2153474"/>
                  <a:pt x="1517769" y="2153474"/>
                </a:cubicBezTo>
                <a:lnTo>
                  <a:pt x="636240" y="2153474"/>
                </a:lnTo>
                <a:lnTo>
                  <a:pt x="432000" y="2408774"/>
                </a:lnTo>
                <a:lnTo>
                  <a:pt x="227760" y="2153474"/>
                </a:lnTo>
                <a:lnTo>
                  <a:pt x="152697" y="2153474"/>
                </a:lnTo>
                <a:cubicBezTo>
                  <a:pt x="68365" y="2153474"/>
                  <a:pt x="0" y="2101498"/>
                  <a:pt x="0" y="2037381"/>
                </a:cubicBezTo>
                <a:lnTo>
                  <a:pt x="0" y="1940076"/>
                </a:lnTo>
                <a:lnTo>
                  <a:pt x="0" y="209306"/>
                </a:lnTo>
                <a:lnTo>
                  <a:pt x="0" y="112000"/>
                </a:lnTo>
                <a:cubicBezTo>
                  <a:pt x="0" y="63913"/>
                  <a:pt x="38455" y="22654"/>
                  <a:pt x="93261" y="50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3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D35766-B485-1B60-B913-C79592F3F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058" y="365126"/>
            <a:ext cx="9289142" cy="9411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Особенности ФАОП НОО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[6] 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9C94FD4-4E00-3F1A-69EC-4513377008C2}"/>
              </a:ext>
            </a:extLst>
          </p:cNvPr>
          <p:cNvSpPr txBox="1"/>
          <p:nvPr/>
        </p:nvSpPr>
        <p:spPr>
          <a:xfrm>
            <a:off x="9499601" y="1487714"/>
            <a:ext cx="21843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400" b="1" u="sng" dirty="0"/>
              <a:t>Организационный раздел</a:t>
            </a:r>
            <a:r>
              <a:rPr lang="ru-RU" sz="1400" b="1" dirty="0"/>
              <a:t> </a:t>
            </a:r>
            <a:r>
              <a:rPr lang="ru-RU" sz="1400" b="1" u="sng" dirty="0"/>
              <a:t>ФАОП НОО</a:t>
            </a:r>
            <a:r>
              <a:rPr lang="ru-RU" sz="1400" b="1" dirty="0"/>
              <a:t> определяет общие рамки организации образовательной деятельности, а также организационные механизмы и условия реализации программы начального общего образования и включает:</a:t>
            </a:r>
          </a:p>
          <a:p>
            <a:r>
              <a:rPr lang="ru-RU" sz="1400" b="1" dirty="0"/>
              <a:t>федеральный учебный план; федеральный календарный учебный график; федеральный календарный план воспитательной работы</a:t>
            </a:r>
          </a:p>
          <a:p>
            <a:endParaRPr lang="ru-RU" sz="1400" b="1" dirty="0"/>
          </a:p>
          <a:p>
            <a:endParaRPr lang="ru-RU" sz="1400" b="1" dirty="0"/>
          </a:p>
          <a:p>
            <a:endParaRPr lang="ru-RU" sz="1400" b="1" dirty="0"/>
          </a:p>
          <a:p>
            <a:endParaRPr lang="ru-RU" sz="1400" b="1" dirty="0"/>
          </a:p>
          <a:p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79198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/>
              <a:t>В соответствии с </a:t>
            </a:r>
            <a:r>
              <a:rPr lang="ru-RU" sz="2800" b="0" u="sng" dirty="0"/>
              <a:t>ФГОС НОО ОВЗ</a:t>
            </a:r>
            <a:r>
              <a:rPr lang="ru-RU" sz="2800" b="0" dirty="0"/>
              <a:t> и вариантами </a:t>
            </a:r>
            <a:r>
              <a:rPr lang="ru-RU" sz="2800" b="0" u="sng" dirty="0"/>
              <a:t>ФАОП НОО</a:t>
            </a:r>
            <a:r>
              <a:rPr lang="ru-RU" sz="2800" b="0" dirty="0"/>
              <a:t> образовательная организация может разрабатывать один или несколько вариантов: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0134" y="1825624"/>
            <a:ext cx="9017066" cy="480740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/>
              <a:t>АООП НОО для глухих обучающихся (варианты 1.1 - 1.4);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АООП НОО для слабослышащих и позднооглохших обучающихся (варианты 2.1 - 2.3);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АООП НОО для слепых обучающихся (варианты 3.1 - 3.4);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АООП НОО для слабовидящих обучающихся (варианты 4.1 - 4.3);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АООП НОО для обучающихся с ТНР (варианты 5.1, 5.2);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АООП НОО для обучающихся с НОДА (варианты 6.1 - 6.4);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АООП НОО для обучающихся с ЗПР (варианты 7.1, 7.2);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/>
              <a:t>АООП НОО для обучающихся с РАС (варианты 8.1 - 8.4).</a:t>
            </a:r>
          </a:p>
          <a:p>
            <a:pPr>
              <a:buNone/>
            </a:pPr>
            <a:endParaRPr lang="ru-RU" sz="3600" dirty="0"/>
          </a:p>
          <a:p>
            <a:pPr>
              <a:buFont typeface="Wingdings" pitchFamily="2" charset="2"/>
              <a:buChar char="ü"/>
            </a:pPr>
            <a:r>
              <a:rPr lang="ru-RU" sz="3600" dirty="0"/>
              <a:t>Особенности реализации вариантов АООП НОО, сроки и условия пролонгации обучения, адресные группы обучающихся соответствуют требованиям </a:t>
            </a:r>
            <a:r>
              <a:rPr lang="ru-RU" sz="3600" u="sng" dirty="0"/>
              <a:t>ФГОС НОО ОВЗ</a:t>
            </a:r>
            <a:r>
              <a:rPr lang="ru-RU" sz="3600" dirty="0"/>
              <a:t> и отражают практику, сложившуюся в период действия примерных АООП НОО обучающихся с ОВЗ.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/>
              <a:t>Обучающиеся с ОВЗ, завершившие обучение по АООП НОО, при переходе на уровень основного общего образования могут продолжить обучение как по основной образовательной программе основного общего образования (ООП ООО), так и по адаптированной основной образовательной программе основного общего образования (АООП ООО)</a:t>
            </a:r>
            <a:r>
              <a:rPr lang="en-US" sz="3600" dirty="0"/>
              <a:t>[6].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38A50-9F6D-D3A5-080B-73B5E7F9A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 ФАОП ООО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[6] </a:t>
            </a:r>
            <a:endParaRPr lang="ru-RU" sz="1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C2C0186D-5A7B-7047-E1F1-18F81C4D1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1799771"/>
            <a:ext cx="6415314" cy="4572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800" dirty="0"/>
              <a:t>Зачисление на обучение по АООП ООО осуществляется только с согласия (по заявлению) родителей (законных представителей) обучающегося и на основании рекомендаций ПМПК.</a:t>
            </a:r>
          </a:p>
          <a:p>
            <a:pPr>
              <a:buFont typeface="Wingdings" pitchFamily="2" charset="2"/>
              <a:buChar char="ü"/>
            </a:pPr>
            <a:r>
              <a:rPr lang="ru-RU" sz="1800" u="sng" dirty="0"/>
              <a:t>ФАОП ООО</a:t>
            </a:r>
            <a:r>
              <a:rPr lang="ru-RU" sz="1800" dirty="0"/>
              <a:t> включает дифференцированные варианты для разных групп обучающихся с ОВЗ.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/>
              <a:t>По </a:t>
            </a:r>
            <a:r>
              <a:rPr lang="ru-RU" sz="1800" u="sng" dirty="0"/>
              <a:t>ФАОП ООО</a:t>
            </a:r>
            <a:r>
              <a:rPr lang="ru-RU" sz="1800" dirty="0"/>
              <a:t> могут получать образование обучающиеся, успешно освоившие варианты 1.1 - 8.1 и 1.2 - 8.2 адаптированных основных общеобразовательных программ начального общего образования или основную образовательную программу начального общего образования.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/>
              <a:t>Каждый вариант </a:t>
            </a:r>
            <a:r>
              <a:rPr lang="ru-RU" sz="1800" u="sng" dirty="0"/>
              <a:t>ФАОП ООО</a:t>
            </a:r>
            <a:r>
              <a:rPr lang="ru-RU" sz="1800" dirty="0"/>
              <a:t> разработан с учетом особенностей психофизического развития, индивидуальных возможностей обучающихся конкретной категории, которой он адресован, и обеспечивает освоение содержания образования, коррекцию нарушений развития и социальную адаптацию.</a:t>
            </a:r>
          </a:p>
        </p:txBody>
      </p:sp>
      <p:pic>
        <p:nvPicPr>
          <p:cNvPr id="6" name="Рисунок 4" descr="Classroom outline">
            <a:extLst>
              <a:ext uri="{FF2B5EF4-FFF2-40B4-BE49-F238E27FC236}">
                <a16:creationId xmlns:a16="http://schemas.microsoft.com/office/drawing/2014/main" id="{AEC3691F-D0FA-9EB1-F6E8-F08238A4B7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652420" y="2230769"/>
            <a:ext cx="3159378" cy="31593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7931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2828</Words>
  <Application>Microsoft Macintosh PowerPoint</Application>
  <PresentationFormat>Широкоэкранный</PresentationFormat>
  <Paragraphs>148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НОМАТИВНО-ПРАВОВЫЕ АСПЕКТЫ ОРГАНИЗАЦИИ ОБУЧЕНИЯ ОБУЧАЮЩИХСЯ  С ОГРАНИЧЕННЫМИ ВОЗМОЖНОСТЯМИ ЗДОРОВЬЯ </vt:lpstr>
      <vt:lpstr>Нормативное правовое регулирование применения федеральной адаптированной основной общеобразовательной программы</vt:lpstr>
      <vt:lpstr>Презентация PowerPoint</vt:lpstr>
      <vt:lpstr>Адаптированные основные общеобразовательные программы [6]</vt:lpstr>
      <vt:lpstr>Презентация PowerPoint</vt:lpstr>
      <vt:lpstr>Структура ФАООП [6]</vt:lpstr>
      <vt:lpstr>  Особенности ФАОП НОО [6]  </vt:lpstr>
      <vt:lpstr>В соответствии с ФГОС НОО ОВЗ и вариантами ФАОП НОО образовательная организация может разрабатывать один или несколько вариантов:</vt:lpstr>
      <vt:lpstr>Особенности ФАОП ООО [6] </vt:lpstr>
      <vt:lpstr>Презентация PowerPoint</vt:lpstr>
      <vt:lpstr>Презентация PowerPoint</vt:lpstr>
      <vt:lpstr>Новшества ФАОП ООО [6]   </vt:lpstr>
      <vt:lpstr>Особенности АООП СОО [6] </vt:lpstr>
      <vt:lpstr>Особенности ФАООП УО [6]</vt:lpstr>
      <vt:lpstr>Образовательная организация может создавать для каждой категории два варианта АООП обучающихся с умственной отсталостью (интеллектуальными нарушениями) (далее - АООП УО) - варианты 1 и 2. </vt:lpstr>
      <vt:lpstr>Список используемых источников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комната, шаблон презентации с сайта presentation-creation.ru</dc:title>
  <dc:creator>User Obstinate</dc:creator>
  <cp:lastModifiedBy>Анна Можейко</cp:lastModifiedBy>
  <cp:revision>17</cp:revision>
  <dcterms:created xsi:type="dcterms:W3CDTF">2023-08-23T11:31:43Z</dcterms:created>
  <dcterms:modified xsi:type="dcterms:W3CDTF">2023-10-08T08:48:12Z</dcterms:modified>
</cp:coreProperties>
</file>