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sldIdLst>
    <p:sldId id="283" r:id="rId2"/>
    <p:sldId id="267" r:id="rId3"/>
    <p:sldId id="282" r:id="rId4"/>
    <p:sldId id="258" r:id="rId5"/>
    <p:sldId id="280" r:id="rId6"/>
    <p:sldId id="260" r:id="rId7"/>
    <p:sldId id="261" r:id="rId8"/>
    <p:sldId id="270" r:id="rId9"/>
    <p:sldId id="276" r:id="rId10"/>
    <p:sldId id="262" r:id="rId11"/>
    <p:sldId id="271" r:id="rId12"/>
    <p:sldId id="278" r:id="rId13"/>
    <p:sldId id="272" r:id="rId14"/>
    <p:sldId id="269" r:id="rId15"/>
    <p:sldId id="281" r:id="rId16"/>
    <p:sldId id="277" r:id="rId17"/>
    <p:sldId id="273" r:id="rId18"/>
    <p:sldId id="263" r:id="rId19"/>
    <p:sldId id="264" r:id="rId20"/>
    <p:sldId id="265" r:id="rId21"/>
    <p:sldId id="274" r:id="rId22"/>
    <p:sldId id="286" r:id="rId23"/>
    <p:sldId id="26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95" autoAdjust="0"/>
    <p:restoredTop sz="93258" autoAdjust="0"/>
  </p:normalViewPr>
  <p:slideViewPr>
    <p:cSldViewPr snapToGrid="0">
      <p:cViewPr varScale="1">
        <p:scale>
          <a:sx n="63" d="100"/>
          <a:sy n="63" d="100"/>
        </p:scale>
        <p:origin x="192" y="64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09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1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48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25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83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99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2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38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7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2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23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170C50F-83D1-4DC6-B187-C93EBD682300}" type="datetimeFigureOut">
              <a:rPr lang="ru-RU" smtClean="0"/>
              <a:pPr/>
              <a:t>15.10.2022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B3EE36-C5A0-457F-963D-9D4EF84E8E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98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20120" y="703922"/>
            <a:ext cx="6687403" cy="33358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br>
              <a:rPr lang="ru-RU" sz="4700" i="1" dirty="0">
                <a:solidFill>
                  <a:schemeClr val="tx1"/>
                </a:solidFill>
              </a:rPr>
            </a:br>
            <a:r>
              <a:rPr lang="ru-RU" sz="1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иллюстраций </a:t>
            </a:r>
          </a:p>
          <a:p>
            <a:pPr algn="ctr">
              <a:lnSpc>
                <a:spcPct val="170000"/>
              </a:lnSpc>
            </a:pPr>
            <a:r>
              <a:rPr lang="ru-RU" sz="1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коррекционно-развивающей работе </a:t>
            </a:r>
          </a:p>
          <a:p>
            <a:pPr algn="ctr">
              <a:lnSpc>
                <a:spcPct val="170000"/>
              </a:lnSpc>
            </a:pPr>
            <a:r>
              <a:rPr lang="ru-RU" sz="1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</a:t>
            </a:r>
            <a:br>
              <a:rPr lang="ru-RU" sz="7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1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6727" y="3806565"/>
            <a:ext cx="259363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учителя-логопеды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Туманова Т.Э.,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Наумова Е.В.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1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38585" y="5807318"/>
            <a:ext cx="880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Тамбов </a:t>
            </a:r>
          </a:p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pic>
        <p:nvPicPr>
          <p:cNvPr id="1026" name="Picture 2" descr="C:\Users\User\Desktop\1647057663_1-kartinkin-net-p-kartinki-knig-dlya-prezentatsii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214" y="1416676"/>
            <a:ext cx="2405320" cy="4115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06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862144" y="96185"/>
            <a:ext cx="7521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речевого внимания.</a:t>
            </a:r>
          </a:p>
          <a:p>
            <a:pPr lvl="0"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Исправь ошибки в сочинении Незнайки о своем огороде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51182" y="4069512"/>
            <a:ext cx="53086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Капусту выкапывают из земли.</a:t>
            </a:r>
          </a:p>
          <a:p>
            <a:pPr lvl="0"/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 не едят сырой.              </a:t>
            </a:r>
          </a:p>
          <a:p>
            <a:pPr lvl="0"/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Картошку можно жарить.</a:t>
            </a:r>
          </a:p>
          <a:p>
            <a:pPr lvl="0"/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редиски большая косточка. 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Кабачок-самый маленький овощ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ru-RU" sz="20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люди режут свеклу, то всегда плачут.</a:t>
            </a:r>
          </a:p>
        </p:txBody>
      </p:sp>
      <p:pic>
        <p:nvPicPr>
          <p:cNvPr id="2050" name="Picture 2" descr="https://flomaster.club/uploads/posts/2021-11/1637743115_12-flomaster-club-p-neznaika-risunok-dlya-detei-detskie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84" y="1195388"/>
            <a:ext cx="3427720" cy="260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llustrators.ru/uploads/illustration/image/1017850/main_%D0%9E%D0%93%D0%9E%D0%A0%D0%9E%D0%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24" y="978795"/>
            <a:ext cx="5769962" cy="45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20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7929" y="2250831"/>
            <a:ext cx="8850860" cy="20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49666" y="96185"/>
            <a:ext cx="7558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Исправь ошибки в описании сказочных героев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36" y="674735"/>
            <a:ext cx="3440330" cy="3970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3" y="674735"/>
            <a:ext cx="3314394" cy="39703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2630" y="5034387"/>
            <a:ext cx="8400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Буратино достал из огня золотой ключик.          Колобок залез на дерево.</a:t>
            </a:r>
          </a:p>
        </p:txBody>
      </p:sp>
    </p:spTree>
    <p:extLst>
      <p:ext uri="{BB962C8B-B14F-4D97-AF65-F5344CB8AC3E}">
        <p14:creationId xmlns:p14="http://schemas.microsoft.com/office/powerpoint/2010/main" val="1992007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776" y="672894"/>
            <a:ext cx="4205781" cy="4105168"/>
          </a:xfrm>
          <a:prstGeom prst="rect">
            <a:avLst/>
          </a:prstGeom>
        </p:spPr>
      </p:pic>
      <p:pic>
        <p:nvPicPr>
          <p:cNvPr id="6146" name="Picture 2" descr="https://fs3.fotoload.ru/f/0820/1597580865/f39278f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" y="695459"/>
            <a:ext cx="5712963" cy="406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6739" y="5277638"/>
            <a:ext cx="4601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Золушка нагрубила мачехе и отказалась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убираться в доме.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63424" y="5277638"/>
            <a:ext cx="50013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шапочка сняла свою белую панамку.</a:t>
            </a:r>
          </a:p>
        </p:txBody>
      </p:sp>
    </p:spTree>
    <p:extLst>
      <p:ext uri="{BB962C8B-B14F-4D97-AF65-F5344CB8AC3E}">
        <p14:creationId xmlns:p14="http://schemas.microsoft.com/office/powerpoint/2010/main" val="1161755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65038" y="208727"/>
            <a:ext cx="49722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словаря.</a:t>
            </a:r>
          </a:p>
          <a:p>
            <a:pPr lvl="0"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Буратино закончить свою мысль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33" y="1204325"/>
            <a:ext cx="3180740" cy="3803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927" y="1204325"/>
            <a:ext cx="2815835" cy="3638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20" y="4668400"/>
            <a:ext cx="3121017" cy="1717114"/>
          </a:xfrm>
          <a:prstGeom prst="rect">
            <a:avLst/>
          </a:prstGeom>
        </p:spPr>
      </p:pic>
      <p:pic>
        <p:nvPicPr>
          <p:cNvPr id="7170" name="Picture 2" descr="https://ic.pics.livejournal.com/lesproff/87254721/58003/58003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8" y="208727"/>
            <a:ext cx="3130372" cy="31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3135" y="3873301"/>
            <a:ext cx="5537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же тяжелый, как …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же хитрый, как …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же трудолюбивый, как …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Такой же пушистый, как …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Такой же гладкий, как …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же быстрый, как …</a:t>
            </a:r>
          </a:p>
        </p:txBody>
      </p:sp>
    </p:spTree>
    <p:extLst>
      <p:ext uri="{BB962C8B-B14F-4D97-AF65-F5344CB8AC3E}">
        <p14:creationId xmlns:p14="http://schemas.microsoft.com/office/powerpoint/2010/main" val="3996715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45452" y="497307"/>
            <a:ext cx="11508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 каждую фразу, быстро подбирая нужные слова</a:t>
            </a:r>
            <a:br>
              <a:rPr lang="ru-RU" sz="3600" b="1" i="1" dirty="0">
                <a:solidFill>
                  <a:srgbClr val="0070C0"/>
                </a:solidFill>
                <a:latin typeface="+mj-lt"/>
              </a:rPr>
            </a:br>
            <a:endParaRPr lang="ru-RU" sz="36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16273" y="1130731"/>
            <a:ext cx="48840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знаю 5 лиственных деревьев.      </a:t>
            </a:r>
          </a:p>
          <a:p>
            <a:pPr lvl="0" algn="ctr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знаю 5 летающих насекомых.</a:t>
            </a:r>
          </a:p>
          <a:p>
            <a:pPr lvl="0" algn="ctr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знаю 3 весенних месяца.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19" y="2593075"/>
            <a:ext cx="3328127" cy="3424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40" y="1445525"/>
            <a:ext cx="2801742" cy="3474160"/>
          </a:xfrm>
          <a:prstGeom prst="rect">
            <a:avLst/>
          </a:prstGeom>
        </p:spPr>
      </p:pic>
      <p:pic>
        <p:nvPicPr>
          <p:cNvPr id="5128" name="Picture 8" descr="https://i.pinimg.com/originals/da/b8/04/dab8048c4212097d8d8697e64eaf909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240" y="1343444"/>
            <a:ext cx="2681713" cy="34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5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eb-skazki.ru/preview-files/aybolit-x-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44" y="679057"/>
            <a:ext cx="2540172" cy="254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ic.detmir.st/media_out/567/270/3270567/1500/1.jpg?16522645259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11" y="507757"/>
            <a:ext cx="2721021" cy="27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atherineasquithgallery.com/uploads/posts/2021-02/1613768022_11-p-fon-dlya-skazki-zolotaya-ribka-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63" y="3630381"/>
            <a:ext cx="3731157" cy="23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demiart.ru/forum/uploads7/post-309840-13070987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4" y="1021297"/>
            <a:ext cx="3445969" cy="26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xn--82-kmc.xn--80aafey1amqq.xn--d1acj3b/images/events/cover/a41ba4e480a57ae243f3f286445d3e61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0" y="3971499"/>
            <a:ext cx="3313743" cy="220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vatars.mds.yandex.net/i?id=016595a3756ae268549b447dfcec4f01_l-5666476-images-thumbs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05" y="3219229"/>
            <a:ext cx="1963781" cy="27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9547" y="174319"/>
            <a:ext cx="10345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профессии литературных героев</a:t>
            </a:r>
          </a:p>
        </p:txBody>
      </p:sp>
    </p:spTree>
    <p:extLst>
      <p:ext uri="{BB962C8B-B14F-4D97-AF65-F5344CB8AC3E}">
        <p14:creationId xmlns:p14="http://schemas.microsoft.com/office/powerpoint/2010/main" val="2559181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452" y="197430"/>
            <a:ext cx="115083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Слоговая структура слова. </a:t>
            </a:r>
          </a:p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Звуковой анализ слова.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Распутай перепутанные слова.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Посели гостей в домики</a:t>
            </a:r>
            <a:br>
              <a:rPr lang="ru-RU" sz="3600" b="1" i="1" dirty="0">
                <a:solidFill>
                  <a:srgbClr val="0070C0"/>
                </a:solidFill>
                <a:latin typeface="+mj-lt"/>
              </a:rPr>
            </a:br>
            <a:endParaRPr lang="ru-RU" sz="3600" b="1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222" name="Picture 6" descr="http://piramida-ds.ru/wa-data/public/shop/products/20/40/4020/images/2378/2378.750x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2" y="288223"/>
            <a:ext cx="2634018" cy="17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325" y="322395"/>
            <a:ext cx="2662503" cy="3506896"/>
          </a:xfrm>
          <a:prstGeom prst="rect">
            <a:avLst/>
          </a:prstGeom>
        </p:spPr>
      </p:pic>
      <p:pic>
        <p:nvPicPr>
          <p:cNvPr id="9224" name="Picture 8" descr="https://fsd.multiurok.ru/html/2018/04/16/s_5ad4aa05645c0/img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" y="4241669"/>
            <a:ext cx="2355613" cy="176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thumbs.dreamstime.com/b/%D0%B4%D0%BE%D0%BC-%D0%BA%D0%B8%D1%80%D0%BF%D0%B8%D1%87%D0%B0-%D0%BD%D0%B0-%D0%B1%D0%B5%D0%BB%D0%BE%D0%B9-%D0%BF%D1%80%D0%B5%D0%B4%D0%BF%D0%BE%D1%81%D1%8B%D0%BB%D0%BA%D0%B5-27706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2" y="2075843"/>
            <a:ext cx="2004838" cy="20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vospitatel-sada.ru/kartinki/2021/06/5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493" y="1914475"/>
            <a:ext cx="2094715" cy="300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s://sibmama.ru/m67/images/21314/a2e436d254cae42cb99315bc51c74ec74f061c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05" y="3784420"/>
            <a:ext cx="2879613" cy="21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08959" y="5125024"/>
            <a:ext cx="8546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            </a:t>
            </a:r>
            <a:r>
              <a:rPr lang="ru-RU" sz="3600" dirty="0">
                <a:solidFill>
                  <a:srgbClr val="FF0000"/>
                </a:solidFill>
              </a:rPr>
              <a:t>ка-бел                                             кто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8131" y="2447116"/>
            <a:ext cx="2995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  ту- шок-</a:t>
            </a:r>
            <a:r>
              <a:rPr lang="ru-RU" sz="4000" dirty="0" err="1">
                <a:solidFill>
                  <a:srgbClr val="FF0000"/>
                </a:solidFill>
              </a:rPr>
              <a:t>пе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34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452" y="161258"/>
            <a:ext cx="11508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звука методом наглядного моделирования</a:t>
            </a:r>
            <a:r>
              <a:rPr lang="ru-RU" sz="2400" b="1" i="1" dirty="0">
                <a:solidFill>
                  <a:srgbClr val="0070C0"/>
                </a:solidFill>
              </a:rPr>
              <a:t>.</a:t>
            </a:r>
            <a:endParaRPr lang="ru-RU" sz="2400" b="1" i="1" dirty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 звук и найди слова , в  которых этот звук спрятался в начале, середине и в конце слова</a:t>
            </a:r>
            <a:br>
              <a:rPr lang="ru-RU" sz="3600" b="1" i="1" dirty="0">
                <a:solidFill>
                  <a:srgbClr val="0070C0"/>
                </a:solidFill>
                <a:latin typeface="+mj-lt"/>
              </a:rPr>
            </a:br>
            <a:endParaRPr lang="ru-RU" sz="3600" b="1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2" y="1689257"/>
            <a:ext cx="1604402" cy="1203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49" y="1689257"/>
            <a:ext cx="1203301" cy="1203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4" y="1579664"/>
            <a:ext cx="1203651" cy="1312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61" y="1381376"/>
            <a:ext cx="1511182" cy="1511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11" y="1420208"/>
            <a:ext cx="1433517" cy="1433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0" y="1038421"/>
            <a:ext cx="1245035" cy="12450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0" y="2314957"/>
            <a:ext cx="1351024" cy="1385413"/>
          </a:xfrm>
          <a:prstGeom prst="rect">
            <a:avLst/>
          </a:prstGeom>
        </p:spPr>
      </p:pic>
      <p:pic>
        <p:nvPicPr>
          <p:cNvPr id="2050" name="Picture 2" descr="https://img-fotki.yandex.ru/get/4411/17308394.49/0_54bb6_e784c094_X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63" y="3007664"/>
            <a:ext cx="3220872" cy="320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egnum.ru/uploads/pictures/news/2017/03/31/regnum_picture_1490949578684293_norma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08" y="2985788"/>
            <a:ext cx="4123386" cy="32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36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7" y="1534447"/>
            <a:ext cx="1867386" cy="1414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92" y="1534447"/>
            <a:ext cx="1192546" cy="1361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38" y="1310579"/>
            <a:ext cx="2047505" cy="1365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44" y="1663007"/>
            <a:ext cx="1986860" cy="14386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67720" y="480870"/>
            <a:ext cx="10345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 звук.  Реши ребус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04" y="1663007"/>
            <a:ext cx="1433517" cy="14335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27" y="793867"/>
            <a:ext cx="1415562" cy="14155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087" y="2115034"/>
            <a:ext cx="2515202" cy="145110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193750" y="3939825"/>
            <a:ext cx="1862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0070C0"/>
                </a:solidFill>
              </a:rPr>
              <a:t>БА</a:t>
            </a:r>
          </a:p>
        </p:txBody>
      </p:sp>
      <p:pic>
        <p:nvPicPr>
          <p:cNvPr id="2" name="Picture 2" descr="https://bidspirit-images.global.ssl.fastly.net/antiqueauction/cloned-images/143945/002/a_ignore_q_80_w_1000_c_limit_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31" y="3396055"/>
            <a:ext cx="3380825" cy="278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17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9547" y="147023"/>
            <a:ext cx="103457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 Яга украла одного</a:t>
            </a:r>
          </a:p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литературных героев   </a:t>
            </a:r>
          </a:p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находится в              </a:t>
            </a:r>
          </a:p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избушке?                          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60" y="4383527"/>
            <a:ext cx="724244" cy="724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15" y="4383527"/>
            <a:ext cx="724244" cy="724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43" y="4396384"/>
            <a:ext cx="698508" cy="698508"/>
          </a:xfrm>
          <a:prstGeom prst="rect">
            <a:avLst/>
          </a:prstGeom>
        </p:spPr>
      </p:pic>
      <p:pic>
        <p:nvPicPr>
          <p:cNvPr id="1026" name="Picture 2" descr="https://i.pinimg.com/originals/49/f6/01/49f601b399a0ca41b5dad7f8494527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8" y="302338"/>
            <a:ext cx="4790940" cy="38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51" y="4396384"/>
            <a:ext cx="724244" cy="7242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16" y="4396384"/>
            <a:ext cx="724244" cy="724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26" y="4401413"/>
            <a:ext cx="732105" cy="732105"/>
          </a:xfrm>
          <a:prstGeom prst="rect">
            <a:avLst/>
          </a:prstGeom>
        </p:spPr>
      </p:pic>
      <p:pic>
        <p:nvPicPr>
          <p:cNvPr id="1030" name="Picture 6" descr="https://static.mishka-knizhka.ru/wp-content/uploads/2018/02/ajbolit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7" y="3802635"/>
            <a:ext cx="3611207" cy="25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60" y="4409274"/>
            <a:ext cx="724244" cy="724244"/>
          </a:xfrm>
          <a:prstGeom prst="rect">
            <a:avLst/>
          </a:prstGeom>
        </p:spPr>
      </p:pic>
      <p:pic>
        <p:nvPicPr>
          <p:cNvPr id="1034" name="Picture 10" descr="https://abrakadabra.fun/uploads/posts/2022-01/1643262445_7-abrakadabra-fun-p-moidodir-na-prozrachnom-fone-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42" y="3963909"/>
            <a:ext cx="3121958" cy="23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57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287" y="-65089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242" y="1749018"/>
            <a:ext cx="10058400" cy="4023360"/>
          </a:xfrm>
        </p:spPr>
        <p:txBody>
          <a:bodyPr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настоящее время в связи с совершенствованием процессов воспитания и обучения в детском саду традиционные подходы к развитию речи дошкольников претерпевают значительные изменения как по форме, так и по содержанию. Новые подходы к организации коррекционной работы  меняют характер взаимодействия логопеда с детьми. Важное место в системе средств развития  речи дошкольников занимает художественная иллюстрация. </a:t>
            </a:r>
            <a:endParaRPr lang="ru-RU" dirty="0">
              <a:solidFill>
                <a:schemeClr val="tx1"/>
              </a:solidFill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образы воспринимаются детьми эмоционально положительно, пробуждают их фантазию, воображение, развивают наблюдательность и интерес ко всему окружающему, являются источником развития детской речи. При помощи иллюстраций к литературному тексту возможно решение всех задач обучения родному языку и развития речи.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1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2578" y="245313"/>
            <a:ext cx="74291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 изографы и найди к ним картинки.  </a:t>
            </a:r>
          </a:p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 с отгаданным словом </a:t>
            </a:r>
          </a:p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</a:t>
            </a:r>
          </a:p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схеме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77" y="4341242"/>
            <a:ext cx="2737612" cy="1755733"/>
          </a:xfrm>
          <a:prstGeom prst="rect">
            <a:avLst/>
          </a:prstGeom>
        </p:spPr>
      </p:pic>
      <p:pic>
        <p:nvPicPr>
          <p:cNvPr id="4" name="Picture 4" descr="https://storage.theoryandpractice.ru/tnp/uploads/image_block/000/048/801/image/base_d81cb2e4c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29" y="962100"/>
            <a:ext cx="2546682" cy="23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8757" y="2162309"/>
            <a:ext cx="2820431" cy="1994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666" y="2222758"/>
            <a:ext cx="1773778" cy="2543127"/>
          </a:xfrm>
          <a:prstGeom prst="rect">
            <a:avLst/>
          </a:prstGeom>
        </p:spPr>
      </p:pic>
      <p:pic>
        <p:nvPicPr>
          <p:cNvPr id="4098" name="Picture 2" descr="https://pp.userapi.com/c633729/v633729456/28270/WtupQ_59dd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89" y="505921"/>
            <a:ext cx="2170077" cy="30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-fotki.yandex.ru/get/5631/90433731.22/0_9e581_842c5841_X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103" y="3982634"/>
            <a:ext cx="3025038" cy="220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inimg.com/originals/f2/d2/1a/f2d21abce140ad7583dd73343ccd7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29" y="3543460"/>
            <a:ext cx="1691894" cy="26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sd.multiurok.ru/html/2017/04/24/s_58fe5151b42c8/617713_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6" y="4431034"/>
            <a:ext cx="2369261" cy="17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893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40947" y="0"/>
            <a:ext cx="54135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секрету всему свету</a:t>
            </a:r>
          </a:p>
          <a:p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Игра с «подзорной трубой»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Давайте поиграем в игру «Кто больше назовёт предметов?». Называть только  по  одному предмету или  объекту  на  картине.  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Игра «Сыщики».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Правила «Один предмет связан с другими, потому что…»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Игра «Волшебник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» К нам пришли волшебники «Я слышу», «Я ощущаю», «Я нюхаю»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Игра «Загадай-ка».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Составление загадок.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Игра «Превращение».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Правила «Я превращаюсь в объект на картине и у меня – характер.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Составление высказывания от лица героев.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Игра  «Отставай и забегай»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Правила « Я выбираю объект и представляю, что было с ним раньше и что будут потом».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Игра  «Расскажи всем на свете».   Описание картины.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240265"/>
              </p:ext>
            </p:extLst>
          </p:nvPr>
        </p:nvGraphicFramePr>
        <p:xfrm>
          <a:off x="6331510" y="2343744"/>
          <a:ext cx="3877449" cy="1219200"/>
        </p:xfrm>
        <a:graphic>
          <a:graphicData uri="http://schemas.openxmlformats.org/drawingml/2006/table">
            <a:tbl>
              <a:tblPr/>
              <a:tblGrid>
                <a:gridCol w="1292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Летает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 не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птица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красная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 не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яблоко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усами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 не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кошка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</a:t>
                      </a:r>
                      <a:r>
                        <a:rPr lang="ru-RU" sz="11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точками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 не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мухомор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Ð ÑÐµÐ¿ÐµÑÑ, Ð¼Ð°Ð»ÑÑ, ÑÐ°Ð·Ð»Ð¾Ð¶Ð¸ ÐºÐ°ÑÑÐ¸Ð½ÐºÐ¸ Ð¿Ð¾ Ð¿Ð¾ÑÑÐ´ÐºÑ Ð¸ ÑÐ°ÑÑÐºÐ°Ð¶Ð¸ Ð½Ð°Ð¼ ÑÐºÐ°Ð·ÐºÑ Ð¿ÑÐ¾ ÐºÐ¾ÑÐ°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6" y="1953219"/>
            <a:ext cx="45720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09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36405" y="257577"/>
            <a:ext cx="52417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использование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иллюстраций в коррекционной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 дошкольниками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нарушениями речи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стимулировать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аспекты речевой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ребёнка</a:t>
            </a:r>
            <a:endParaRPr lang="ru-RU" sz="3200" dirty="0"/>
          </a:p>
        </p:txBody>
      </p:sp>
      <p:pic>
        <p:nvPicPr>
          <p:cNvPr id="2050" name="Picture 2" descr="C:\Users\User\Desktop\1648213790_10-abrakadabra-fun-p-deti-chitayut-risunok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15" y="180304"/>
            <a:ext cx="6372694" cy="4932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438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629" y="1182231"/>
            <a:ext cx="1081169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Дехтерев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Познание мира и иллюстрация // Детская литература. 1990. № 3. С. 6-8.</a:t>
            </a:r>
          </a:p>
          <a:p>
            <a:pPr fontAlgn="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 Иллюстрация детской книги как источник и средство эстетического развития младших школьников - читателей детских библиотек: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канд.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 М., 2013. 235 с.</a:t>
            </a:r>
          </a:p>
          <a:p>
            <a:pPr fontAlgn="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Репина Т.А. Роль иллюстрации в понимании литературного произведения детьми дошкольного возраста // Хрестоматия по теории и методике развития речи детей дошкольного возраста. М.: Академия, 2010. С. 531-538.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66519" y="357442"/>
            <a:ext cx="4380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78589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518615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7583" y="1828801"/>
            <a:ext cx="9356156" cy="392805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раскрыть значение художественных иллюстраций в процессе формирования речи у детей;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определить место работы по художественным иллюстрациям в структуре занятия;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разработать рекомендации родителям по работе с иллюстрациями в домашних условиях;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интегрировать мероприятия по формированию правильной речи для педагогов ДОУ в образовательный и воспитательный процесс в различных видах детской деятельности.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5014" y="96185"/>
            <a:ext cx="905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на картинках названия артикуляционных упражнений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3" y="780635"/>
            <a:ext cx="3377153" cy="4391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86" y="1979363"/>
            <a:ext cx="2232185" cy="26544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56" y="780635"/>
            <a:ext cx="3375804" cy="42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34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23" y="1678675"/>
            <a:ext cx="3272795" cy="4099191"/>
          </a:xfrm>
          <a:prstGeom prst="rect">
            <a:avLst/>
          </a:prstGeom>
        </p:spPr>
      </p:pic>
      <p:pic>
        <p:nvPicPr>
          <p:cNvPr id="4" name="Picture 2" descr="https://img-fotki.yandex.ru/get/93949/97833783.1245/0_182c2c_a892e319_X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0" y="579179"/>
            <a:ext cx="3539145" cy="503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21" y="131315"/>
            <a:ext cx="3511782" cy="46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5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78" y="283335"/>
            <a:ext cx="3250090" cy="3452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758"/>
            <a:ext cx="4064758" cy="4064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92" y="159191"/>
            <a:ext cx="3071903" cy="3417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529" y="3709115"/>
            <a:ext cx="5030820" cy="24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12" y="512063"/>
            <a:ext cx="5126083" cy="51260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58" y="405291"/>
            <a:ext cx="4507460" cy="58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2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2154" y="200219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Open Sans"/>
              </a:rPr>
              <a:t>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9" y="171552"/>
            <a:ext cx="5462112" cy="5817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5" y="270456"/>
            <a:ext cx="5035639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5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850006"/>
            <a:ext cx="3190801" cy="4759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25" y="850006"/>
            <a:ext cx="3443550" cy="47592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08" y="824248"/>
            <a:ext cx="3503053" cy="47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899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1722</TotalTime>
  <Words>491</Words>
  <Application>Microsoft Macintosh PowerPoint</Application>
  <PresentationFormat>Широкоэкранный</PresentationFormat>
  <Paragraphs>112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Times New Roman</vt:lpstr>
      <vt:lpstr>Ретро</vt:lpstr>
      <vt:lpstr>Презентация PowerPoint</vt:lpstr>
      <vt:lpstr>Актуальность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в старшей группе</dc:title>
  <dc:creator>User</dc:creator>
  <cp:lastModifiedBy>Пользователь Microsoft Office</cp:lastModifiedBy>
  <cp:revision>131</cp:revision>
  <dcterms:created xsi:type="dcterms:W3CDTF">2018-10-04T08:14:48Z</dcterms:created>
  <dcterms:modified xsi:type="dcterms:W3CDTF">2022-10-15T05:07:31Z</dcterms:modified>
</cp:coreProperties>
</file>