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68" r:id="rId5"/>
    <p:sldId id="264" r:id="rId6"/>
    <p:sldId id="259" r:id="rId7"/>
    <p:sldId id="260" r:id="rId8"/>
    <p:sldId id="271" r:id="rId9"/>
    <p:sldId id="262" r:id="rId10"/>
    <p:sldId id="263" r:id="rId11"/>
    <p:sldId id="265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1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9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8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48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94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2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6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6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90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7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2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7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3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2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2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2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9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8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8092A-4960-4BB3-9EF9-CC564EAE89A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0"/>
          <a:stretch/>
        </p:blipFill>
        <p:spPr>
          <a:xfrm>
            <a:off x="0" y="1679881"/>
            <a:ext cx="9144000" cy="517811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379"/>
            <a:ext cx="9144000" cy="2128221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757FE-F647-4B75-BFB9-D9D36A507AEA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8793" r="2236" b="52466"/>
          <a:stretch/>
        </p:blipFill>
        <p:spPr>
          <a:xfrm>
            <a:off x="-26893" y="5981174"/>
            <a:ext cx="3074893" cy="876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8793" r="2236" b="52466"/>
          <a:stretch/>
        </p:blipFill>
        <p:spPr>
          <a:xfrm>
            <a:off x="2971800" y="5981174"/>
            <a:ext cx="3227294" cy="876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8793" r="2236" b="52466"/>
          <a:stretch/>
        </p:blipFill>
        <p:spPr>
          <a:xfrm>
            <a:off x="6096000" y="5981174"/>
            <a:ext cx="3048000" cy="87682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219200"/>
            <a:ext cx="9144000" cy="4761974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0800000">
            <a:off x="0" y="0"/>
            <a:ext cx="9144000" cy="12192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0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229600" cy="28194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ПЕДАГОГА-ПСИХОЛОГА </a:t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ПСИХОЛОГО-ПЕДАГОГИЧЕСКОМУ СОПРОВОЖДЕНИЮ АДАПТАЦИИ И </a:t>
            </a:r>
            <a:r>
              <a:rPr lang="ru-RU"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СОЦИАЛИЗАЦИИ ДЕТЕЙ МИГРАНТОВ</a:t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НАЧАЛЬНОЙ ШКОЛЕ 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22098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>
                <a:solidFill>
                  <a:srgbClr val="C00000"/>
                </a:solidFill>
              </a:rPr>
              <a:t>Подготовил:</a:t>
            </a:r>
          </a:p>
          <a:p>
            <a:pPr algn="r"/>
            <a:r>
              <a:rPr lang="ru-RU" dirty="0">
                <a:solidFill>
                  <a:srgbClr val="C00000"/>
                </a:solidFill>
              </a:rPr>
              <a:t>педагог-психолог</a:t>
            </a:r>
          </a:p>
          <a:p>
            <a:pPr algn="r"/>
            <a:r>
              <a:rPr lang="ru-RU" dirty="0">
                <a:solidFill>
                  <a:srgbClr val="C00000"/>
                </a:solidFill>
              </a:rPr>
              <a:t>МАОУ СОШ № 2</a:t>
            </a:r>
          </a:p>
          <a:p>
            <a:pPr algn="r"/>
            <a:r>
              <a:rPr lang="ru-RU" dirty="0">
                <a:solidFill>
                  <a:srgbClr val="C00000"/>
                </a:solidFill>
              </a:rPr>
              <a:t>Сапрыкина М.М.</a:t>
            </a:r>
          </a:p>
          <a:p>
            <a:r>
              <a:rPr lang="ru-RU" dirty="0">
                <a:solidFill>
                  <a:srgbClr val="C00000"/>
                </a:solidFill>
              </a:rPr>
              <a:t>г. Тамбов </a:t>
            </a:r>
          </a:p>
          <a:p>
            <a:r>
              <a:rPr lang="ru-RU" dirty="0">
                <a:solidFill>
                  <a:srgbClr val="C00000"/>
                </a:solidFill>
              </a:rPr>
              <a:t>2024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6A194-E113-91A0-288D-77716A84B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Autofit/>
          </a:bodyPr>
          <a:lstStyle/>
          <a:p>
            <a:r>
              <a:rPr lang="ru-RU" sz="3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С ЭЛЕМЕНТАМИ ТРЕНИНГА </a:t>
            </a:r>
            <a:br>
              <a:rPr lang="ru-RU" sz="3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«НЕ ТАКОЙ, КАК ВСЕ» (ХУХЛАЕВ О.Е.)</a:t>
            </a:r>
            <a:endParaRPr lang="ru-RU" sz="39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89B99-0601-9173-4919-8DD7EDA46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Цель – </a:t>
            </a:r>
            <a:r>
              <a:rPr lang="ru-RU" sz="3200" kern="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адаптации детей-мигрантов из </a:t>
            </a:r>
            <a:r>
              <a:rPr lang="ru-RU" sz="3200" kern="0" dirty="0" err="1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инокультурной</a:t>
            </a:r>
            <a:r>
              <a:rPr lang="ru-RU" sz="3200" kern="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среды.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</a:p>
          <a:p>
            <a:pPr lvl="0"/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Осознание своей этнической уникальности в контексте целостного культурного контекста.</a:t>
            </a:r>
          </a:p>
          <a:p>
            <a:pPr lvl="0"/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Развитие культурной </a:t>
            </a:r>
            <a:r>
              <a:rPr lang="ru-RU" sz="3000" dirty="0" err="1">
                <a:solidFill>
                  <a:schemeClr val="accent2">
                    <a:lumMod val="75000"/>
                  </a:schemeClr>
                </a:solidFill>
              </a:rPr>
              <a:t>сензитивности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, чувствительности и уважения к культурным различиям.</a:t>
            </a:r>
          </a:p>
          <a:p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Обучение базовым навыкам              этнокультурной компетентности.</a:t>
            </a:r>
          </a:p>
          <a:p>
            <a:pPr marL="0" indent="0">
              <a:buNone/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Контингент учащихся: 1-4 классы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[6]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sz="30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EDBE35-AA88-B321-F25A-925EFC6DF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3171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54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C60FD-410E-C336-1C10-EA611B0D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ИСПОЛЬЗОВАННЫХ ИСТОЧНИКОВ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ED3A8-4203-1D44-DF87-CF9F6BE6D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029200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Зимакова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 Н. Модель психолого-педагогического сопровождения школьной адаптации детей-мигрантов (на начальном этапе обучения) // Гуманитарные, социально-экономические и общественные науки. 2014. № 8. С. 7-10.</a:t>
            </a:r>
          </a:p>
          <a:p>
            <a:pPr marL="0" lvl="0" indent="0" algn="just"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Касенова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Н.Н.,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Кергилова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Н.В., Егорычев А.М. Адаптация детей-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инофонов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билингвов и мигрантов в образовательных организациях как условие эффективной интеграции в российское общество // Вестник Новосибирского государственного педагогического университета. 2017. № 6. С 8-9.</a:t>
            </a:r>
          </a:p>
          <a:p>
            <a:pPr marL="0" lvl="0" indent="0" algn="just"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Хухлаева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О.Е., Чибисова М.Ю., Ткаченко Н.В. Методические рекомендации по проведению программы психолого-педагогического сопровождения процессов обучения, социальной, языковой и культурной адаптации детей иностранных граждан. М., 2022. </a:t>
            </a:r>
          </a:p>
          <a:p>
            <a:pPr marL="0" lvl="0" indent="0" algn="just"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Хухлаева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О.Е., Чибисова М.Ю. Межкультурная компетентность педагога в поликультурном образовательном пространстве. СПб., 2008. </a:t>
            </a:r>
          </a:p>
          <a:p>
            <a:pPr marL="0" lvl="0" indent="0" algn="just"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Хухлаева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О.Е., Чибисова М.Ю. Технологии психологического сопровождения интеграции мигрантов в образовательной среде. М., 2013. </a:t>
            </a:r>
          </a:p>
          <a:p>
            <a:pPr marL="0" lvl="0" indent="0" algn="just"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1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Хухлаев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О.Е. Не такой как все: психологическая адаптация детей-мигрантов из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инокультурной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среды в начальной школе (материалы к тренингу) // Школьный психолог. № 18. 2005. С. 6-9.</a:t>
            </a:r>
          </a:p>
          <a:p>
            <a:pPr lvl="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104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B5DBF5-4A18-DE5E-FF25-5CCB43B50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1537218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74CB77-F075-A908-75E6-D38F80EDC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64" y="2590801"/>
            <a:ext cx="280304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8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79D5F2F-CBB9-4000-8E6D-426A0BDC7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8915400" cy="14478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Дети-мигранты – это дети вынужденных переселенцев из других государств, чаще всего из-за политической, экономической, национально-правовой нестабильности</a:t>
            </a:r>
            <a:br>
              <a:rPr lang="ru-RU" sz="3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CD727BFD-2A1C-4091-A19C-CF9668702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Дети-инофоны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(владеющие только одним языком, который для остальных является иностранным).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99F1173-4915-44A3-A0A4-11197F6D8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Дети-билингвы (владеющие двумя языками одновременно, обладающие способностью использовать в общении две языковые системы)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[2]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CA769970-C90F-45FF-ADF6-5D77039BE9DE}"/>
              </a:ext>
            </a:extLst>
          </p:cNvPr>
          <p:cNvSpPr/>
          <p:nvPr/>
        </p:nvSpPr>
        <p:spPr>
          <a:xfrm>
            <a:off x="6438900" y="1524000"/>
            <a:ext cx="457200" cy="457200"/>
          </a:xfrm>
          <a:prstGeom prst="downArrow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686BAE56-B516-4A1A-AB9D-247E6C48151F}"/>
              </a:ext>
            </a:extLst>
          </p:cNvPr>
          <p:cNvSpPr/>
          <p:nvPr/>
        </p:nvSpPr>
        <p:spPr>
          <a:xfrm>
            <a:off x="1984735" y="1524000"/>
            <a:ext cx="457200" cy="457200"/>
          </a:xfrm>
          <a:prstGeom prst="downArrow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8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9D7827-2DA9-4CA7-91CD-BF23D5031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9200"/>
            <a:ext cx="3048000" cy="211666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9B2114C-6CA9-4F5B-A2CA-8B1CC4C0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АДАПТАЦИЯ ДЕТЕЙ-МИГРАНТОВ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C1AC6E-0DD4-4AD4-9199-3C3322371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способность данной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категории детей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приспособиться к различным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условиям внешней среды, а точнее освоить новую картину мира и государственный язык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[2]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08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102CB-3CEB-231C-14C4-C6074DFC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ИНТЕГРАЦИЯ ДЕТЕЙ-МИГРАНТОВ 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 ОБРАЗОВАТЕЛЬНОЙ СРЕДЕ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E9022-227A-0B84-454C-C257B240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66" y="1452203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Солдатова Г.У., Макарчук А.В., Пантелеев А.Б.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«Комплексная программа социокультурной адаптации детей из семей мигрантов в поликультурном образовательном пространстве»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*Рекомендована письмом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Минпросвещения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России от 16.08.2021 N НН-202/07 «О направлении методических рекомендаций" (вместе с "Методическими рекомендациями органам исполнительной власти субъектов Российской Федерации об организации работы общеобразовательных организаций по языковой и социокультурной адаптации детей иностранных граждан»).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63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13A14-7B3D-9D7E-5B6E-C502824C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7656"/>
            <a:ext cx="8686800" cy="8683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ДИАГНОСТИЧЕСКИЙ ИНСТРУМЕНТАРИЙ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8C27B0-22D7-BD72-C2A8-977ECB294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0"/>
            <a:ext cx="8382000" cy="4144963"/>
          </a:xfrm>
        </p:spPr>
        <p:txBody>
          <a:bodyPr numCol="3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Карта стандартизованного наблюдения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«Стратегии адаптации»</a:t>
            </a: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ru-RU" sz="2600" spc="-1" dirty="0">
                <a:solidFill>
                  <a:schemeClr val="accent2">
                    <a:lumMod val="75000"/>
                  </a:schemeClr>
                </a:solidFill>
                <a:ea typeface="Calibri"/>
              </a:rPr>
              <a:t>а</a:t>
            </a:r>
            <a:r>
              <a:rPr lang="ru-RU" sz="2600" b="0" strike="noStrike" spc="-1" dirty="0">
                <a:solidFill>
                  <a:schemeClr val="accent2">
                    <a:lumMod val="75000"/>
                  </a:schemeClr>
                </a:solidFill>
                <a:ea typeface="Calibri"/>
              </a:rPr>
              <a:t>ссимиляция,</a:t>
            </a:r>
            <a:endParaRPr lang="en-US" sz="2600" b="0" strike="noStrike" spc="-1" dirty="0">
              <a:solidFill>
                <a:schemeClr val="accent2">
                  <a:lumMod val="75000"/>
                </a:schemeClr>
              </a:solidFill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ru-RU" sz="2600" b="0" strike="noStrike" spc="-1" dirty="0">
                <a:solidFill>
                  <a:schemeClr val="accent2">
                    <a:lumMod val="75000"/>
                  </a:schemeClr>
                </a:solidFill>
                <a:ea typeface="Calibri"/>
              </a:rPr>
              <a:t>изоляция (сепаратизм),</a:t>
            </a:r>
            <a:endParaRPr lang="en-US" sz="2600" b="0" strike="noStrike" spc="-1" dirty="0">
              <a:solidFill>
                <a:schemeClr val="accent2">
                  <a:lumMod val="75000"/>
                </a:schemeClr>
              </a:solidFill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ru-RU" sz="2600" b="0" strike="noStrike" spc="-1" dirty="0">
                <a:solidFill>
                  <a:schemeClr val="accent2">
                    <a:lumMod val="75000"/>
                  </a:schemeClr>
                </a:solidFill>
                <a:ea typeface="Calibri"/>
              </a:rPr>
              <a:t> маргинальный синдром,</a:t>
            </a:r>
            <a:endParaRPr lang="en-US" sz="2600" b="0" strike="noStrike" spc="-1" dirty="0">
              <a:solidFill>
                <a:schemeClr val="accent2">
                  <a:lumMod val="75000"/>
                </a:schemeClr>
              </a:solidFill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ru-RU" sz="2600" b="0" strike="noStrike" spc="-1" dirty="0">
                <a:solidFill>
                  <a:schemeClr val="accent2">
                    <a:lumMod val="75000"/>
                  </a:schemeClr>
                </a:solidFill>
                <a:ea typeface="Calibri"/>
              </a:rPr>
              <a:t> интеграция.</a:t>
            </a:r>
            <a:endParaRPr lang="ru-RU" sz="26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algn="just"/>
            <a:endParaRPr lang="ru-RU" sz="2600" dirty="0"/>
          </a:p>
          <a:p>
            <a:pPr algn="just"/>
            <a:endParaRPr lang="ru-RU" sz="2600" dirty="0"/>
          </a:p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Социометрический тест  </a:t>
            </a:r>
          </a:p>
          <a:p>
            <a:pPr indent="-69850" algn="just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ru-RU" sz="2600" b="0" strike="noStrike" spc="-1" dirty="0">
                <a:solidFill>
                  <a:schemeClr val="accent2">
                    <a:lumMod val="75000"/>
                  </a:schemeClr>
                </a:solidFill>
                <a:ea typeface="Calibri"/>
              </a:rPr>
              <a:t>Кого из твоего класса ты пригласил бы на свой день рождения?</a:t>
            </a:r>
            <a:endParaRPr lang="en-US" sz="2600" b="0" strike="noStrike" spc="-1" dirty="0">
              <a:solidFill>
                <a:schemeClr val="accent2">
                  <a:lumMod val="75000"/>
                </a:schemeClr>
              </a:solidFill>
            </a:endParaRPr>
          </a:p>
          <a:p>
            <a:pPr indent="106363" algn="just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ru-RU" sz="2600" b="0" strike="noStrike" spc="-1" dirty="0">
                <a:solidFill>
                  <a:schemeClr val="accent2">
                    <a:lumMod val="75000"/>
                  </a:schemeClr>
                </a:solidFill>
                <a:ea typeface="Calibri"/>
              </a:rPr>
              <a:t>Кого из своего класса ты не пригласил бы на свой день рождения?</a:t>
            </a:r>
            <a:endParaRPr lang="en-US" sz="2600" b="0" strike="noStrike" spc="-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600" b="1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endParaRPr lang="ru-RU" sz="2600" b="1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600" b="1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546100" indent="0" algn="just">
              <a:buNone/>
            </a:pPr>
            <a:endParaRPr lang="ru-RU" sz="2600" b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marL="546100" indent="0" algn="just">
              <a:buNone/>
            </a:pPr>
            <a:endParaRPr lang="ru-RU" sz="2600" b="1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546100" indent="0" algn="just">
              <a:buNone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Экспресс-опросник          «Индекс толерантности»</a:t>
            </a:r>
          </a:p>
          <a:p>
            <a:pPr marL="546100" indent="0" algn="just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ru-RU" sz="2600" b="0" strike="noStrike" spc="-1" dirty="0">
                <a:solidFill>
                  <a:schemeClr val="accent2">
                    <a:lumMod val="75000"/>
                  </a:schemeClr>
                </a:solidFill>
                <a:ea typeface="Calibri"/>
              </a:rPr>
              <a:t>Этническая толерантность</a:t>
            </a:r>
            <a:endParaRPr lang="en-US" sz="2600" b="0" strike="noStrike" spc="-1" dirty="0">
              <a:solidFill>
                <a:schemeClr val="accent2">
                  <a:lumMod val="75000"/>
                </a:schemeClr>
              </a:solidFill>
            </a:endParaRPr>
          </a:p>
          <a:p>
            <a:pPr marL="546100" indent="0" algn="just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ru-RU" sz="2600" b="0" strike="noStrike" spc="-1" dirty="0">
                <a:solidFill>
                  <a:schemeClr val="accent2">
                    <a:lumMod val="75000"/>
                  </a:schemeClr>
                </a:solidFill>
                <a:ea typeface="Calibri"/>
              </a:rPr>
              <a:t>Социальная толерантность</a:t>
            </a:r>
            <a:endParaRPr lang="en-US" sz="2600" b="0" strike="noStrike" spc="-1" dirty="0">
              <a:solidFill>
                <a:schemeClr val="accent2">
                  <a:lumMod val="75000"/>
                </a:schemeClr>
              </a:solidFill>
            </a:endParaRPr>
          </a:p>
          <a:p>
            <a:pPr marL="546100" indent="0" algn="just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ru-RU" sz="2600" b="0" strike="noStrike" spc="-1" dirty="0">
                <a:solidFill>
                  <a:schemeClr val="accent2">
                    <a:lumMod val="75000"/>
                  </a:schemeClr>
                </a:solidFill>
                <a:ea typeface="Calibri"/>
              </a:rPr>
              <a:t>Толерантность </a:t>
            </a:r>
          </a:p>
          <a:p>
            <a:pPr marL="546100" indent="0" algn="just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None/>
              <a:tabLst>
                <a:tab pos="0" algn="l"/>
              </a:tabLst>
            </a:pPr>
            <a:r>
              <a:rPr lang="ru-RU" sz="2600" b="0" strike="noStrike" spc="-1" dirty="0">
                <a:solidFill>
                  <a:schemeClr val="accent2">
                    <a:lumMod val="75000"/>
                  </a:schemeClr>
                </a:solidFill>
                <a:ea typeface="Calibri"/>
              </a:rPr>
              <a:t>как черта личности</a:t>
            </a:r>
            <a:r>
              <a:rPr lang="en-US" sz="2600" b="0" strike="noStrike" spc="-1" dirty="0">
                <a:solidFill>
                  <a:schemeClr val="accent2">
                    <a:lumMod val="75000"/>
                  </a:schemeClr>
                </a:solidFill>
                <a:ea typeface="Calibri"/>
              </a:rPr>
              <a:t> [4]</a:t>
            </a:r>
            <a:r>
              <a:rPr lang="ru-RU" sz="2600" b="0" strike="noStrike" spc="-1" dirty="0">
                <a:solidFill>
                  <a:schemeClr val="accent2">
                    <a:lumMod val="75000"/>
                  </a:schemeClr>
                </a:solidFill>
                <a:ea typeface="Calibri"/>
              </a:rPr>
              <a:t>.</a:t>
            </a:r>
            <a:endParaRPr lang="en-US" sz="2600" b="0" strike="noStrike" spc="-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b="1" dirty="0">
              <a:latin typeface="Times New Roman" panose="02020603050405020304" pitchFamily="18" charset="0"/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BCE43882-3D5E-8091-7194-92D331E61910}"/>
              </a:ext>
            </a:extLst>
          </p:cNvPr>
          <p:cNvSpPr/>
          <p:nvPr/>
        </p:nvSpPr>
        <p:spPr>
          <a:xfrm>
            <a:off x="1657350" y="1280319"/>
            <a:ext cx="685800" cy="5635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80C101C-A296-93FD-ACA3-8B4D53D1BF25}"/>
              </a:ext>
            </a:extLst>
          </p:cNvPr>
          <p:cNvSpPr/>
          <p:nvPr/>
        </p:nvSpPr>
        <p:spPr>
          <a:xfrm>
            <a:off x="4229100" y="1280319"/>
            <a:ext cx="685800" cy="5635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BF7BEF79-1D96-C40C-8843-2C9E38E1FA4F}"/>
              </a:ext>
            </a:extLst>
          </p:cNvPr>
          <p:cNvSpPr/>
          <p:nvPr/>
        </p:nvSpPr>
        <p:spPr>
          <a:xfrm>
            <a:off x="7010400" y="1280319"/>
            <a:ext cx="685800" cy="5635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07DB29-74B1-C406-9698-AF311D045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33799"/>
            <a:ext cx="2956560" cy="20848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64DFD-2161-3279-CCB1-3050D611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5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sz="4400" b="1" strike="noStrike" spc="-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ДИАГНОСТИЧЕСКИЙ АЛЬБОМ </a:t>
            </a:r>
            <a:br>
              <a:rPr lang="ru-RU" sz="4400" b="1" strike="noStrike" spc="-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</a:br>
            <a:r>
              <a:rPr lang="ru-RU" sz="4400" b="1" strike="noStrike" spc="-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«ТВОЯ ЖИЗНЬ НА НОВОМ МЕСТЕ»</a:t>
            </a:r>
            <a:br>
              <a:rPr lang="en-US" sz="4400" b="0" strike="noStrike" spc="-1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54339B-D57E-2721-142C-A7DA8999A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132094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С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борник игр и упражнений  упражнений, предназначенных для психологической поддержки ребенка, переживающего миграцию. Задания затрагивают различные темы: </a:t>
            </a:r>
          </a:p>
          <a:p>
            <a:pPr algn="just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поведение в трудной ситуации,</a:t>
            </a:r>
          </a:p>
          <a:p>
            <a:pPr algn="just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отношения со сверстниками,</a:t>
            </a:r>
          </a:p>
          <a:p>
            <a:pPr algn="just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обращение за помощью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 [3]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7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CA72D0-AA3D-6D40-4D9B-821318266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63181"/>
            <a:ext cx="2743200" cy="19890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2BB57-AE25-8186-9049-5EBB604B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ДИАЛОГИЧЕСКОГО РАССКАЗЫВАНИЯ ИСТОРИЙ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902C4-7FE5-CFBC-2DC7-1E5E23B44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Ребенку предлагается самостоятельно придумать удивительную  историю. После завершения рассказа психолог просит ребенка подумать над тем, какую мораль содержит в себе его история.  Рассказ ребенка рассматривается как некое послание, в котором отражаются актуальные проблемы и (что особенно важно) способы их решения (часто неадекватные), которыми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пользуется ребенок. В ответ психолог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сообщает свой, более конструктивный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вариант интерпретации событий, в форме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истории с теми же героями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[5]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3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7D0CAB-A72C-BCE8-081F-C0225FC7F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35107"/>
            <a:ext cx="3276600" cy="21838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53B19-3DE9-33F7-1AB6-EAE75A03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РОЛЕВЫЕ ИГРЫ 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ИНДИВИДУАЛЬНОЙ РАБОТЕ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039C80-EF08-A888-398C-8AC1ABA7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В ролевой игре психолог и ребенок с помощью игрушек разыгрывают ситуации повседневного взаимодействия. С помощью данного метода психолог имеет возможность выявить актуальные социальные навыки учащегося-мигранта и содействовать формированию 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культурно релевантных навыков.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Ролевая игра позволяет ребенку в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 комфортной и безопасной форме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 попрактиковаться в использовании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новых поведенческих моделей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 [3]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9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8B615-48C2-E71E-D742-F371336A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ХУДОЖЕСТВЕННО-ТВОРЧЕСКАЯ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DD2D5-CF88-C24A-DF73-9155E4229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Использование ресурсов творчества эффективно в решении задач выражения 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отреагирования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различных эмоциональных состояний, формирования конструктивных способов эмоционального реагирования, содействия преодолению негативных последствий миграционного стресса,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даже при недостаточном уровне владения русским языком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E52DBC-1EE0-F53A-B364-3BADCF96C9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12719" r="10811" b="8001"/>
          <a:stretch/>
        </p:blipFill>
        <p:spPr>
          <a:xfrm>
            <a:off x="3048000" y="4267200"/>
            <a:ext cx="2743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97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770</Words>
  <Application>Microsoft Macintosh PowerPoint</Application>
  <PresentationFormat>Экран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Office Theme</vt:lpstr>
      <vt:lpstr>Custom Design</vt:lpstr>
      <vt:lpstr>ОРГАНИЗАЦИЯ РАБОТЫ ПЕДАГОГА-ПСИХОЛОГА  ПО ПСИХОЛОГО-ПЕДАГОГИЧЕСКОМУ СОПРОВОЖДЕНИЮ АДАПТАЦИИ И СОЦИАЛИЗАЦИИ ДЕТЕЙ МИГРАНТОВ В НАЧАЛЬНОЙ ШКОЛЕ   </vt:lpstr>
      <vt:lpstr>Дети-мигранты – это дети вынужденных переселенцев из других государств, чаще всего из-за политической, экономической, национально-правовой нестабильности </vt:lpstr>
      <vt:lpstr>АДАПТАЦИЯ ДЕТЕЙ-МИГРАНТОВ</vt:lpstr>
      <vt:lpstr>ИНТЕГРАЦИЯ ДЕТЕЙ-МИГРАНТОВ  В ОБРАЗОВАТЕЛЬНОЙ СРЕДЕ</vt:lpstr>
      <vt:lpstr>ДИАГНОСТИЧЕСКИЙ ИНСТРУМЕНТАРИЙ </vt:lpstr>
      <vt:lpstr>ДИАГНОСТИЧЕСКИЙ АЛЬБОМ  «ТВОЯ ЖИЗНЬ НА НОВОМ МЕСТЕ» </vt:lpstr>
      <vt:lpstr>МЕТОД ДИАЛОГИЧЕСКОГО РАССКАЗЫВАНИЯ ИСТОРИЙ</vt:lpstr>
      <vt:lpstr>РОЛЕВЫЕ ИГРЫ  В ИНДИВИДУАЛЬНОЙ РАБОТЕ</vt:lpstr>
      <vt:lpstr>ХУДОЖЕСТВЕННО-ТВОРЧЕСКАЯ ДЕЯТЕЛЬНОСТЬ</vt:lpstr>
      <vt:lpstr>ЗАНЯТИЯ С ЭЛЕМЕНТАМИ ТРЕНИНГА  «НЕ ТАКОЙ, КАК ВСЕ» (ХУХЛАЕВ О.Е.)</vt:lpstr>
      <vt:lpstr>СПИСОК ИСПОЛЬЗОВАННЫХ ИСТОЧНИКОВ</vt:lpstr>
      <vt:lpstr>СПАСИБО ЗА ВНИМАНИЕ</vt:lpstr>
    </vt:vector>
  </TitlesOfParts>
  <Company>Fairmont Raffles Hotels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Анна Можейко</cp:lastModifiedBy>
  <cp:revision>13</cp:revision>
  <dcterms:created xsi:type="dcterms:W3CDTF">2014-07-16T13:38:01Z</dcterms:created>
  <dcterms:modified xsi:type="dcterms:W3CDTF">2024-02-18T05:26:11Z</dcterms:modified>
</cp:coreProperties>
</file>