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CB5B2-9118-493A-AB46-1105C783B48D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D41D3E-FCB6-4878-B7A8-ECC4F328DA0C}">
      <dgm:prSet phldrT="[Текст]" custT="1"/>
      <dgm:spPr/>
      <dgm:t>
        <a:bodyPr/>
        <a:lstStyle/>
        <a:p>
          <a:pPr algn="ctr"/>
          <a:r>
            <a:rPr lang="ru-RU" sz="1600" dirty="0">
              <a:latin typeface="Segoe Print" panose="02000600000000000000" pitchFamily="2" charset="0"/>
            </a:rPr>
            <a:t>Учет возрастных и индивидуальных особенностей</a:t>
          </a:r>
        </a:p>
        <a:p>
          <a:pPr algn="ctr"/>
          <a:r>
            <a:rPr lang="ru-RU" sz="1600" dirty="0">
              <a:latin typeface="Segoe Print" panose="02000600000000000000" pitchFamily="2" charset="0"/>
            </a:rPr>
            <a:t> детей 6-7 лет с ОВЗ</a:t>
          </a:r>
        </a:p>
      </dgm:t>
    </dgm:pt>
    <dgm:pt modelId="{A3C620C2-1F83-4B49-8488-933DC4C601F9}" type="parTrans" cxnId="{D3CAE80F-5D6C-457F-85EF-29372AC65ACC}">
      <dgm:prSet/>
      <dgm:spPr/>
      <dgm:t>
        <a:bodyPr/>
        <a:lstStyle/>
        <a:p>
          <a:endParaRPr lang="ru-RU"/>
        </a:p>
      </dgm:t>
    </dgm:pt>
    <dgm:pt modelId="{040CB900-655C-4568-B30C-412990C9E1CA}" type="sibTrans" cxnId="{D3CAE80F-5D6C-457F-85EF-29372AC65ACC}">
      <dgm:prSet/>
      <dgm:spPr/>
      <dgm:t>
        <a:bodyPr/>
        <a:lstStyle/>
        <a:p>
          <a:endParaRPr lang="ru-RU"/>
        </a:p>
      </dgm:t>
    </dgm:pt>
    <dgm:pt modelId="{F4B7095B-EAAA-445E-850C-51449267A292}">
      <dgm:prSet phldrT="[Текст]" custT="1"/>
      <dgm:spPr/>
      <dgm:t>
        <a:bodyPr/>
        <a:lstStyle/>
        <a:p>
          <a:pPr algn="ctr"/>
          <a:r>
            <a:rPr lang="ru-RU" sz="1600" dirty="0">
              <a:latin typeface="Segoe Print" panose="02000600000000000000" pitchFamily="2" charset="0"/>
            </a:rPr>
            <a:t>Разработка системы занятий на развитие положительных представлений о школе, формирование внутренней позиции школьника</a:t>
          </a:r>
        </a:p>
      </dgm:t>
    </dgm:pt>
    <dgm:pt modelId="{94AADABC-10FC-4348-8E86-9F5326BA31D0}" type="parTrans" cxnId="{4888B6B9-F285-4CAF-B17D-0002CCF682D2}">
      <dgm:prSet/>
      <dgm:spPr/>
      <dgm:t>
        <a:bodyPr/>
        <a:lstStyle/>
        <a:p>
          <a:endParaRPr lang="ru-RU"/>
        </a:p>
      </dgm:t>
    </dgm:pt>
    <dgm:pt modelId="{63588825-2BC9-4078-88C8-41F00CB16F99}" type="sibTrans" cxnId="{4888B6B9-F285-4CAF-B17D-0002CCF682D2}">
      <dgm:prSet/>
      <dgm:spPr/>
      <dgm:t>
        <a:bodyPr/>
        <a:lstStyle/>
        <a:p>
          <a:endParaRPr lang="ru-RU"/>
        </a:p>
      </dgm:t>
    </dgm:pt>
    <dgm:pt modelId="{50944AE6-6731-4552-9F0E-C6DE13761994}">
      <dgm:prSet phldrT="[Текст]" custT="1"/>
      <dgm:spPr/>
      <dgm:t>
        <a:bodyPr/>
        <a:lstStyle/>
        <a:p>
          <a:pPr algn="ctr"/>
          <a:r>
            <a:rPr lang="ru-RU" sz="1600" dirty="0">
              <a:latin typeface="Segoe Print" panose="02000600000000000000" pitchFamily="2" charset="0"/>
            </a:rPr>
            <a:t>Организация развивающей предметно-пространственной среды в групповых помещениях дошкольного образовательного учреждения</a:t>
          </a:r>
        </a:p>
      </dgm:t>
    </dgm:pt>
    <dgm:pt modelId="{3E8E6895-3801-489B-A17D-AA575E195E73}" type="parTrans" cxnId="{4CD09728-5D34-4C4A-99A0-103B67725C5D}">
      <dgm:prSet/>
      <dgm:spPr/>
      <dgm:t>
        <a:bodyPr/>
        <a:lstStyle/>
        <a:p>
          <a:endParaRPr lang="ru-RU"/>
        </a:p>
      </dgm:t>
    </dgm:pt>
    <dgm:pt modelId="{5B18ABDA-393B-41C1-9A21-5122186953F8}" type="sibTrans" cxnId="{4CD09728-5D34-4C4A-99A0-103B67725C5D}">
      <dgm:prSet/>
      <dgm:spPr/>
      <dgm:t>
        <a:bodyPr/>
        <a:lstStyle/>
        <a:p>
          <a:endParaRPr lang="ru-RU"/>
        </a:p>
      </dgm:t>
    </dgm:pt>
    <dgm:pt modelId="{706D41E5-9927-4952-AE98-11DE8DC9524A}" type="pres">
      <dgm:prSet presAssocID="{E0BCB5B2-9118-493A-AB46-1105C783B48D}" presName="linear" presStyleCnt="0">
        <dgm:presLayoutVars>
          <dgm:dir/>
          <dgm:animLvl val="lvl"/>
          <dgm:resizeHandles val="exact"/>
        </dgm:presLayoutVars>
      </dgm:prSet>
      <dgm:spPr/>
    </dgm:pt>
    <dgm:pt modelId="{1C7DE7B8-57BE-4F82-AC48-DC0B87627009}" type="pres">
      <dgm:prSet presAssocID="{F6D41D3E-FCB6-4878-B7A8-ECC4F328DA0C}" presName="parentLin" presStyleCnt="0"/>
      <dgm:spPr/>
    </dgm:pt>
    <dgm:pt modelId="{BE435349-32C2-4FCA-8A7B-7AADEF6A0E00}" type="pres">
      <dgm:prSet presAssocID="{F6D41D3E-FCB6-4878-B7A8-ECC4F328DA0C}" presName="parentLeftMargin" presStyleLbl="node1" presStyleIdx="0" presStyleCnt="3"/>
      <dgm:spPr/>
    </dgm:pt>
    <dgm:pt modelId="{DF1230C8-A6A8-401B-93FB-D5C450C933A0}" type="pres">
      <dgm:prSet presAssocID="{F6D41D3E-FCB6-4878-B7A8-ECC4F328DA0C}" presName="parentText" presStyleLbl="node1" presStyleIdx="0" presStyleCnt="3" custScaleX="132878" custScaleY="253065" custLinFactX="-365" custLinFactNeighborX="-100000" custLinFactNeighborY="8534">
        <dgm:presLayoutVars>
          <dgm:chMax val="0"/>
          <dgm:bulletEnabled val="1"/>
        </dgm:presLayoutVars>
      </dgm:prSet>
      <dgm:spPr/>
    </dgm:pt>
    <dgm:pt modelId="{63AEC588-5764-49D9-A91F-BA95FE27ADCC}" type="pres">
      <dgm:prSet presAssocID="{F6D41D3E-FCB6-4878-B7A8-ECC4F328DA0C}" presName="negativeSpace" presStyleCnt="0"/>
      <dgm:spPr/>
    </dgm:pt>
    <dgm:pt modelId="{D3900220-55CA-4F83-843B-EC8DF22E30C1}" type="pres">
      <dgm:prSet presAssocID="{F6D41D3E-FCB6-4878-B7A8-ECC4F328DA0C}" presName="childText" presStyleLbl="conFgAcc1" presStyleIdx="0" presStyleCnt="3">
        <dgm:presLayoutVars>
          <dgm:bulletEnabled val="1"/>
        </dgm:presLayoutVars>
      </dgm:prSet>
      <dgm:spPr/>
    </dgm:pt>
    <dgm:pt modelId="{32E8EED0-3D4A-4963-8F99-BB9DB584147F}" type="pres">
      <dgm:prSet presAssocID="{040CB900-655C-4568-B30C-412990C9E1CA}" presName="spaceBetweenRectangles" presStyleCnt="0"/>
      <dgm:spPr/>
    </dgm:pt>
    <dgm:pt modelId="{68435CEC-0AD1-4816-9863-B5D0FCD134D4}" type="pres">
      <dgm:prSet presAssocID="{F4B7095B-EAAA-445E-850C-51449267A292}" presName="parentLin" presStyleCnt="0"/>
      <dgm:spPr/>
    </dgm:pt>
    <dgm:pt modelId="{748E24F8-E36D-42D1-8CF8-728684BEF807}" type="pres">
      <dgm:prSet presAssocID="{F4B7095B-EAAA-445E-850C-51449267A292}" presName="parentLeftMargin" presStyleLbl="node1" presStyleIdx="0" presStyleCnt="3"/>
      <dgm:spPr/>
    </dgm:pt>
    <dgm:pt modelId="{1E81520E-49B8-478B-BCF6-F22067783C53}" type="pres">
      <dgm:prSet presAssocID="{F4B7095B-EAAA-445E-850C-51449267A292}" presName="parentText" presStyleLbl="node1" presStyleIdx="1" presStyleCnt="3" custScaleX="132920" custScaleY="233391" custLinFactX="-242" custLinFactNeighborX="-100000" custLinFactNeighborY="-9020">
        <dgm:presLayoutVars>
          <dgm:chMax val="0"/>
          <dgm:bulletEnabled val="1"/>
        </dgm:presLayoutVars>
      </dgm:prSet>
      <dgm:spPr/>
    </dgm:pt>
    <dgm:pt modelId="{7C9A56F4-1F40-4268-93E9-7083537C21BE}" type="pres">
      <dgm:prSet presAssocID="{F4B7095B-EAAA-445E-850C-51449267A292}" presName="negativeSpace" presStyleCnt="0"/>
      <dgm:spPr/>
    </dgm:pt>
    <dgm:pt modelId="{1886539E-059A-4FF8-A4BD-9CF7F439D68E}" type="pres">
      <dgm:prSet presAssocID="{F4B7095B-EAAA-445E-850C-51449267A292}" presName="childText" presStyleLbl="conFgAcc1" presStyleIdx="1" presStyleCnt="3">
        <dgm:presLayoutVars>
          <dgm:bulletEnabled val="1"/>
        </dgm:presLayoutVars>
      </dgm:prSet>
      <dgm:spPr/>
    </dgm:pt>
    <dgm:pt modelId="{88B90282-C375-48D5-BA08-4E617E77FA97}" type="pres">
      <dgm:prSet presAssocID="{63588825-2BC9-4078-88C8-41F00CB16F99}" presName="spaceBetweenRectangles" presStyleCnt="0"/>
      <dgm:spPr/>
    </dgm:pt>
    <dgm:pt modelId="{E8AB127C-617C-44F0-BBC8-776192F9E53C}" type="pres">
      <dgm:prSet presAssocID="{50944AE6-6731-4552-9F0E-C6DE13761994}" presName="parentLin" presStyleCnt="0"/>
      <dgm:spPr/>
    </dgm:pt>
    <dgm:pt modelId="{99890862-712E-4B08-B349-3E621965932B}" type="pres">
      <dgm:prSet presAssocID="{50944AE6-6731-4552-9F0E-C6DE13761994}" presName="parentLeftMargin" presStyleLbl="node1" presStyleIdx="1" presStyleCnt="3"/>
      <dgm:spPr/>
    </dgm:pt>
    <dgm:pt modelId="{321AEDB2-0A03-4D58-A71A-9A4F40FF9DD8}" type="pres">
      <dgm:prSet presAssocID="{50944AE6-6731-4552-9F0E-C6DE13761994}" presName="parentText" presStyleLbl="node1" presStyleIdx="2" presStyleCnt="3" custScaleX="134442" custScaleY="228290" custLinFactX="-1219" custLinFactNeighborX="-100000">
        <dgm:presLayoutVars>
          <dgm:chMax val="0"/>
          <dgm:bulletEnabled val="1"/>
        </dgm:presLayoutVars>
      </dgm:prSet>
      <dgm:spPr/>
    </dgm:pt>
    <dgm:pt modelId="{62A8C468-32DA-4FFE-AFE8-08AA75D0F792}" type="pres">
      <dgm:prSet presAssocID="{50944AE6-6731-4552-9F0E-C6DE13761994}" presName="negativeSpace" presStyleCnt="0"/>
      <dgm:spPr/>
    </dgm:pt>
    <dgm:pt modelId="{F3A85933-3D8E-4F59-8664-9B0D9BFCB8EF}" type="pres">
      <dgm:prSet presAssocID="{50944AE6-6731-4552-9F0E-C6DE137619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BFF608-E790-40AD-9638-82EED6BCEFC2}" type="presOf" srcId="{F6D41D3E-FCB6-4878-B7A8-ECC4F328DA0C}" destId="{DF1230C8-A6A8-401B-93FB-D5C450C933A0}" srcOrd="1" destOrd="0" presId="urn:microsoft.com/office/officeart/2005/8/layout/list1"/>
    <dgm:cxn modelId="{D3CAE80F-5D6C-457F-85EF-29372AC65ACC}" srcId="{E0BCB5B2-9118-493A-AB46-1105C783B48D}" destId="{F6D41D3E-FCB6-4878-B7A8-ECC4F328DA0C}" srcOrd="0" destOrd="0" parTransId="{A3C620C2-1F83-4B49-8488-933DC4C601F9}" sibTransId="{040CB900-655C-4568-B30C-412990C9E1CA}"/>
    <dgm:cxn modelId="{06D4EA17-0CDC-41EB-9928-632F72DA6DFB}" type="presOf" srcId="{50944AE6-6731-4552-9F0E-C6DE13761994}" destId="{99890862-712E-4B08-B349-3E621965932B}" srcOrd="0" destOrd="0" presId="urn:microsoft.com/office/officeart/2005/8/layout/list1"/>
    <dgm:cxn modelId="{A7500823-5B80-4E7B-AF7C-298AF5D4A7FF}" type="presOf" srcId="{F4B7095B-EAAA-445E-850C-51449267A292}" destId="{1E81520E-49B8-478B-BCF6-F22067783C53}" srcOrd="1" destOrd="0" presId="urn:microsoft.com/office/officeart/2005/8/layout/list1"/>
    <dgm:cxn modelId="{4CD09728-5D34-4C4A-99A0-103B67725C5D}" srcId="{E0BCB5B2-9118-493A-AB46-1105C783B48D}" destId="{50944AE6-6731-4552-9F0E-C6DE13761994}" srcOrd="2" destOrd="0" parTransId="{3E8E6895-3801-489B-A17D-AA575E195E73}" sibTransId="{5B18ABDA-393B-41C1-9A21-5122186953F8}"/>
    <dgm:cxn modelId="{D0716B42-FB2C-4F6B-9158-A78357E0D072}" type="presOf" srcId="{F4B7095B-EAAA-445E-850C-51449267A292}" destId="{748E24F8-E36D-42D1-8CF8-728684BEF807}" srcOrd="0" destOrd="0" presId="urn:microsoft.com/office/officeart/2005/8/layout/list1"/>
    <dgm:cxn modelId="{C12A715B-2A87-413E-8E1F-99B6149B08B3}" type="presOf" srcId="{50944AE6-6731-4552-9F0E-C6DE13761994}" destId="{321AEDB2-0A03-4D58-A71A-9A4F40FF9DD8}" srcOrd="1" destOrd="0" presId="urn:microsoft.com/office/officeart/2005/8/layout/list1"/>
    <dgm:cxn modelId="{22621E5C-C559-4C8B-B8AB-AEBA3293EC97}" type="presOf" srcId="{E0BCB5B2-9118-493A-AB46-1105C783B48D}" destId="{706D41E5-9927-4952-AE98-11DE8DC9524A}" srcOrd="0" destOrd="0" presId="urn:microsoft.com/office/officeart/2005/8/layout/list1"/>
    <dgm:cxn modelId="{B81A338F-5D7E-43E8-9A22-AE9449395369}" type="presOf" srcId="{F6D41D3E-FCB6-4878-B7A8-ECC4F328DA0C}" destId="{BE435349-32C2-4FCA-8A7B-7AADEF6A0E00}" srcOrd="0" destOrd="0" presId="urn:microsoft.com/office/officeart/2005/8/layout/list1"/>
    <dgm:cxn modelId="{4888B6B9-F285-4CAF-B17D-0002CCF682D2}" srcId="{E0BCB5B2-9118-493A-AB46-1105C783B48D}" destId="{F4B7095B-EAAA-445E-850C-51449267A292}" srcOrd="1" destOrd="0" parTransId="{94AADABC-10FC-4348-8E86-9F5326BA31D0}" sibTransId="{63588825-2BC9-4078-88C8-41F00CB16F99}"/>
    <dgm:cxn modelId="{CF7EC29B-0725-49C1-9891-F50F7302E005}" type="presParOf" srcId="{706D41E5-9927-4952-AE98-11DE8DC9524A}" destId="{1C7DE7B8-57BE-4F82-AC48-DC0B87627009}" srcOrd="0" destOrd="0" presId="urn:microsoft.com/office/officeart/2005/8/layout/list1"/>
    <dgm:cxn modelId="{781E0899-B9AE-46F2-9CA2-27848B3FD1DD}" type="presParOf" srcId="{1C7DE7B8-57BE-4F82-AC48-DC0B87627009}" destId="{BE435349-32C2-4FCA-8A7B-7AADEF6A0E00}" srcOrd="0" destOrd="0" presId="urn:microsoft.com/office/officeart/2005/8/layout/list1"/>
    <dgm:cxn modelId="{E4586A9E-3A7C-4B1A-8422-3FF8E87A2432}" type="presParOf" srcId="{1C7DE7B8-57BE-4F82-AC48-DC0B87627009}" destId="{DF1230C8-A6A8-401B-93FB-D5C450C933A0}" srcOrd="1" destOrd="0" presId="urn:microsoft.com/office/officeart/2005/8/layout/list1"/>
    <dgm:cxn modelId="{E7D657E3-B2E3-4030-BE68-08CB372323A3}" type="presParOf" srcId="{706D41E5-9927-4952-AE98-11DE8DC9524A}" destId="{63AEC588-5764-49D9-A91F-BA95FE27ADCC}" srcOrd="1" destOrd="0" presId="urn:microsoft.com/office/officeart/2005/8/layout/list1"/>
    <dgm:cxn modelId="{175AE88A-F9E3-4241-A68E-24D7911E2CFC}" type="presParOf" srcId="{706D41E5-9927-4952-AE98-11DE8DC9524A}" destId="{D3900220-55CA-4F83-843B-EC8DF22E30C1}" srcOrd="2" destOrd="0" presId="urn:microsoft.com/office/officeart/2005/8/layout/list1"/>
    <dgm:cxn modelId="{83056405-3B00-49CB-B662-3336B85518B0}" type="presParOf" srcId="{706D41E5-9927-4952-AE98-11DE8DC9524A}" destId="{32E8EED0-3D4A-4963-8F99-BB9DB584147F}" srcOrd="3" destOrd="0" presId="urn:microsoft.com/office/officeart/2005/8/layout/list1"/>
    <dgm:cxn modelId="{2E1BAEDB-1CD1-4CCA-B76F-DF94A57CC62B}" type="presParOf" srcId="{706D41E5-9927-4952-AE98-11DE8DC9524A}" destId="{68435CEC-0AD1-4816-9863-B5D0FCD134D4}" srcOrd="4" destOrd="0" presId="urn:microsoft.com/office/officeart/2005/8/layout/list1"/>
    <dgm:cxn modelId="{F5A15FB6-8D10-4868-8268-A5D2241C4154}" type="presParOf" srcId="{68435CEC-0AD1-4816-9863-B5D0FCD134D4}" destId="{748E24F8-E36D-42D1-8CF8-728684BEF807}" srcOrd="0" destOrd="0" presId="urn:microsoft.com/office/officeart/2005/8/layout/list1"/>
    <dgm:cxn modelId="{42B1F96F-FA10-4127-BDE7-CB3CFDF44642}" type="presParOf" srcId="{68435CEC-0AD1-4816-9863-B5D0FCD134D4}" destId="{1E81520E-49B8-478B-BCF6-F22067783C53}" srcOrd="1" destOrd="0" presId="urn:microsoft.com/office/officeart/2005/8/layout/list1"/>
    <dgm:cxn modelId="{5EE7F545-5CA0-46E9-AF5C-06BD9A37A300}" type="presParOf" srcId="{706D41E5-9927-4952-AE98-11DE8DC9524A}" destId="{7C9A56F4-1F40-4268-93E9-7083537C21BE}" srcOrd="5" destOrd="0" presId="urn:microsoft.com/office/officeart/2005/8/layout/list1"/>
    <dgm:cxn modelId="{707621A7-01D6-4371-B2DA-75189D11DC21}" type="presParOf" srcId="{706D41E5-9927-4952-AE98-11DE8DC9524A}" destId="{1886539E-059A-4FF8-A4BD-9CF7F439D68E}" srcOrd="6" destOrd="0" presId="urn:microsoft.com/office/officeart/2005/8/layout/list1"/>
    <dgm:cxn modelId="{E504DC45-D950-4D24-BFAE-7990D8574305}" type="presParOf" srcId="{706D41E5-9927-4952-AE98-11DE8DC9524A}" destId="{88B90282-C375-48D5-BA08-4E617E77FA97}" srcOrd="7" destOrd="0" presId="urn:microsoft.com/office/officeart/2005/8/layout/list1"/>
    <dgm:cxn modelId="{40DCA377-4D93-4E03-BBFE-EF10749ECAFC}" type="presParOf" srcId="{706D41E5-9927-4952-AE98-11DE8DC9524A}" destId="{E8AB127C-617C-44F0-BBC8-776192F9E53C}" srcOrd="8" destOrd="0" presId="urn:microsoft.com/office/officeart/2005/8/layout/list1"/>
    <dgm:cxn modelId="{FE147240-5E45-45EE-B92D-DCFF193FDB45}" type="presParOf" srcId="{E8AB127C-617C-44F0-BBC8-776192F9E53C}" destId="{99890862-712E-4B08-B349-3E621965932B}" srcOrd="0" destOrd="0" presId="urn:microsoft.com/office/officeart/2005/8/layout/list1"/>
    <dgm:cxn modelId="{08C559E0-4468-47D4-9A12-A60748565A66}" type="presParOf" srcId="{E8AB127C-617C-44F0-BBC8-776192F9E53C}" destId="{321AEDB2-0A03-4D58-A71A-9A4F40FF9DD8}" srcOrd="1" destOrd="0" presId="urn:microsoft.com/office/officeart/2005/8/layout/list1"/>
    <dgm:cxn modelId="{6687D52B-F729-4C10-9CDB-B9B913548A7C}" type="presParOf" srcId="{706D41E5-9927-4952-AE98-11DE8DC9524A}" destId="{62A8C468-32DA-4FFE-AFE8-08AA75D0F792}" srcOrd="9" destOrd="0" presId="urn:microsoft.com/office/officeart/2005/8/layout/list1"/>
    <dgm:cxn modelId="{E5D10330-3BCF-4AF9-BEBA-358E1E6E9067}" type="presParOf" srcId="{706D41E5-9927-4952-AE98-11DE8DC9524A}" destId="{F3A85933-3D8E-4F59-8664-9B0D9BFCB8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00220-55CA-4F83-843B-EC8DF22E30C1}">
      <dsp:nvSpPr>
        <dsp:cNvPr id="0" name=""/>
        <dsp:cNvSpPr/>
      </dsp:nvSpPr>
      <dsp:spPr>
        <a:xfrm>
          <a:off x="0" y="1160880"/>
          <a:ext cx="7398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230C8-A6A8-401B-93FB-D5C450C933A0}">
      <dsp:nvSpPr>
        <dsp:cNvPr id="0" name=""/>
        <dsp:cNvSpPr/>
      </dsp:nvSpPr>
      <dsp:spPr>
        <a:xfrm>
          <a:off x="0" y="127220"/>
          <a:ext cx="6874804" cy="13446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47" tIns="0" rIns="19574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Print" panose="02000600000000000000" pitchFamily="2" charset="0"/>
            </a:rPr>
            <a:t>Учет возрастных и индивидуальных особенностей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Print" panose="02000600000000000000" pitchFamily="2" charset="0"/>
            </a:rPr>
            <a:t> детей 6-7 лет с ОВЗ</a:t>
          </a:r>
        </a:p>
      </dsp:txBody>
      <dsp:txXfrm>
        <a:off x="65642" y="192862"/>
        <a:ext cx="6743520" cy="1213402"/>
      </dsp:txXfrm>
    </dsp:sp>
    <dsp:sp modelId="{1886539E-059A-4FF8-A4BD-9CF7F439D68E}">
      <dsp:nvSpPr>
        <dsp:cNvPr id="0" name=""/>
        <dsp:cNvSpPr/>
      </dsp:nvSpPr>
      <dsp:spPr>
        <a:xfrm>
          <a:off x="0" y="2686146"/>
          <a:ext cx="7398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617032"/>
              <a:satOff val="-10836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1520E-49B8-478B-BCF6-F22067783C53}">
      <dsp:nvSpPr>
        <dsp:cNvPr id="0" name=""/>
        <dsp:cNvSpPr/>
      </dsp:nvSpPr>
      <dsp:spPr>
        <a:xfrm>
          <a:off x="0" y="1663751"/>
          <a:ext cx="6883699" cy="1240146"/>
        </a:xfrm>
        <a:prstGeom prst="round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47" tIns="0" rIns="19574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Print" panose="02000600000000000000" pitchFamily="2" charset="0"/>
            </a:rPr>
            <a:t>Разработка системы занятий на развитие положительных представлений о школе, формирование внутренней позиции школьника</a:t>
          </a:r>
        </a:p>
      </dsp:txBody>
      <dsp:txXfrm>
        <a:off x="60539" y="1724290"/>
        <a:ext cx="6762621" cy="1119068"/>
      </dsp:txXfrm>
    </dsp:sp>
    <dsp:sp modelId="{F3A85933-3D8E-4F59-8664-9B0D9BFCB8EF}">
      <dsp:nvSpPr>
        <dsp:cNvPr id="0" name=""/>
        <dsp:cNvSpPr/>
      </dsp:nvSpPr>
      <dsp:spPr>
        <a:xfrm>
          <a:off x="0" y="4184308"/>
          <a:ext cx="739832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AEDB2-0A03-4D58-A71A-9A4F40FF9DD8}">
      <dsp:nvSpPr>
        <dsp:cNvPr id="0" name=""/>
        <dsp:cNvSpPr/>
      </dsp:nvSpPr>
      <dsp:spPr>
        <a:xfrm>
          <a:off x="0" y="3236946"/>
          <a:ext cx="6962521" cy="1213041"/>
        </a:xfrm>
        <a:prstGeom prst="round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747" tIns="0" rIns="195747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Segoe Print" panose="02000600000000000000" pitchFamily="2" charset="0"/>
            </a:rPr>
            <a:t>Организация развивающей предметно-пространственной среды в групповых помещениях дошкольного образовательного учреждения</a:t>
          </a:r>
        </a:p>
      </dsp:txBody>
      <dsp:txXfrm>
        <a:off x="59216" y="3296162"/>
        <a:ext cx="6844089" cy="1094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F8FD8-88A7-4359-BF66-0C17F07FBB2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3AA7-0E74-48EF-9DB6-6D45D33B69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6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73AA7-0E74-48EF-9DB6-6D45D33B69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0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3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4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88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5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636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48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40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01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6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8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5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3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EFD2-7031-4F91-B1B3-1CCB8C8F111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84F600-E5A7-4EC0-94A5-5B79372B7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lpschool2.ru/?page_id=3309" TargetMode="External"/><Relationship Id="rId2" Type="http://schemas.openxmlformats.org/officeDocument/2006/relationships/hyperlink" Target="https://fgos.ru/fgos/fgos-d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luch.ru/conf/ped/archive/60/255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886" y="1951952"/>
            <a:ext cx="8745297" cy="164630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Модель сопровождения педагога-психолога по формированию мотивационного аспекта психологической готовности к школе у дошкольников 6-7 лет с ограниченными возможностями здоровья «Играя, обучаюсь»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6510" y="5983370"/>
            <a:ext cx="683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г.Тамбов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0071" y="4559474"/>
            <a:ext cx="3331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педагог-психолог МБДОУ «Детский сад «Росиночка»</a:t>
            </a:r>
          </a:p>
          <a:p>
            <a:pPr algn="r"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Бучнева О.В.</a:t>
            </a:r>
          </a:p>
        </p:txBody>
      </p:sp>
    </p:spTree>
    <p:extLst>
      <p:ext uri="{BB962C8B-B14F-4D97-AF65-F5344CB8AC3E}">
        <p14:creationId xmlns:p14="http://schemas.microsoft.com/office/powerpoint/2010/main" val="307014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781" y="1290181"/>
            <a:ext cx="5408637" cy="29561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«Быть готовым к школе уже сегодня – не значит уметь читать, писать и считать. Быть готовым к школе – значит быть готовым всему этому научиться» 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</a:b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(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Венгер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  <a:t> Л.А.)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Print" panose="02000600000000000000" pitchFamily="2" charset="0"/>
              </a:rPr>
            </a:br>
            <a:endParaRPr lang="ru-RU" sz="2400" dirty="0">
              <a:solidFill>
                <a:schemeClr val="accent4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https://upload.wikimedia.org/wikipedia/ru/6/6c/%D0%9B%D0%B5%D0%BE%D0%BD%D0%B8%D0%B4_%D0%90%D0%B1%D1%80%D0%B0%D0%BC%D0%BE%D0%B2%D0%B8%D1%87_%D0%92%D0%B5%D0%BD%D0%B3%D0%B5%D1%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2" y="1152024"/>
            <a:ext cx="3810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4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2382983"/>
            <a:ext cx="9024620" cy="2438400"/>
          </a:xfrm>
        </p:spPr>
        <p:txBody>
          <a:bodyPr>
            <a:normAutofit lnSpcReduction="1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	Анализ психологической литературы показал, что существует несколько классификаций мотивов учения. С точки зрения Л.И. </a:t>
            </a:r>
            <a:r>
              <a:rPr lang="ru-RU" dirty="0" err="1">
                <a:solidFill>
                  <a:srgbClr val="002060"/>
                </a:solidFill>
              </a:rPr>
              <a:t>Божович</a:t>
            </a:r>
            <a:r>
              <a:rPr lang="ru-RU" dirty="0">
                <a:solidFill>
                  <a:srgbClr val="002060"/>
                </a:solidFill>
              </a:rPr>
              <a:t>, мотивационная готовность включает в себя: положительные представления о школе, желание учиться в школе, чтобы узнать, уметь много нового, а также сформированную позицию школьника [3]. По мнению Т.В. Гринек и И.Н. Каменской мотивационная готовность помимо вышеуказанных составляющих включает и самооценку [4].</a:t>
            </a:r>
          </a:p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6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6" y="580702"/>
            <a:ext cx="8766752" cy="110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Психолого-педагогические условия</a:t>
            </a:r>
          </a:p>
          <a:p>
            <a:pPr indent="450000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9353544"/>
              </p:ext>
            </p:extLst>
          </p:nvPr>
        </p:nvGraphicFramePr>
        <p:xfrm>
          <a:off x="941388" y="1684017"/>
          <a:ext cx="7398327" cy="471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11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06" y="313317"/>
            <a:ext cx="8596668" cy="726343"/>
          </a:xfrm>
        </p:spPr>
        <p:txBody>
          <a:bodyPr>
            <a:noAutofit/>
          </a:bodyPr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</a:rPr>
              <a:t>Основные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64" y="1130108"/>
            <a:ext cx="103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Формирование адекватных положительных  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представлений о школе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6544" y="2084215"/>
            <a:ext cx="9033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решения: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в школу;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фотовыставки «Мамы и папы в первом классе»;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альбома «Я - будущий первоклассник»;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«виртуальных» прогулок по школе;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встречи с бывшими выпускниками.</a:t>
            </a:r>
            <a:endParaRPr lang="ru-RU" dirty="0">
              <a:solidFill>
                <a:srgbClr val="00206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169537"/>
            <a:ext cx="4739740" cy="26244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4169537"/>
            <a:ext cx="4895274" cy="262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4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06" y="313317"/>
            <a:ext cx="8596668" cy="1164502"/>
          </a:xfrm>
        </p:spPr>
        <p:txBody>
          <a:bodyPr/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2800" b="1" dirty="0">
                <a:solidFill>
                  <a:srgbClr val="002060"/>
                </a:solidFill>
              </a:rPr>
              <a:t>Основные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7806" y="1137733"/>
            <a:ext cx="10387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2.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Формирование интереса к новому собственно 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школьному содержанию занятий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806" y="2085307"/>
            <a:ext cx="962867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решения: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организация педагогом-психологом занятий в форме урока;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создание картотеки игр на развитие всех компонентов готовности к школьному обучению;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</a:rPr>
              <a:t>создание в групповых помещениях детского сада «Центра будущего первоклассника».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44" y="4096997"/>
            <a:ext cx="3832688" cy="2555125"/>
          </a:xfrm>
          <a:prstGeom prst="rect">
            <a:avLst/>
          </a:prstGeom>
        </p:spPr>
      </p:pic>
      <p:pic>
        <p:nvPicPr>
          <p:cNvPr id="1026" name="Picture 2" descr="https://pp.userapi.com/c851424/v851424313/e03a7/DBrOljY8QL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76" y="3869251"/>
            <a:ext cx="3778810" cy="25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2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806" y="313317"/>
            <a:ext cx="8596668" cy="1164502"/>
          </a:xfrm>
        </p:spPr>
        <p:txBody>
          <a:bodyPr/>
          <a:lstStyle/>
          <a:p>
            <a:pPr marL="0" indent="4500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sz="2800" b="1" dirty="0">
                <a:solidFill>
                  <a:srgbClr val="002060"/>
                </a:solidFill>
              </a:rPr>
              <a:t>Основные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8764" y="1305473"/>
            <a:ext cx="103878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3.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дошкольников на «школьную» </a:t>
            </a:r>
          </a:p>
          <a:p>
            <a:pPr lvl="0" algn="just">
              <a:spcAft>
                <a:spcPts val="0"/>
              </a:spcAft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организацию деятельности и поведения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Пути решения: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 последующим обсуждением сказок М.А. Панфиловой </a:t>
            </a:r>
            <a:r>
              <a:rPr lang="en-US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[6]</a:t>
            </a: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домашнего задания в качестве иллюстратора создание рисунка к сюжету.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https://rusbuk.ru/uploads/books/299701/8dd8f59abde5b5c8da64faa9ba196abd5efeb5dfmax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53" y="3332279"/>
            <a:ext cx="2110700" cy="33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f.ppt-online.org/files1/slide/y/yiI1WCSV7Mt3UrTYvo6bz92BHmLseRAqDxP0pwNj5u/slide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14" y="3300890"/>
            <a:ext cx="4522061" cy="33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77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70" y="618837"/>
            <a:ext cx="8596668" cy="6188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897" y="1338553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	Система сопровождения по программе «Играя, обучаюсь» направлена на развитие мотивационной готовности к школьному обучению детей старшего дошкольного возраста в дошкольной образовательной организации посредством использования в работе игр, нацеленных на развитие положительных представлений о школе, желания учиться в школе, с целью узнать, уметь много нового, внутренней позиции школьника, а также на развитие эмоционально-волевой сферы старших дошкольников, подразумевающей формирование положительной установки к миру и самому себе, </a:t>
            </a:r>
            <a:r>
              <a:rPr lang="ru-RU" sz="2000" dirty="0" err="1">
                <a:solidFill>
                  <a:srgbClr val="002060"/>
                </a:solidFill>
              </a:rPr>
              <a:t>эмпатии</a:t>
            </a:r>
            <a:r>
              <a:rPr lang="ru-RU" sz="2000" dirty="0">
                <a:solidFill>
                  <a:srgbClr val="002060"/>
                </a:solidFill>
              </a:rPr>
              <a:t>, умения адекватно проявлять собственные чувства. 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26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608" y="1330037"/>
            <a:ext cx="9182138" cy="4461164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(Минобрнауки России) от 17 октября 2013 г. </a:t>
            </a: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1155 г. Москва «Об утверждении федерального государственного образовательного стандарта дошкольного образования» [Электронный ресурс]. URL: </a:t>
            </a:r>
            <a:r>
              <a:rPr lang="ru-RU" sz="2600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https://fgos.ru/fgos/fgos-do/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начального общего образования [Электронный ресурс]. Доступ свободный: </a:t>
            </a:r>
            <a:r>
              <a:rPr lang="ru-RU" sz="2600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http://kolpschool2.ru/?page_id=3309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Божович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Л.И. Проблемы формирования личности / Под общ. ред. Д.И. </a:t>
            </a: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Фельдштейна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М.: Институт практической психологии, 1997. 352 с.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Гринек Т.В., Каменская И.Н., Формирование мотивационной готовности дошкольников к обучению в школе // Актуальные вопросы современной педагогики: материалы II </a:t>
            </a: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науч. </a:t>
            </a: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Уфа: Лето, 2012 [Электронный ресурс]. Доступ свободный: </a:t>
            </a:r>
            <a:r>
              <a:rPr lang="ru-RU" sz="2600" dirty="0">
                <a:solidFill>
                  <a:srgbClr val="1E73B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http://www.moluch.ru/conf/ped/archive/60/2557/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Нежнова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Т.А. Внутренняя позиция школьника – понятие и проблема // Формирование личности в онтогенезе: сб. науч. тр. / Под ред. И.В. Дубровиной. М., 1991. С. 50-61. 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Панфилова М.А. Лесная школа: Коррекционные сказки и настольная игра для дошкольников и младших школьников. М.: Сфера, 2022. 96 с.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377</TotalTime>
  <Words>659</Words>
  <Application>Microsoft Macintosh PowerPoint</Application>
  <PresentationFormat>Широкоэкранный</PresentationFormat>
  <Paragraphs>44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Print</vt:lpstr>
      <vt:lpstr>Times New Roman</vt:lpstr>
      <vt:lpstr>Trebuchet MS</vt:lpstr>
      <vt:lpstr>Wingdings</vt:lpstr>
      <vt:lpstr>Wingdings 3</vt:lpstr>
      <vt:lpstr>Аспект</vt:lpstr>
      <vt:lpstr>Модель сопровождения педагога-психолога по формированию мотивационного аспекта психологической готовности к школе у дошкольников 6-7 лет с ограниченными возможностями здоровья «Играя, обучаюсь»</vt:lpstr>
      <vt:lpstr>«Быть готовым к школе уже сегодня – не значит уметь читать, писать и считать. Быть готовым к школе – значит быть готовым всему этому научиться»   (Венгер Л.А.)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сопровождения педагога-психолога по формированию мотивационного аспекта психо</dc:title>
  <dc:creator>Admin</dc:creator>
  <cp:lastModifiedBy>Анна Можейко</cp:lastModifiedBy>
  <cp:revision>22</cp:revision>
  <dcterms:created xsi:type="dcterms:W3CDTF">2024-02-19T07:51:41Z</dcterms:created>
  <dcterms:modified xsi:type="dcterms:W3CDTF">2024-02-27T11:03:46Z</dcterms:modified>
</cp:coreProperties>
</file>