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5" r:id="rId4"/>
    <p:sldId id="296" r:id="rId5"/>
    <p:sldId id="297" r:id="rId6"/>
    <p:sldId id="306" r:id="rId7"/>
    <p:sldId id="300" r:id="rId8"/>
    <p:sldId id="302" r:id="rId9"/>
    <p:sldId id="301" r:id="rId10"/>
    <p:sldId id="304" r:id="rId11"/>
    <p:sldId id="30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9C3042"/>
    <a:srgbClr val="95373E"/>
    <a:srgbClr val="3B1615"/>
    <a:srgbClr val="BF5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12E484-B582-4CEB-A2DA-1DFCAEB525BC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448A53-6235-4B19-B566-1FE66ACB835F}">
      <dgm:prSet phldrT="[Текст]" custT="1"/>
      <dgm:spPr>
        <a:solidFill>
          <a:schemeClr val="accent2">
            <a:lumMod val="40000"/>
            <a:lumOff val="60000"/>
          </a:schemeClr>
        </a:solidFill>
        <a:ln w="3175">
          <a:solidFill>
            <a:srgbClr val="800000"/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800" b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1. Мотивация - «Помоги игрушке», дети достигают цели обучения, решая проблемы игрушек.</a:t>
          </a:r>
          <a:r>
            <a:rPr lang="ru-RU" sz="1800" b="0" dirty="0"/>
            <a:t>. </a:t>
          </a:r>
          <a:endParaRPr lang="ru-RU" sz="1800" b="0" dirty="0">
            <a:solidFill>
              <a:srgbClr val="5C0000"/>
            </a:solidFill>
            <a:latin typeface="Bookman Old Style" pitchFamily="18" charset="0"/>
          </a:endParaRPr>
        </a:p>
      </dgm:t>
    </dgm:pt>
    <dgm:pt modelId="{D3BFF9F8-ABC0-43FF-AE74-8A27A94043CC}" type="parTrans" cxnId="{34566B96-0C87-4E78-999C-1A9DC0978DD3}">
      <dgm:prSet/>
      <dgm:spPr/>
      <dgm:t>
        <a:bodyPr/>
        <a:lstStyle/>
        <a:p>
          <a:endParaRPr lang="ru-RU"/>
        </a:p>
      </dgm:t>
    </dgm:pt>
    <dgm:pt modelId="{E72C79F2-7C2D-4777-9545-9EA9B0F921B9}" type="sibTrans" cxnId="{34566B96-0C87-4E78-999C-1A9DC0978DD3}">
      <dgm:prSet/>
      <dgm:spPr/>
      <dgm:t>
        <a:bodyPr/>
        <a:lstStyle/>
        <a:p>
          <a:endParaRPr lang="ru-RU"/>
        </a:p>
      </dgm:t>
    </dgm:pt>
    <dgm:pt modelId="{91010D06-14E5-4AB6-9EA7-834E6BB8F091}">
      <dgm:prSet phldrT="[Текст]" custT="1"/>
      <dgm:spPr>
        <a:solidFill>
          <a:schemeClr val="accent2">
            <a:lumMod val="40000"/>
            <a:lumOff val="60000"/>
          </a:schemeClr>
        </a:solidFill>
        <a:ln w="3175">
          <a:solidFill>
            <a:srgbClr val="800000"/>
          </a:solidFill>
        </a:ln>
      </dgm:spPr>
      <dgm:t>
        <a:bodyPr/>
        <a:lstStyle/>
        <a:p>
          <a:pPr algn="just"/>
          <a:r>
            <a:rPr lang="ru-RU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2. Мотивация - помощь взрослому «Помоги мне» - мотивом является общение с взрослым, возможность получить одобрение, а также интерес к совместным делам. </a:t>
          </a:r>
        </a:p>
      </dgm:t>
    </dgm:pt>
    <dgm:pt modelId="{2A2985C4-D29C-4D8E-A060-564D5F88B6B8}" type="parTrans" cxnId="{D89ECD6B-61CD-47F7-9940-DFE85689FBD5}">
      <dgm:prSet/>
      <dgm:spPr/>
      <dgm:t>
        <a:bodyPr/>
        <a:lstStyle/>
        <a:p>
          <a:endParaRPr lang="ru-RU"/>
        </a:p>
      </dgm:t>
    </dgm:pt>
    <dgm:pt modelId="{1F2558DC-1ABD-4175-BB8F-7F26BCCD7101}" type="sibTrans" cxnId="{D89ECD6B-61CD-47F7-9940-DFE85689FBD5}">
      <dgm:prSet/>
      <dgm:spPr/>
      <dgm:t>
        <a:bodyPr/>
        <a:lstStyle/>
        <a:p>
          <a:endParaRPr lang="ru-RU"/>
        </a:p>
      </dgm:t>
    </dgm:pt>
    <dgm:pt modelId="{03027D18-38D8-4FC8-91A5-85FA4712F4AE}">
      <dgm:prSet phldrT="[Текст]" custT="1"/>
      <dgm:spPr>
        <a:solidFill>
          <a:schemeClr val="accent2">
            <a:lumMod val="40000"/>
            <a:lumOff val="60000"/>
          </a:schemeClr>
        </a:solidFill>
        <a:ln w="3175">
          <a:solidFill>
            <a:srgbClr val="800000"/>
          </a:solidFill>
        </a:ln>
      </dgm:spPr>
      <dgm:t>
        <a:bodyPr/>
        <a:lstStyle/>
        <a:p>
          <a:pPr algn="just"/>
          <a:r>
            <a:rPr lang="ru-RU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3. Мотивация – ребенок-учитель «Научи меня» - основана на желании ребенка чувствовать себя знающим и умеющим, быть как взрослый.</a:t>
          </a:r>
        </a:p>
      </dgm:t>
    </dgm:pt>
    <dgm:pt modelId="{D96C557B-3369-4A98-A006-F65C0DDDEAE0}" type="parTrans" cxnId="{822E12B3-23DE-4D01-BB40-8CDE7B46F99B}">
      <dgm:prSet/>
      <dgm:spPr/>
      <dgm:t>
        <a:bodyPr/>
        <a:lstStyle/>
        <a:p>
          <a:endParaRPr lang="ru-RU"/>
        </a:p>
      </dgm:t>
    </dgm:pt>
    <dgm:pt modelId="{2F0692D9-6344-46AE-848C-F3ED8257F7C9}" type="sibTrans" cxnId="{822E12B3-23DE-4D01-BB40-8CDE7B46F99B}">
      <dgm:prSet/>
      <dgm:spPr/>
      <dgm:t>
        <a:bodyPr/>
        <a:lstStyle/>
        <a:p>
          <a:endParaRPr lang="ru-RU"/>
        </a:p>
      </dgm:t>
    </dgm:pt>
    <dgm:pt modelId="{45784955-97AE-4887-91DB-2DC8601A8231}">
      <dgm:prSet phldrT="[Текст]" custT="1"/>
      <dgm:spPr>
        <a:solidFill>
          <a:schemeClr val="accent2">
            <a:lumMod val="40000"/>
            <a:lumOff val="60000"/>
          </a:schemeClr>
        </a:solidFill>
        <a:ln w="3175">
          <a:solidFill>
            <a:srgbClr val="800000"/>
          </a:solidFill>
        </a:ln>
      </dgm:spPr>
      <dgm:t>
        <a:bodyPr/>
        <a:lstStyle/>
        <a:p>
          <a:pPr algn="just"/>
          <a:r>
            <a:rPr lang="ru-RU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4. Мотивация – созидание - «Создание предметов своими руками для себя» - основана на внутренней заинтересованности ребенка. </a:t>
          </a:r>
        </a:p>
      </dgm:t>
    </dgm:pt>
    <dgm:pt modelId="{E28A3E88-DD15-44F6-9FFC-67D320AF840F}" type="sibTrans" cxnId="{ACA05EE6-45DF-4E35-B55B-AA1CB6AF7738}">
      <dgm:prSet/>
      <dgm:spPr/>
      <dgm:t>
        <a:bodyPr/>
        <a:lstStyle/>
        <a:p>
          <a:endParaRPr lang="ru-RU"/>
        </a:p>
      </dgm:t>
    </dgm:pt>
    <dgm:pt modelId="{993BD18F-0B1E-4935-AB1E-CA7FAAA2B35A}" type="parTrans" cxnId="{ACA05EE6-45DF-4E35-B55B-AA1CB6AF7738}">
      <dgm:prSet/>
      <dgm:spPr/>
      <dgm:t>
        <a:bodyPr/>
        <a:lstStyle/>
        <a:p>
          <a:endParaRPr lang="ru-RU"/>
        </a:p>
      </dgm:t>
    </dgm:pt>
    <dgm:pt modelId="{872E9C3B-2E9F-4439-A7BF-F214206BB7C4}" type="pres">
      <dgm:prSet presAssocID="{0112E484-B582-4CEB-A2DA-1DFCAEB525BC}" presName="linear" presStyleCnt="0">
        <dgm:presLayoutVars>
          <dgm:dir/>
          <dgm:animLvl val="lvl"/>
          <dgm:resizeHandles val="exact"/>
        </dgm:presLayoutVars>
      </dgm:prSet>
      <dgm:spPr/>
    </dgm:pt>
    <dgm:pt modelId="{FFE678F4-FA7F-48BF-B331-CFAD68E0849F}" type="pres">
      <dgm:prSet presAssocID="{29448A53-6235-4B19-B566-1FE66ACB835F}" presName="parentLin" presStyleCnt="0"/>
      <dgm:spPr/>
    </dgm:pt>
    <dgm:pt modelId="{048B88DE-E629-4499-8E50-13F692F9386C}" type="pres">
      <dgm:prSet presAssocID="{29448A53-6235-4B19-B566-1FE66ACB835F}" presName="parentLeftMargin" presStyleLbl="node1" presStyleIdx="0" presStyleCnt="4"/>
      <dgm:spPr/>
    </dgm:pt>
    <dgm:pt modelId="{C0E22491-4473-41DC-8C94-960DCE41F25E}" type="pres">
      <dgm:prSet presAssocID="{29448A53-6235-4B19-B566-1FE66ACB835F}" presName="parentText" presStyleLbl="node1" presStyleIdx="0" presStyleCnt="4" custScaleX="134234" custScaleY="135204" custLinFactNeighborX="-60819" custLinFactNeighborY="-25241">
        <dgm:presLayoutVars>
          <dgm:chMax val="0"/>
          <dgm:bulletEnabled val="1"/>
        </dgm:presLayoutVars>
      </dgm:prSet>
      <dgm:spPr/>
    </dgm:pt>
    <dgm:pt modelId="{7EF9D47F-2CBF-46AB-96D0-EFF270797A15}" type="pres">
      <dgm:prSet presAssocID="{29448A53-6235-4B19-B566-1FE66ACB835F}" presName="negativeSpace" presStyleCnt="0"/>
      <dgm:spPr/>
    </dgm:pt>
    <dgm:pt modelId="{80484DF4-70F7-4DCE-BE14-294E9EE62D87}" type="pres">
      <dgm:prSet presAssocID="{29448A53-6235-4B19-B566-1FE66ACB835F}" presName="childText" presStyleLbl="conFgAcc1" presStyleIdx="0" presStyleCnt="4" custLinFactY="-3434" custLinFactNeighborY="-100000">
        <dgm:presLayoutVars>
          <dgm:bulletEnabled val="1"/>
        </dgm:presLayoutVars>
      </dgm:prSet>
      <dgm:spPr/>
    </dgm:pt>
    <dgm:pt modelId="{91C7FE06-627E-4743-97B0-B4F37DCBC402}" type="pres">
      <dgm:prSet presAssocID="{E72C79F2-7C2D-4777-9545-9EA9B0F921B9}" presName="spaceBetweenRectangles" presStyleCnt="0"/>
      <dgm:spPr/>
    </dgm:pt>
    <dgm:pt modelId="{F95D251C-AD47-4842-A85B-398ACB78DF52}" type="pres">
      <dgm:prSet presAssocID="{91010D06-14E5-4AB6-9EA7-834E6BB8F091}" presName="parentLin" presStyleCnt="0"/>
      <dgm:spPr/>
    </dgm:pt>
    <dgm:pt modelId="{078764F2-5E75-4E6D-A73A-FF0FC029CB3E}" type="pres">
      <dgm:prSet presAssocID="{91010D06-14E5-4AB6-9EA7-834E6BB8F091}" presName="parentLeftMargin" presStyleLbl="node1" presStyleIdx="0" presStyleCnt="4"/>
      <dgm:spPr/>
    </dgm:pt>
    <dgm:pt modelId="{6B8F7CB3-180D-4DAE-8BCF-AFFA1E1BA738}" type="pres">
      <dgm:prSet presAssocID="{91010D06-14E5-4AB6-9EA7-834E6BB8F091}" presName="parentText" presStyleLbl="node1" presStyleIdx="1" presStyleCnt="4" custScaleX="134234" custScaleY="135204" custLinFactNeighborX="-55079" custLinFactNeighborY="-26180">
        <dgm:presLayoutVars>
          <dgm:chMax val="0"/>
          <dgm:bulletEnabled val="1"/>
        </dgm:presLayoutVars>
      </dgm:prSet>
      <dgm:spPr/>
    </dgm:pt>
    <dgm:pt modelId="{7D2FD16A-B882-423C-A36F-61A1C31D5EC3}" type="pres">
      <dgm:prSet presAssocID="{91010D06-14E5-4AB6-9EA7-834E6BB8F091}" presName="negativeSpace" presStyleCnt="0"/>
      <dgm:spPr/>
    </dgm:pt>
    <dgm:pt modelId="{01F80DCA-00DA-4AAF-95BC-8DA8559E1C7B}" type="pres">
      <dgm:prSet presAssocID="{91010D06-14E5-4AB6-9EA7-834E6BB8F091}" presName="childText" presStyleLbl="conFgAcc1" presStyleIdx="1" presStyleCnt="4" custScaleY="96839" custLinFactY="-15466" custLinFactNeighborY="-100000">
        <dgm:presLayoutVars>
          <dgm:bulletEnabled val="1"/>
        </dgm:presLayoutVars>
      </dgm:prSet>
      <dgm:spPr/>
    </dgm:pt>
    <dgm:pt modelId="{3A987965-062B-4192-9C8A-214B2B4F8773}" type="pres">
      <dgm:prSet presAssocID="{1F2558DC-1ABD-4175-BB8F-7F26BCCD7101}" presName="spaceBetweenRectangles" presStyleCnt="0"/>
      <dgm:spPr/>
    </dgm:pt>
    <dgm:pt modelId="{84B6F26A-E2A9-4838-A1C9-FD7B4233D19C}" type="pres">
      <dgm:prSet presAssocID="{03027D18-38D8-4FC8-91A5-85FA4712F4AE}" presName="parentLin" presStyleCnt="0"/>
      <dgm:spPr/>
    </dgm:pt>
    <dgm:pt modelId="{EDD1D197-9E18-45F6-9A04-8B6C76E54496}" type="pres">
      <dgm:prSet presAssocID="{03027D18-38D8-4FC8-91A5-85FA4712F4AE}" presName="parentLeftMargin" presStyleLbl="node1" presStyleIdx="1" presStyleCnt="4"/>
      <dgm:spPr/>
    </dgm:pt>
    <dgm:pt modelId="{EE2E75BB-5252-4770-A60B-C8B48954929D}" type="pres">
      <dgm:prSet presAssocID="{03027D18-38D8-4FC8-91A5-85FA4712F4AE}" presName="parentText" presStyleLbl="node1" presStyleIdx="2" presStyleCnt="4" custScaleX="134234" custScaleY="135204" custLinFactNeighborX="-53699" custLinFactNeighborY="-32961">
        <dgm:presLayoutVars>
          <dgm:chMax val="0"/>
          <dgm:bulletEnabled val="1"/>
        </dgm:presLayoutVars>
      </dgm:prSet>
      <dgm:spPr/>
    </dgm:pt>
    <dgm:pt modelId="{ED3046DD-98EF-4ECB-BC71-C3FD1FCB1F3A}" type="pres">
      <dgm:prSet presAssocID="{03027D18-38D8-4FC8-91A5-85FA4712F4AE}" presName="negativeSpace" presStyleCnt="0"/>
      <dgm:spPr/>
    </dgm:pt>
    <dgm:pt modelId="{2965AB5F-7A31-440A-AF83-5B03F7A8DAB4}" type="pres">
      <dgm:prSet presAssocID="{03027D18-38D8-4FC8-91A5-85FA4712F4AE}" presName="childText" presStyleLbl="conFgAcc1" presStyleIdx="2" presStyleCnt="4" custLinFactY="-29550" custLinFactNeighborY="-100000">
        <dgm:presLayoutVars>
          <dgm:bulletEnabled val="1"/>
        </dgm:presLayoutVars>
      </dgm:prSet>
      <dgm:spPr/>
    </dgm:pt>
    <dgm:pt modelId="{6BDDBC3D-A75B-4DCA-A780-3F787B9AE993}" type="pres">
      <dgm:prSet presAssocID="{2F0692D9-6344-46AE-848C-F3ED8257F7C9}" presName="spaceBetweenRectangles" presStyleCnt="0"/>
      <dgm:spPr/>
    </dgm:pt>
    <dgm:pt modelId="{6A8BCE6D-E3D4-4A61-BF92-8AB7170191DC}" type="pres">
      <dgm:prSet presAssocID="{45784955-97AE-4887-91DB-2DC8601A8231}" presName="parentLin" presStyleCnt="0"/>
      <dgm:spPr/>
    </dgm:pt>
    <dgm:pt modelId="{F33EDBAF-5ABD-4CA7-B793-093A404BF992}" type="pres">
      <dgm:prSet presAssocID="{45784955-97AE-4887-91DB-2DC8601A8231}" presName="parentLeftMargin" presStyleLbl="node1" presStyleIdx="2" presStyleCnt="4"/>
      <dgm:spPr/>
    </dgm:pt>
    <dgm:pt modelId="{F9FE4939-FAD6-4450-BC96-B6946B53FB6B}" type="pres">
      <dgm:prSet presAssocID="{45784955-97AE-4887-91DB-2DC8601A8231}" presName="parentText" presStyleLbl="node1" presStyleIdx="3" presStyleCnt="4" custScaleX="134234" custScaleY="135204" custLinFactNeighborX="-44508" custLinFactNeighborY="-38877">
        <dgm:presLayoutVars>
          <dgm:chMax val="0"/>
          <dgm:bulletEnabled val="1"/>
        </dgm:presLayoutVars>
      </dgm:prSet>
      <dgm:spPr/>
    </dgm:pt>
    <dgm:pt modelId="{B6B7D737-91D3-4489-AC1B-CFE4A29B103A}" type="pres">
      <dgm:prSet presAssocID="{45784955-97AE-4887-91DB-2DC8601A8231}" presName="negativeSpace" presStyleCnt="0"/>
      <dgm:spPr/>
    </dgm:pt>
    <dgm:pt modelId="{BAAC29B5-7ADD-46BB-9571-9EBE93CCD064}" type="pres">
      <dgm:prSet presAssocID="{45784955-97AE-4887-91DB-2DC8601A8231}" presName="childText" presStyleLbl="conFgAcc1" presStyleIdx="3" presStyleCnt="4" custLinFactNeighborY="-98868">
        <dgm:presLayoutVars>
          <dgm:bulletEnabled val="1"/>
        </dgm:presLayoutVars>
      </dgm:prSet>
      <dgm:spPr/>
    </dgm:pt>
  </dgm:ptLst>
  <dgm:cxnLst>
    <dgm:cxn modelId="{D89ECD6B-61CD-47F7-9940-DFE85689FBD5}" srcId="{0112E484-B582-4CEB-A2DA-1DFCAEB525BC}" destId="{91010D06-14E5-4AB6-9EA7-834E6BB8F091}" srcOrd="1" destOrd="0" parTransId="{2A2985C4-D29C-4D8E-A060-564D5F88B6B8}" sibTransId="{1F2558DC-1ABD-4175-BB8F-7F26BCCD7101}"/>
    <dgm:cxn modelId="{96203481-63D7-4279-9ABB-01D7AAF7D719}" type="presOf" srcId="{03027D18-38D8-4FC8-91A5-85FA4712F4AE}" destId="{EDD1D197-9E18-45F6-9A04-8B6C76E54496}" srcOrd="0" destOrd="0" presId="urn:microsoft.com/office/officeart/2005/8/layout/list1"/>
    <dgm:cxn modelId="{43CCE191-789A-4472-A1CD-64A65EAB9639}" type="presOf" srcId="{91010D06-14E5-4AB6-9EA7-834E6BB8F091}" destId="{6B8F7CB3-180D-4DAE-8BCF-AFFA1E1BA738}" srcOrd="1" destOrd="0" presId="urn:microsoft.com/office/officeart/2005/8/layout/list1"/>
    <dgm:cxn modelId="{1C67AB92-5179-4B22-800D-83B2C396AE3D}" type="presOf" srcId="{29448A53-6235-4B19-B566-1FE66ACB835F}" destId="{C0E22491-4473-41DC-8C94-960DCE41F25E}" srcOrd="1" destOrd="0" presId="urn:microsoft.com/office/officeart/2005/8/layout/list1"/>
    <dgm:cxn modelId="{34566B96-0C87-4E78-999C-1A9DC0978DD3}" srcId="{0112E484-B582-4CEB-A2DA-1DFCAEB525BC}" destId="{29448A53-6235-4B19-B566-1FE66ACB835F}" srcOrd="0" destOrd="0" parTransId="{D3BFF9F8-ABC0-43FF-AE74-8A27A94043CC}" sibTransId="{E72C79F2-7C2D-4777-9545-9EA9B0F921B9}"/>
    <dgm:cxn modelId="{766CFAB2-732E-4A8E-8A77-853415B69C09}" type="presOf" srcId="{45784955-97AE-4887-91DB-2DC8601A8231}" destId="{F9FE4939-FAD6-4450-BC96-B6946B53FB6B}" srcOrd="1" destOrd="0" presId="urn:microsoft.com/office/officeart/2005/8/layout/list1"/>
    <dgm:cxn modelId="{822E12B3-23DE-4D01-BB40-8CDE7B46F99B}" srcId="{0112E484-B582-4CEB-A2DA-1DFCAEB525BC}" destId="{03027D18-38D8-4FC8-91A5-85FA4712F4AE}" srcOrd="2" destOrd="0" parTransId="{D96C557B-3369-4A98-A006-F65C0DDDEAE0}" sibTransId="{2F0692D9-6344-46AE-848C-F3ED8257F7C9}"/>
    <dgm:cxn modelId="{C5C632B3-23EC-482F-A519-4F5BBA9471A8}" type="presOf" srcId="{0112E484-B582-4CEB-A2DA-1DFCAEB525BC}" destId="{872E9C3B-2E9F-4439-A7BF-F214206BB7C4}" srcOrd="0" destOrd="0" presId="urn:microsoft.com/office/officeart/2005/8/layout/list1"/>
    <dgm:cxn modelId="{C94357C2-69CE-4B9C-84B0-66BB9D0766D2}" type="presOf" srcId="{45784955-97AE-4887-91DB-2DC8601A8231}" destId="{F33EDBAF-5ABD-4CA7-B793-093A404BF992}" srcOrd="0" destOrd="0" presId="urn:microsoft.com/office/officeart/2005/8/layout/list1"/>
    <dgm:cxn modelId="{40ABF0DE-B0F8-45B7-AA06-A4105365DC56}" type="presOf" srcId="{29448A53-6235-4B19-B566-1FE66ACB835F}" destId="{048B88DE-E629-4499-8E50-13F692F9386C}" srcOrd="0" destOrd="0" presId="urn:microsoft.com/office/officeart/2005/8/layout/list1"/>
    <dgm:cxn modelId="{ACA05EE6-45DF-4E35-B55B-AA1CB6AF7738}" srcId="{0112E484-B582-4CEB-A2DA-1DFCAEB525BC}" destId="{45784955-97AE-4887-91DB-2DC8601A8231}" srcOrd="3" destOrd="0" parTransId="{993BD18F-0B1E-4935-AB1E-CA7FAAA2B35A}" sibTransId="{E28A3E88-DD15-44F6-9FFC-67D320AF840F}"/>
    <dgm:cxn modelId="{0BAC70F4-2ED6-4ABD-A6BD-CB4940A3B286}" type="presOf" srcId="{91010D06-14E5-4AB6-9EA7-834E6BB8F091}" destId="{078764F2-5E75-4E6D-A73A-FF0FC029CB3E}" srcOrd="0" destOrd="0" presId="urn:microsoft.com/office/officeart/2005/8/layout/list1"/>
    <dgm:cxn modelId="{81B7ABFA-A357-4943-94D0-63C00ADC3F8F}" type="presOf" srcId="{03027D18-38D8-4FC8-91A5-85FA4712F4AE}" destId="{EE2E75BB-5252-4770-A60B-C8B48954929D}" srcOrd="1" destOrd="0" presId="urn:microsoft.com/office/officeart/2005/8/layout/list1"/>
    <dgm:cxn modelId="{ACAA946F-5543-4BE3-B914-2F3A398112BD}" type="presParOf" srcId="{872E9C3B-2E9F-4439-A7BF-F214206BB7C4}" destId="{FFE678F4-FA7F-48BF-B331-CFAD68E0849F}" srcOrd="0" destOrd="0" presId="urn:microsoft.com/office/officeart/2005/8/layout/list1"/>
    <dgm:cxn modelId="{E5C8821B-9539-415A-BE8A-C8E0709AB6C4}" type="presParOf" srcId="{FFE678F4-FA7F-48BF-B331-CFAD68E0849F}" destId="{048B88DE-E629-4499-8E50-13F692F9386C}" srcOrd="0" destOrd="0" presId="urn:microsoft.com/office/officeart/2005/8/layout/list1"/>
    <dgm:cxn modelId="{C0CB04FA-6130-481A-89F2-4F0897B72389}" type="presParOf" srcId="{FFE678F4-FA7F-48BF-B331-CFAD68E0849F}" destId="{C0E22491-4473-41DC-8C94-960DCE41F25E}" srcOrd="1" destOrd="0" presId="urn:microsoft.com/office/officeart/2005/8/layout/list1"/>
    <dgm:cxn modelId="{636CE0A8-069A-4554-8854-D82FDE24438A}" type="presParOf" srcId="{872E9C3B-2E9F-4439-A7BF-F214206BB7C4}" destId="{7EF9D47F-2CBF-46AB-96D0-EFF270797A15}" srcOrd="1" destOrd="0" presId="urn:microsoft.com/office/officeart/2005/8/layout/list1"/>
    <dgm:cxn modelId="{B4CC0F11-2E05-4AD9-BE3C-363F2BDBC8BD}" type="presParOf" srcId="{872E9C3B-2E9F-4439-A7BF-F214206BB7C4}" destId="{80484DF4-70F7-4DCE-BE14-294E9EE62D87}" srcOrd="2" destOrd="0" presId="urn:microsoft.com/office/officeart/2005/8/layout/list1"/>
    <dgm:cxn modelId="{6551E7D9-512F-400B-BE68-D30EA701211D}" type="presParOf" srcId="{872E9C3B-2E9F-4439-A7BF-F214206BB7C4}" destId="{91C7FE06-627E-4743-97B0-B4F37DCBC402}" srcOrd="3" destOrd="0" presId="urn:microsoft.com/office/officeart/2005/8/layout/list1"/>
    <dgm:cxn modelId="{DE6A5151-A951-4D75-90DF-510D6E7E8968}" type="presParOf" srcId="{872E9C3B-2E9F-4439-A7BF-F214206BB7C4}" destId="{F95D251C-AD47-4842-A85B-398ACB78DF52}" srcOrd="4" destOrd="0" presId="urn:microsoft.com/office/officeart/2005/8/layout/list1"/>
    <dgm:cxn modelId="{057FA54C-2301-43C3-B47E-E658ABB83FD6}" type="presParOf" srcId="{F95D251C-AD47-4842-A85B-398ACB78DF52}" destId="{078764F2-5E75-4E6D-A73A-FF0FC029CB3E}" srcOrd="0" destOrd="0" presId="urn:microsoft.com/office/officeart/2005/8/layout/list1"/>
    <dgm:cxn modelId="{8E73D9BE-F30A-45E3-A091-B3A4C3443880}" type="presParOf" srcId="{F95D251C-AD47-4842-A85B-398ACB78DF52}" destId="{6B8F7CB3-180D-4DAE-8BCF-AFFA1E1BA738}" srcOrd="1" destOrd="0" presId="urn:microsoft.com/office/officeart/2005/8/layout/list1"/>
    <dgm:cxn modelId="{41433E1E-3282-4BD3-9333-5CBE025A78B4}" type="presParOf" srcId="{872E9C3B-2E9F-4439-A7BF-F214206BB7C4}" destId="{7D2FD16A-B882-423C-A36F-61A1C31D5EC3}" srcOrd="5" destOrd="0" presId="urn:microsoft.com/office/officeart/2005/8/layout/list1"/>
    <dgm:cxn modelId="{1E03F6BB-463A-48A1-AF33-6687355EE4A0}" type="presParOf" srcId="{872E9C3B-2E9F-4439-A7BF-F214206BB7C4}" destId="{01F80DCA-00DA-4AAF-95BC-8DA8559E1C7B}" srcOrd="6" destOrd="0" presId="urn:microsoft.com/office/officeart/2005/8/layout/list1"/>
    <dgm:cxn modelId="{076BE7F9-8BA0-461D-8CAB-34D02F1B9FDE}" type="presParOf" srcId="{872E9C3B-2E9F-4439-A7BF-F214206BB7C4}" destId="{3A987965-062B-4192-9C8A-214B2B4F8773}" srcOrd="7" destOrd="0" presId="urn:microsoft.com/office/officeart/2005/8/layout/list1"/>
    <dgm:cxn modelId="{A7282AE7-06BE-4699-B8E2-98D5A5946670}" type="presParOf" srcId="{872E9C3B-2E9F-4439-A7BF-F214206BB7C4}" destId="{84B6F26A-E2A9-4838-A1C9-FD7B4233D19C}" srcOrd="8" destOrd="0" presId="urn:microsoft.com/office/officeart/2005/8/layout/list1"/>
    <dgm:cxn modelId="{A1293457-9730-4DBF-A045-963D8B1E6EF7}" type="presParOf" srcId="{84B6F26A-E2A9-4838-A1C9-FD7B4233D19C}" destId="{EDD1D197-9E18-45F6-9A04-8B6C76E54496}" srcOrd="0" destOrd="0" presId="urn:microsoft.com/office/officeart/2005/8/layout/list1"/>
    <dgm:cxn modelId="{10ACB0BA-C69A-4DC3-B80C-2A29792099C2}" type="presParOf" srcId="{84B6F26A-E2A9-4838-A1C9-FD7B4233D19C}" destId="{EE2E75BB-5252-4770-A60B-C8B48954929D}" srcOrd="1" destOrd="0" presId="urn:microsoft.com/office/officeart/2005/8/layout/list1"/>
    <dgm:cxn modelId="{7AC611BF-B225-4A97-92E3-9E3AEB72D025}" type="presParOf" srcId="{872E9C3B-2E9F-4439-A7BF-F214206BB7C4}" destId="{ED3046DD-98EF-4ECB-BC71-C3FD1FCB1F3A}" srcOrd="9" destOrd="0" presId="urn:microsoft.com/office/officeart/2005/8/layout/list1"/>
    <dgm:cxn modelId="{7C7F7158-5BC4-4C2E-9762-2D6480A6FF32}" type="presParOf" srcId="{872E9C3B-2E9F-4439-A7BF-F214206BB7C4}" destId="{2965AB5F-7A31-440A-AF83-5B03F7A8DAB4}" srcOrd="10" destOrd="0" presId="urn:microsoft.com/office/officeart/2005/8/layout/list1"/>
    <dgm:cxn modelId="{26C3A5B0-19E6-4C2E-A1A1-744DE4D4625B}" type="presParOf" srcId="{872E9C3B-2E9F-4439-A7BF-F214206BB7C4}" destId="{6BDDBC3D-A75B-4DCA-A780-3F787B9AE993}" srcOrd="11" destOrd="0" presId="urn:microsoft.com/office/officeart/2005/8/layout/list1"/>
    <dgm:cxn modelId="{2C4A9B1B-F872-4C69-A6A3-BDE7278B565D}" type="presParOf" srcId="{872E9C3B-2E9F-4439-A7BF-F214206BB7C4}" destId="{6A8BCE6D-E3D4-4A61-BF92-8AB7170191DC}" srcOrd="12" destOrd="0" presId="urn:microsoft.com/office/officeart/2005/8/layout/list1"/>
    <dgm:cxn modelId="{7CCE265B-D90D-40E4-9911-10D583A82EE7}" type="presParOf" srcId="{6A8BCE6D-E3D4-4A61-BF92-8AB7170191DC}" destId="{F33EDBAF-5ABD-4CA7-B793-093A404BF992}" srcOrd="0" destOrd="0" presId="urn:microsoft.com/office/officeart/2005/8/layout/list1"/>
    <dgm:cxn modelId="{BA234DE1-1AA5-498F-ABA6-79B3B79540C7}" type="presParOf" srcId="{6A8BCE6D-E3D4-4A61-BF92-8AB7170191DC}" destId="{F9FE4939-FAD6-4450-BC96-B6946B53FB6B}" srcOrd="1" destOrd="0" presId="urn:microsoft.com/office/officeart/2005/8/layout/list1"/>
    <dgm:cxn modelId="{9122D19E-4447-44DD-B0A3-4A5AE9E9B5F2}" type="presParOf" srcId="{872E9C3B-2E9F-4439-A7BF-F214206BB7C4}" destId="{B6B7D737-91D3-4489-AC1B-CFE4A29B103A}" srcOrd="13" destOrd="0" presId="urn:microsoft.com/office/officeart/2005/8/layout/list1"/>
    <dgm:cxn modelId="{4F59605F-0675-49B7-AD75-3889481ED99F}" type="presParOf" srcId="{872E9C3B-2E9F-4439-A7BF-F214206BB7C4}" destId="{BAAC29B5-7ADD-46BB-9571-9EBE93CCD06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6B8CEC-6B68-4769-819D-576765D25163}" type="doc">
      <dgm:prSet loTypeId="urn:microsoft.com/office/officeart/2005/8/layout/hList1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753C2B5-FBF1-4F20-9985-ADF59CD4F2A5}">
      <dgm:prSet phldrT="[Текст]" custT="1"/>
      <dgm:spPr/>
      <dgm:t>
        <a:bodyPr/>
        <a:lstStyle/>
        <a:p>
          <a:r>
            <a:rPr lang="ru-RU" sz="2800" b="1" dirty="0">
              <a:latin typeface="Cambria" pitchFamily="18" charset="0"/>
            </a:rPr>
            <a:t>Первый путь</a:t>
          </a:r>
        </a:p>
      </dgm:t>
    </dgm:pt>
    <dgm:pt modelId="{6E1273F0-C924-4CE8-96B2-4147B48AD983}" type="parTrans" cxnId="{5AD1322A-D494-418F-BB09-201BF355D268}">
      <dgm:prSet/>
      <dgm:spPr/>
      <dgm:t>
        <a:bodyPr/>
        <a:lstStyle/>
        <a:p>
          <a:endParaRPr lang="ru-RU"/>
        </a:p>
      </dgm:t>
    </dgm:pt>
    <dgm:pt modelId="{CFCA3F97-B3A9-4357-BEA1-FE1247EBADB3}" type="sibTrans" cxnId="{5AD1322A-D494-418F-BB09-201BF355D268}">
      <dgm:prSet/>
      <dgm:spPr/>
      <dgm:t>
        <a:bodyPr/>
        <a:lstStyle/>
        <a:p>
          <a:endParaRPr lang="ru-RU"/>
        </a:p>
      </dgm:t>
    </dgm:pt>
    <dgm:pt modelId="{7F6E4EE4-063D-4313-AB79-A9771ED863D2}">
      <dgm:prSet phldrT="[Текст]" custT="1"/>
      <dgm:spPr/>
      <dgm:t>
        <a:bodyPr/>
        <a:lstStyle/>
        <a:p>
          <a:r>
            <a:rPr lang="ru-RU" sz="2800" b="1" dirty="0">
              <a:latin typeface="Cambria" pitchFamily="18" charset="0"/>
            </a:rPr>
            <a:t>Второй</a:t>
          </a:r>
          <a:r>
            <a:rPr lang="ru-RU" sz="2800" b="1" baseline="0" dirty="0">
              <a:latin typeface="Cambria" pitchFamily="18" charset="0"/>
            </a:rPr>
            <a:t> путь</a:t>
          </a:r>
          <a:endParaRPr lang="ru-RU" sz="2800" b="1" dirty="0">
            <a:latin typeface="Cambria" pitchFamily="18" charset="0"/>
          </a:endParaRPr>
        </a:p>
      </dgm:t>
    </dgm:pt>
    <dgm:pt modelId="{C5EF22FA-EAD5-4AD8-89FE-813423FAC83B}" type="parTrans" cxnId="{13F34AAD-6735-4947-9003-689AE2D100CB}">
      <dgm:prSet/>
      <dgm:spPr/>
      <dgm:t>
        <a:bodyPr/>
        <a:lstStyle/>
        <a:p>
          <a:endParaRPr lang="ru-RU"/>
        </a:p>
      </dgm:t>
    </dgm:pt>
    <dgm:pt modelId="{78697D99-4F3D-4AE5-A18C-35DB03B520FA}" type="sibTrans" cxnId="{13F34AAD-6735-4947-9003-689AE2D100CB}">
      <dgm:prSet/>
      <dgm:spPr/>
      <dgm:t>
        <a:bodyPr/>
        <a:lstStyle/>
        <a:p>
          <a:endParaRPr lang="ru-RU"/>
        </a:p>
      </dgm:t>
    </dgm:pt>
    <dgm:pt modelId="{F7E2636C-C66F-48ED-8EBB-A87556A2749A}">
      <dgm:prSet phldrT="[Текст]" custT="1"/>
      <dgm:spPr/>
      <dgm:t>
        <a:bodyPr/>
        <a:lstStyle/>
        <a:p>
          <a:pPr algn="l"/>
          <a:r>
            <a:rPr lang="ru-RU" sz="1800" dirty="0">
              <a:latin typeface="Cambria" panose="02040503050406030204" pitchFamily="18" charset="0"/>
              <a:ea typeface="Cambria" panose="02040503050406030204" pitchFamily="18" charset="0"/>
            </a:rPr>
            <a:t>формирование положительных эмоций к объекту деятельности, к процессу деятельности, к лицам, с которыми ребенок имеет дело, т.е. большое значение имеет успех (при посильной, преодолимой трудности задания) и его общественная оценка. </a:t>
          </a:r>
          <a:endParaRPr lang="ru-RU" sz="1800" dirty="0">
            <a:solidFill>
              <a:srgbClr val="3B1615"/>
            </a:solidFill>
            <a:latin typeface="Cambria" pitchFamily="18" charset="0"/>
            <a:ea typeface="Cambria" panose="02040503050406030204" pitchFamily="18" charset="0"/>
          </a:endParaRPr>
        </a:p>
      </dgm:t>
    </dgm:pt>
    <dgm:pt modelId="{516EFC7F-71E1-47E5-8533-E6BA05A335CD}" type="parTrans" cxnId="{94FAE390-7818-45C2-A97D-CE5B937437E4}">
      <dgm:prSet/>
      <dgm:spPr/>
      <dgm:t>
        <a:bodyPr/>
        <a:lstStyle/>
        <a:p>
          <a:endParaRPr lang="ru-RU"/>
        </a:p>
      </dgm:t>
    </dgm:pt>
    <dgm:pt modelId="{5A610453-81A0-431A-9B6D-FC8DC70AC7F7}" type="sibTrans" cxnId="{94FAE390-7818-45C2-A97D-CE5B937437E4}">
      <dgm:prSet/>
      <dgm:spPr/>
      <dgm:t>
        <a:bodyPr/>
        <a:lstStyle/>
        <a:p>
          <a:endParaRPr lang="ru-RU"/>
        </a:p>
      </dgm:t>
    </dgm:pt>
    <dgm:pt modelId="{FC74EA80-CD14-4F51-BED8-5B4CB6808CFF}">
      <dgm:prSet phldrT="[Текст]" custT="1"/>
      <dgm:spPr/>
      <dgm:t>
        <a:bodyPr/>
        <a:lstStyle/>
        <a:p>
          <a:pPr algn="l"/>
          <a:r>
            <a:rPr lang="ru-RU" sz="1800" dirty="0">
              <a:latin typeface="Cambria" panose="02040503050406030204" pitchFamily="18" charset="0"/>
              <a:ea typeface="Cambria" panose="02040503050406030204" pitchFamily="18" charset="0"/>
            </a:rPr>
            <a:t>формирование понимания смысла деятельности, ее личной и общественной значимости. Понимание это достигается при рассказе о цели деятельности, доступного объяснения и показа результата. </a:t>
          </a:r>
          <a:endParaRPr lang="ru-RU" sz="2000" dirty="0">
            <a:solidFill>
              <a:srgbClr val="3B1615"/>
            </a:solidFill>
            <a:latin typeface="Cambria" pitchFamily="18" charset="0"/>
            <a:ea typeface="Cambria" panose="02040503050406030204" pitchFamily="18" charset="0"/>
          </a:endParaRPr>
        </a:p>
      </dgm:t>
    </dgm:pt>
    <dgm:pt modelId="{0181CA4D-D36B-46E5-9B02-50C7107D3FE3}" type="parTrans" cxnId="{9B5362F7-3A4D-4C0C-AB95-52E4B2439AC6}">
      <dgm:prSet/>
      <dgm:spPr/>
      <dgm:t>
        <a:bodyPr/>
        <a:lstStyle/>
        <a:p>
          <a:endParaRPr lang="ru-RU"/>
        </a:p>
      </dgm:t>
    </dgm:pt>
    <dgm:pt modelId="{6CFDAA02-3AFF-49F5-92AB-AC74DFED4982}" type="sibTrans" cxnId="{9B5362F7-3A4D-4C0C-AB95-52E4B2439AC6}">
      <dgm:prSet/>
      <dgm:spPr/>
      <dgm:t>
        <a:bodyPr/>
        <a:lstStyle/>
        <a:p>
          <a:endParaRPr lang="ru-RU"/>
        </a:p>
      </dgm:t>
    </dgm:pt>
    <dgm:pt modelId="{C9AF6CDA-FBE9-41EC-989B-AEB792836602}" type="pres">
      <dgm:prSet presAssocID="{2A6B8CEC-6B68-4769-819D-576765D25163}" presName="Name0" presStyleCnt="0">
        <dgm:presLayoutVars>
          <dgm:dir/>
          <dgm:animLvl val="lvl"/>
          <dgm:resizeHandles val="exact"/>
        </dgm:presLayoutVars>
      </dgm:prSet>
      <dgm:spPr/>
    </dgm:pt>
    <dgm:pt modelId="{9AB0BD58-0C2C-40FA-AFFA-B43D3970A738}" type="pres">
      <dgm:prSet presAssocID="{D753C2B5-FBF1-4F20-9985-ADF59CD4F2A5}" presName="composite" presStyleCnt="0"/>
      <dgm:spPr/>
    </dgm:pt>
    <dgm:pt modelId="{C25FA2EC-6A55-4E29-B034-52908257F87C}" type="pres">
      <dgm:prSet presAssocID="{D753C2B5-FBF1-4F20-9985-ADF59CD4F2A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C9A2862E-AA70-4D8A-9829-AD164771E24E}" type="pres">
      <dgm:prSet presAssocID="{D753C2B5-FBF1-4F20-9985-ADF59CD4F2A5}" presName="desTx" presStyleLbl="alignAccFollowNode1" presStyleIdx="0" presStyleCnt="2">
        <dgm:presLayoutVars>
          <dgm:bulletEnabled val="1"/>
        </dgm:presLayoutVars>
      </dgm:prSet>
      <dgm:spPr/>
    </dgm:pt>
    <dgm:pt modelId="{2B954AB9-4891-43AE-97E3-DDF3276CF4FE}" type="pres">
      <dgm:prSet presAssocID="{CFCA3F97-B3A9-4357-BEA1-FE1247EBADB3}" presName="space" presStyleCnt="0"/>
      <dgm:spPr/>
    </dgm:pt>
    <dgm:pt modelId="{2856FA71-98D3-4D31-848A-723EB8CF02A4}" type="pres">
      <dgm:prSet presAssocID="{7F6E4EE4-063D-4313-AB79-A9771ED863D2}" presName="composite" presStyleCnt="0"/>
      <dgm:spPr/>
    </dgm:pt>
    <dgm:pt modelId="{D26039FC-3530-4AB4-B007-097ABEA74B92}" type="pres">
      <dgm:prSet presAssocID="{7F6E4EE4-063D-4313-AB79-A9771ED863D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7FBE71BD-A36C-4958-ACBE-80BA9B39472E}" type="pres">
      <dgm:prSet presAssocID="{7F6E4EE4-063D-4313-AB79-A9771ED863D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AD1322A-D494-418F-BB09-201BF355D268}" srcId="{2A6B8CEC-6B68-4769-819D-576765D25163}" destId="{D753C2B5-FBF1-4F20-9985-ADF59CD4F2A5}" srcOrd="0" destOrd="0" parTransId="{6E1273F0-C924-4CE8-96B2-4147B48AD983}" sibTransId="{CFCA3F97-B3A9-4357-BEA1-FE1247EBADB3}"/>
    <dgm:cxn modelId="{DBD0E93C-4A59-41A8-ADB7-C652F41AA040}" type="presOf" srcId="{FC74EA80-CD14-4F51-BED8-5B4CB6808CFF}" destId="{7FBE71BD-A36C-4958-ACBE-80BA9B39472E}" srcOrd="0" destOrd="0" presId="urn:microsoft.com/office/officeart/2005/8/layout/hList1"/>
    <dgm:cxn modelId="{A93AB644-B86D-42DD-B623-3FCB01B25C5D}" type="presOf" srcId="{F7E2636C-C66F-48ED-8EBB-A87556A2749A}" destId="{C9A2862E-AA70-4D8A-9829-AD164771E24E}" srcOrd="0" destOrd="0" presId="urn:microsoft.com/office/officeart/2005/8/layout/hList1"/>
    <dgm:cxn modelId="{05C38F81-E72E-4F04-A099-2249FA8FC51E}" type="presOf" srcId="{D753C2B5-FBF1-4F20-9985-ADF59CD4F2A5}" destId="{C25FA2EC-6A55-4E29-B034-52908257F87C}" srcOrd="0" destOrd="0" presId="urn:microsoft.com/office/officeart/2005/8/layout/hList1"/>
    <dgm:cxn modelId="{F1C83E87-FF36-4825-AA8C-96C754F3409B}" type="presOf" srcId="{7F6E4EE4-063D-4313-AB79-A9771ED863D2}" destId="{D26039FC-3530-4AB4-B007-097ABEA74B92}" srcOrd="0" destOrd="0" presId="urn:microsoft.com/office/officeart/2005/8/layout/hList1"/>
    <dgm:cxn modelId="{94FAE390-7818-45C2-A97D-CE5B937437E4}" srcId="{D753C2B5-FBF1-4F20-9985-ADF59CD4F2A5}" destId="{F7E2636C-C66F-48ED-8EBB-A87556A2749A}" srcOrd="0" destOrd="0" parTransId="{516EFC7F-71E1-47E5-8533-E6BA05A335CD}" sibTransId="{5A610453-81A0-431A-9B6D-FC8DC70AC7F7}"/>
    <dgm:cxn modelId="{13F34AAD-6735-4947-9003-689AE2D100CB}" srcId="{2A6B8CEC-6B68-4769-819D-576765D25163}" destId="{7F6E4EE4-063D-4313-AB79-A9771ED863D2}" srcOrd="1" destOrd="0" parTransId="{C5EF22FA-EAD5-4AD8-89FE-813423FAC83B}" sibTransId="{78697D99-4F3D-4AE5-A18C-35DB03B520FA}"/>
    <dgm:cxn modelId="{8C9A7FF3-A847-495F-8DCB-340E7AB383F9}" type="presOf" srcId="{2A6B8CEC-6B68-4769-819D-576765D25163}" destId="{C9AF6CDA-FBE9-41EC-989B-AEB792836602}" srcOrd="0" destOrd="0" presId="urn:microsoft.com/office/officeart/2005/8/layout/hList1"/>
    <dgm:cxn modelId="{9B5362F7-3A4D-4C0C-AB95-52E4B2439AC6}" srcId="{7F6E4EE4-063D-4313-AB79-A9771ED863D2}" destId="{FC74EA80-CD14-4F51-BED8-5B4CB6808CFF}" srcOrd="0" destOrd="0" parTransId="{0181CA4D-D36B-46E5-9B02-50C7107D3FE3}" sibTransId="{6CFDAA02-3AFF-49F5-92AB-AC74DFED4982}"/>
    <dgm:cxn modelId="{BBBB0D9E-004A-42A9-A7D5-6DD5E908F86E}" type="presParOf" srcId="{C9AF6CDA-FBE9-41EC-989B-AEB792836602}" destId="{9AB0BD58-0C2C-40FA-AFFA-B43D3970A738}" srcOrd="0" destOrd="0" presId="urn:microsoft.com/office/officeart/2005/8/layout/hList1"/>
    <dgm:cxn modelId="{7C7A066B-B39D-40A4-A1FE-33D24ECED0FE}" type="presParOf" srcId="{9AB0BD58-0C2C-40FA-AFFA-B43D3970A738}" destId="{C25FA2EC-6A55-4E29-B034-52908257F87C}" srcOrd="0" destOrd="0" presId="urn:microsoft.com/office/officeart/2005/8/layout/hList1"/>
    <dgm:cxn modelId="{917D3E10-6931-4979-9262-FFD1E6F02153}" type="presParOf" srcId="{9AB0BD58-0C2C-40FA-AFFA-B43D3970A738}" destId="{C9A2862E-AA70-4D8A-9829-AD164771E24E}" srcOrd="1" destOrd="0" presId="urn:microsoft.com/office/officeart/2005/8/layout/hList1"/>
    <dgm:cxn modelId="{170F761F-4BF0-441E-B166-4B18053FC534}" type="presParOf" srcId="{C9AF6CDA-FBE9-41EC-989B-AEB792836602}" destId="{2B954AB9-4891-43AE-97E3-DDF3276CF4FE}" srcOrd="1" destOrd="0" presId="urn:microsoft.com/office/officeart/2005/8/layout/hList1"/>
    <dgm:cxn modelId="{7FBFD4DB-5A60-43F7-98F9-753083DFF358}" type="presParOf" srcId="{C9AF6CDA-FBE9-41EC-989B-AEB792836602}" destId="{2856FA71-98D3-4D31-848A-723EB8CF02A4}" srcOrd="2" destOrd="0" presId="urn:microsoft.com/office/officeart/2005/8/layout/hList1"/>
    <dgm:cxn modelId="{86BFCA06-D950-43D4-89D4-3A2A16E430BC}" type="presParOf" srcId="{2856FA71-98D3-4D31-848A-723EB8CF02A4}" destId="{D26039FC-3530-4AB4-B007-097ABEA74B92}" srcOrd="0" destOrd="0" presId="urn:microsoft.com/office/officeart/2005/8/layout/hList1"/>
    <dgm:cxn modelId="{24BD394C-10F5-4CCA-B67E-17A32EB7027F}" type="presParOf" srcId="{2856FA71-98D3-4D31-848A-723EB8CF02A4}" destId="{7FBE71BD-A36C-4958-ACBE-80BA9B39472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84DF4-70F7-4DCE-BE14-294E9EE62D87}">
      <dsp:nvSpPr>
        <dsp:cNvPr id="0" name=""/>
        <dsp:cNvSpPr/>
      </dsp:nvSpPr>
      <dsp:spPr>
        <a:xfrm>
          <a:off x="0" y="525298"/>
          <a:ext cx="8286808" cy="6047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0E22491-4473-41DC-8C94-960DCE41F25E}">
      <dsp:nvSpPr>
        <dsp:cNvPr id="0" name=""/>
        <dsp:cNvSpPr/>
      </dsp:nvSpPr>
      <dsp:spPr>
        <a:xfrm>
          <a:off x="162342" y="0"/>
          <a:ext cx="7786599" cy="95789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3175">
          <a:solidFill>
            <a:srgbClr val="8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255" tIns="0" rIns="219255" bIns="0" numCol="1" spcCol="1270" anchor="ctr" anchorCtr="0">
          <a:noAutofit/>
        </a:bodyPr>
        <a:lstStyle/>
        <a:p>
          <a:pPr marL="0" lvl="0" indent="0" algn="just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1. Мотивация - «Помоги игрушке», дети достигают цели обучения, решая проблемы игрушек.</a:t>
          </a:r>
          <a:r>
            <a:rPr lang="ru-RU" sz="1800" b="0" kern="1200" dirty="0"/>
            <a:t>. </a:t>
          </a:r>
          <a:endParaRPr lang="ru-RU" sz="1800" b="0" kern="1200" dirty="0">
            <a:solidFill>
              <a:srgbClr val="5C0000"/>
            </a:solidFill>
            <a:latin typeface="Bookman Old Style" pitchFamily="18" charset="0"/>
          </a:endParaRPr>
        </a:p>
      </dsp:txBody>
      <dsp:txXfrm>
        <a:off x="209102" y="46760"/>
        <a:ext cx="7693079" cy="864373"/>
      </dsp:txXfrm>
    </dsp:sp>
    <dsp:sp modelId="{01F80DCA-00DA-4AAF-95BC-8DA8559E1C7B}">
      <dsp:nvSpPr>
        <dsp:cNvPr id="0" name=""/>
        <dsp:cNvSpPr/>
      </dsp:nvSpPr>
      <dsp:spPr>
        <a:xfrm>
          <a:off x="0" y="1790582"/>
          <a:ext cx="8286808" cy="585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8F7CB3-180D-4DAE-8BCF-AFFA1E1BA738}">
      <dsp:nvSpPr>
        <dsp:cNvPr id="0" name=""/>
        <dsp:cNvSpPr/>
      </dsp:nvSpPr>
      <dsp:spPr>
        <a:xfrm>
          <a:off x="186125" y="1224587"/>
          <a:ext cx="7786599" cy="95789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3175">
          <a:solidFill>
            <a:srgbClr val="8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255" tIns="0" rIns="219255" bIns="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2. Мотивация - помощь взрослому «Помоги мне» - мотивом является общение с взрослым, возможность получить одобрение, а также интерес к совместным делам. </a:t>
          </a:r>
        </a:p>
      </dsp:txBody>
      <dsp:txXfrm>
        <a:off x="232885" y="1271347"/>
        <a:ext cx="7693079" cy="864373"/>
      </dsp:txXfrm>
    </dsp:sp>
    <dsp:sp modelId="{2965AB5F-7A31-440A-AF83-5B03F7A8DAB4}">
      <dsp:nvSpPr>
        <dsp:cNvPr id="0" name=""/>
        <dsp:cNvSpPr/>
      </dsp:nvSpPr>
      <dsp:spPr>
        <a:xfrm>
          <a:off x="0" y="3024338"/>
          <a:ext cx="8286808" cy="6047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2E75BB-5252-4770-A60B-C8B48954929D}">
      <dsp:nvSpPr>
        <dsp:cNvPr id="0" name=""/>
        <dsp:cNvSpPr/>
      </dsp:nvSpPr>
      <dsp:spPr>
        <a:xfrm>
          <a:off x="191843" y="2495481"/>
          <a:ext cx="7786599" cy="95789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3175">
          <a:solidFill>
            <a:srgbClr val="8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255" tIns="0" rIns="219255" bIns="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3. Мотивация – ребенок-учитель «Научи меня» - основана на желании ребенка чувствовать себя знающим и умеющим, быть как взрослый.</a:t>
          </a:r>
        </a:p>
      </dsp:txBody>
      <dsp:txXfrm>
        <a:off x="238603" y="2542241"/>
        <a:ext cx="7693079" cy="864373"/>
      </dsp:txXfrm>
    </dsp:sp>
    <dsp:sp modelId="{BAAC29B5-7ADD-46BB-9571-9EBE93CCD064}">
      <dsp:nvSpPr>
        <dsp:cNvPr id="0" name=""/>
        <dsp:cNvSpPr/>
      </dsp:nvSpPr>
      <dsp:spPr>
        <a:xfrm>
          <a:off x="0" y="4320479"/>
          <a:ext cx="8286808" cy="6047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9FE4939-FAD6-4450-BC96-B6946B53FB6B}">
      <dsp:nvSpPr>
        <dsp:cNvPr id="0" name=""/>
        <dsp:cNvSpPr/>
      </dsp:nvSpPr>
      <dsp:spPr>
        <a:xfrm>
          <a:off x="229925" y="3791620"/>
          <a:ext cx="7786599" cy="95789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3175">
          <a:solidFill>
            <a:srgbClr val="8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255" tIns="0" rIns="219255" bIns="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4. Мотивация – созидание - «Создание предметов своими руками для себя» - основана на внутренней заинтересованности ребенка. </a:t>
          </a:r>
        </a:p>
      </dsp:txBody>
      <dsp:txXfrm>
        <a:off x="276685" y="3838380"/>
        <a:ext cx="7693079" cy="864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FA2EC-6A55-4E29-B034-52908257F87C}">
      <dsp:nvSpPr>
        <dsp:cNvPr id="0" name=""/>
        <dsp:cNvSpPr/>
      </dsp:nvSpPr>
      <dsp:spPr>
        <a:xfrm>
          <a:off x="32" y="99180"/>
          <a:ext cx="3071136" cy="122845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Cambria" pitchFamily="18" charset="0"/>
            </a:rPr>
            <a:t>Первый путь</a:t>
          </a:r>
        </a:p>
      </dsp:txBody>
      <dsp:txXfrm>
        <a:off x="32" y="99180"/>
        <a:ext cx="3071136" cy="1228454"/>
      </dsp:txXfrm>
    </dsp:sp>
    <dsp:sp modelId="{C9A2862E-AA70-4D8A-9829-AD164771E24E}">
      <dsp:nvSpPr>
        <dsp:cNvPr id="0" name=""/>
        <dsp:cNvSpPr/>
      </dsp:nvSpPr>
      <dsp:spPr>
        <a:xfrm>
          <a:off x="32" y="1327635"/>
          <a:ext cx="3071136" cy="294401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Cambria" panose="02040503050406030204" pitchFamily="18" charset="0"/>
              <a:ea typeface="Cambria" panose="02040503050406030204" pitchFamily="18" charset="0"/>
            </a:rPr>
            <a:t>формирование положительных эмоций к объекту деятельности, к процессу деятельности, к лицам, с которыми ребенок имеет дело, т.е. большое значение имеет успех (при посильной, преодолимой трудности задания) и его общественная оценка. </a:t>
          </a:r>
          <a:endParaRPr lang="ru-RU" sz="1800" kern="1200" dirty="0">
            <a:solidFill>
              <a:srgbClr val="3B1615"/>
            </a:solidFill>
            <a:latin typeface="Cambria" pitchFamily="18" charset="0"/>
            <a:ea typeface="Cambria" panose="02040503050406030204" pitchFamily="18" charset="0"/>
          </a:endParaRPr>
        </a:p>
      </dsp:txBody>
      <dsp:txXfrm>
        <a:off x="32" y="1327635"/>
        <a:ext cx="3071136" cy="2944012"/>
      </dsp:txXfrm>
    </dsp:sp>
    <dsp:sp modelId="{D26039FC-3530-4AB4-B007-097ABEA74B92}">
      <dsp:nvSpPr>
        <dsp:cNvPr id="0" name=""/>
        <dsp:cNvSpPr/>
      </dsp:nvSpPr>
      <dsp:spPr>
        <a:xfrm>
          <a:off x="3501127" y="99180"/>
          <a:ext cx="3071136" cy="122845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Cambria" pitchFamily="18" charset="0"/>
            </a:rPr>
            <a:t>Второй</a:t>
          </a:r>
          <a:r>
            <a:rPr lang="ru-RU" sz="2800" b="1" kern="1200" baseline="0" dirty="0">
              <a:latin typeface="Cambria" pitchFamily="18" charset="0"/>
            </a:rPr>
            <a:t> путь</a:t>
          </a:r>
          <a:endParaRPr lang="ru-RU" sz="2800" b="1" kern="1200" dirty="0">
            <a:latin typeface="Cambria" pitchFamily="18" charset="0"/>
          </a:endParaRPr>
        </a:p>
      </dsp:txBody>
      <dsp:txXfrm>
        <a:off x="3501127" y="99180"/>
        <a:ext cx="3071136" cy="1228454"/>
      </dsp:txXfrm>
    </dsp:sp>
    <dsp:sp modelId="{7FBE71BD-A36C-4958-ACBE-80BA9B39472E}">
      <dsp:nvSpPr>
        <dsp:cNvPr id="0" name=""/>
        <dsp:cNvSpPr/>
      </dsp:nvSpPr>
      <dsp:spPr>
        <a:xfrm>
          <a:off x="3501127" y="1327635"/>
          <a:ext cx="3071136" cy="294401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Cambria" panose="02040503050406030204" pitchFamily="18" charset="0"/>
              <a:ea typeface="Cambria" panose="02040503050406030204" pitchFamily="18" charset="0"/>
            </a:rPr>
            <a:t>формирование понимания смысла деятельности, ее личной и общественной значимости. Понимание это достигается при рассказе о цели деятельности, доступного объяснения и показа результата. </a:t>
          </a:r>
          <a:endParaRPr lang="ru-RU" sz="2000" kern="1200" dirty="0">
            <a:solidFill>
              <a:srgbClr val="3B1615"/>
            </a:solidFill>
            <a:latin typeface="Cambria" pitchFamily="18" charset="0"/>
            <a:ea typeface="Cambria" panose="02040503050406030204" pitchFamily="18" charset="0"/>
          </a:endParaRPr>
        </a:p>
      </dsp:txBody>
      <dsp:txXfrm>
        <a:off x="3501127" y="1327635"/>
        <a:ext cx="3071136" cy="2944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4E82D-6C44-40F5-896A-CF876566E61E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DFE64-D78B-47F3-ABF1-E1AB9CF15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811DA-D5E2-4B08-81FA-F58D969A5A5C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597FB-CFA7-4BBF-BA86-A614C98A7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EB313-84D7-4208-ACCE-D42B68EA9A7F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13807-1F4A-4E10-B3C8-FB64F9A8F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536E7-F01D-4A2C-ADE3-26494BF144AF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F9162-0682-4AA9-93C3-DF8BB152E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547E9-D9AF-451D-ABAD-943C3B4DE394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E6255-3FE1-465F-964C-2B37FABE0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AB7F1-D821-4D6E-A8B1-291649B9BD66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50F65-A5A5-4523-B9C1-6B6EAAF65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F9D9C-8B50-434D-891D-3A1C3FB4C38A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3F7CF-AA1F-48E0-A712-550BDBBDDD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9A75B-F6FB-4B52-AB4C-8C626B14B385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2E289-FB21-4C25-B109-FFDCE7F3D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5E021-1D29-44BC-9A2C-3CCF12491A52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A72CE-9482-480C-9470-E1E135514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8F37A-4D6E-4C57-A134-A16A9DEC8FE4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CBF86-5A9B-4BE1-A11F-6A97A8469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01C0B-8334-4861-A47B-7D26B8B1C7BA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0B171-D7FC-4412-A568-58C710D57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BDF411-5F11-4F52-8364-565EADCA726B}" type="datetimeFigureOut">
              <a:rPr lang="ru-RU"/>
              <a:pPr>
                <a:defRPr/>
              </a:pPr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FDF40C-158C-463F-998A-57216EA45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484784"/>
            <a:ext cx="7500990" cy="2786082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dirty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Cambria" pitchFamily="18" charset="0"/>
              </a:rPr>
              <a:t>Особенности формирования мотивационной готовности детей с ОВЗ к обучению в школе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3791691"/>
            <a:ext cx="3851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solidFill>
                  <a:srgbClr val="5C0000"/>
                </a:solidFill>
                <a:latin typeface="Cambria" pitchFamily="18" charset="0"/>
                <a:cs typeface="Times New Roman" pitchFamily="18" charset="0"/>
              </a:rPr>
              <a:t>Подготовил: педагог-психолог</a:t>
            </a:r>
            <a:r>
              <a:rPr lang="ru-RU" b="1" dirty="0">
                <a:solidFill>
                  <a:srgbClr val="A40000"/>
                </a:solidFill>
                <a:latin typeface="Cambria" pitchFamily="18" charset="0"/>
                <a:cs typeface="Times New Roman" pitchFamily="18" charset="0"/>
              </a:rPr>
              <a:t>                 </a:t>
            </a:r>
            <a:r>
              <a:rPr lang="ru-RU" dirty="0">
                <a:solidFill>
                  <a:srgbClr val="5C0000"/>
                </a:solidFill>
                <a:latin typeface="Cambria" pitchFamily="18" charset="0"/>
                <a:cs typeface="Times New Roman" pitchFamily="18" charset="0"/>
              </a:rPr>
              <a:t>                                                             МБДОУ «Детский сад                                                     № 56 «Гусельки» </a:t>
            </a:r>
          </a:p>
          <a:p>
            <a:pPr algn="r"/>
            <a:r>
              <a:rPr lang="ru-RU" dirty="0">
                <a:solidFill>
                  <a:srgbClr val="5C0000"/>
                </a:solidFill>
                <a:latin typeface="Cambria" pitchFamily="18" charset="0"/>
                <a:cs typeface="Times New Roman" pitchFamily="18" charset="0"/>
              </a:rPr>
              <a:t>Климова О.Н.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5805264"/>
            <a:ext cx="914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5C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г. Тамбов</a:t>
            </a:r>
          </a:p>
          <a:p>
            <a:pPr algn="ctr"/>
            <a:r>
              <a:rPr lang="ru-RU" sz="1400" dirty="0">
                <a:solidFill>
                  <a:srgbClr val="5C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2024</a:t>
            </a:r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Рисунок 5" descr="https://st2.depositphotos.com/1654249/11783/i/950/depositphotos_117834420-stock-photo-3d-man-sitting-and-readin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7154" y="3618323"/>
            <a:ext cx="2510790" cy="215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11560" y="1124744"/>
            <a:ext cx="7992888" cy="43924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A4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Таким образом, важными условиями, способствующими становлению познавательной активности у ребенка с ограниченными возможностями здоровья, являются игра и общение со взрослым. </a:t>
            </a:r>
          </a:p>
          <a:p>
            <a:pPr marL="0" indent="0" algn="ctr">
              <a:buNone/>
            </a:pPr>
            <a:endParaRPr lang="ru-RU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Через игру - взрослый наделяет смыслом новую для ребенка познавательную деятельность, помогает удержать мотивацию и направить ребёнка на решение задачи, что является очень важным критерием успешной работы, направленной на адаптацию детей с ограниченными возможностями здоровья к обучению в школе</a:t>
            </a:r>
          </a:p>
          <a:p>
            <a:pPr algn="ctr"/>
            <a:endParaRPr lang="ru-RU" b="1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890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ru-RU" sz="2800" b="1" dirty="0">
                <a:solidFill>
                  <a:srgbClr val="C00000"/>
                </a:solidFill>
                <a:latin typeface="Cambria" pitchFamily="18" charset="0"/>
              </a:rPr>
              <a:t>Список использованных источников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63688"/>
            <a:ext cx="7776864" cy="4525963"/>
          </a:xfrm>
        </p:spPr>
        <p:txBody>
          <a:bodyPr/>
          <a:lstStyle/>
          <a:p>
            <a:pPr marL="0" indent="0" algn="ctr">
              <a:buNone/>
            </a:pPr>
            <a:endParaRPr lang="ru-RU" sz="1800" dirty="0"/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Большой психологический словарь / Под ред. Б. Мещерякова, В. Зинченко. СПб.: Прайм-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Еврознак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2003.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Божович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Л.И. Проблемы формирования личности / Под общ. ред. Д.И.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Фельдштейна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М.: Институт практической психологии, 1997.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Божович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Л.И. Проблема развития мотивационной сферы ребенка // Изучение мотивации поведения детей и подростков. М.: МГУ, 1992.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Кашкарева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Л.М. Развитие мотивации в образовательной деятельности дошкольников с учетом требований ФГОС ДО. СПб.: Свое издательство, 2016.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мотивационной готовности детей с задержкой психического развития к обучению в школе / Под ред. Н.Р. Назарова. М.: Педагогика: Дефектология, 1981.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1800" u="sng" dirty="0">
              <a:latin typeface="Cambria" pitchFamily="18" charset="0"/>
            </a:endParaRPr>
          </a:p>
          <a:p>
            <a:pPr>
              <a:buNone/>
            </a:pPr>
            <a:r>
              <a:rPr lang="ru-RU" sz="1800" dirty="0">
                <a:latin typeface="Cambria" pitchFamily="18" charset="0"/>
              </a:rPr>
              <a:t>	</a:t>
            </a:r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37902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692696"/>
            <a:ext cx="77153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endParaRPr lang="ru-RU" sz="2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algn="just"/>
            <a:r>
              <a:rPr lang="ru-RU" sz="2000" b="1" dirty="0">
                <a:solidFill>
                  <a:srgbClr val="95373E"/>
                </a:solidFill>
                <a:latin typeface="Cambria" pitchFamily="18" charset="0"/>
              </a:rPr>
              <a:t>	</a:t>
            </a:r>
            <a:r>
              <a:rPr lang="ru-RU" b="1" dirty="0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Проблема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воспитания и обучения детей с ограниченными возможностями здоровья требует гибкого подхода, так как известно, что не все дети, имеющие нарушения в развитии, могут успешно интегрироваться в среду своих сверстников, особенно в период начала школьного обучения. </a:t>
            </a:r>
          </a:p>
          <a:p>
            <a:pPr algn="just"/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b="1" dirty="0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Для того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чтобы</a:t>
            </a:r>
            <a:r>
              <a:rPr lang="ru-RU" b="1" dirty="0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начало школьного обучения для детей с ограниченными возможностями здоровья стало стартовой точкой очередного этапа развития, чтобы этот процесс прошел безболезненно, ребенок должен быть готов к существующей системе образования. Для ребенка относящегося к данной категории, не так важно, чтобы он к началу обучения в школе умел читать, писать, считать, важнее сформировать у него мыслительные способности, сформировать в нем психологическую готовность к обучению.</a:t>
            </a:r>
          </a:p>
          <a:p>
            <a:pPr algn="just"/>
            <a:endParaRPr lang="ru-RU" sz="2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algn="just"/>
            <a:endParaRPr lang="ru-RU" sz="2000" b="1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algn="just"/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	</a:t>
            </a:r>
          </a:p>
          <a:p>
            <a:pPr algn="ctr"/>
            <a:endParaRPr lang="ru-RU" sz="2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endParaRPr lang="ru-RU" sz="2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endParaRPr lang="ru-RU" sz="2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3204" y="318548"/>
            <a:ext cx="7786742" cy="1152128"/>
          </a:xfrm>
        </p:spPr>
        <p:txBody>
          <a:bodyPr/>
          <a:lstStyle/>
          <a:p>
            <a:r>
              <a:rPr lang="ru-RU" sz="2000" dirty="0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 данным Л.А </a:t>
            </a:r>
            <a:r>
              <a:rPr lang="ru-RU" sz="2000" dirty="0" err="1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Венгер</a:t>
            </a:r>
            <a:r>
              <a:rPr lang="ru-RU" sz="2000" dirty="0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А.Л. Венгер, Я.Я. </a:t>
            </a:r>
            <a:r>
              <a:rPr lang="ru-RU" sz="2000" dirty="0" err="1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Коломинского</a:t>
            </a:r>
            <a:r>
              <a:rPr lang="ru-RU" sz="2000" dirty="0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Е.А. Пашко, В.В. </a:t>
            </a:r>
            <a:r>
              <a:rPr lang="ru-RU" sz="2000" dirty="0" err="1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Холмовского</a:t>
            </a:r>
            <a:r>
              <a:rPr lang="ru-RU" sz="2000" dirty="0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и др. психологическая готовность к школе включает следующие </a:t>
            </a:r>
            <a:r>
              <a:rPr lang="ru-RU" sz="2000" dirty="0" err="1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состовляющие</a:t>
            </a:r>
            <a:endParaRPr lang="ru-RU" sz="2000" dirty="0">
              <a:solidFill>
                <a:srgbClr val="A40000"/>
              </a:solidFill>
              <a:latin typeface="Cambria" pitchFamily="18" charset="0"/>
              <a:ea typeface="Cambria" panose="020405030504060302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58203" y="1470676"/>
            <a:ext cx="6696744" cy="115212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Интеллектуальная готовность </a:t>
            </a:r>
          </a:p>
          <a:p>
            <a:pPr algn="ctr"/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(способность к 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концeнтpaции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внимaния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умeниe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стpоить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логичeскиe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связи, 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paзвитиe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пaмяти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мeлкой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мотоpики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ru-RU" dirty="0">
              <a:solidFill>
                <a:schemeClr val="bg1"/>
              </a:solidFill>
              <a:latin typeface="Cambria" pitchFamily="18" charset="0"/>
              <a:ea typeface="Cambria" panose="020405030504060302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8203" y="2852936"/>
            <a:ext cx="6696744" cy="10801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Эмоциональная готовность</a:t>
            </a:r>
          </a:p>
          <a:p>
            <a:pPr lvl="0" algn="ctr"/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ru-RU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мотивaция</a:t>
            </a:r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к </a:t>
            </a:r>
            <a:r>
              <a:rPr lang="ru-RU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обучeнию</a:t>
            </a:r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умeниe</a:t>
            </a:r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сосpeдоточиться</a:t>
            </a:r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управление эмоциями)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58203" y="4147361"/>
            <a:ext cx="6696744" cy="1080120"/>
          </a:xfrm>
          <a:prstGeom prst="round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Социальная готовность </a:t>
            </a:r>
          </a:p>
          <a:p>
            <a:pPr lvl="0" algn="ctr"/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потpeбность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в 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общeнии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коppeкция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повeдeния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в 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коллeктивe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, способность 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обучaться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13204" y="5264754"/>
            <a:ext cx="778674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dirty="0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Многие авторы (Л.И. </a:t>
            </a:r>
            <a:r>
              <a:rPr lang="ru-RU" sz="2000" dirty="0" err="1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Бoжoвич</a:t>
            </a:r>
            <a:r>
              <a:rPr lang="ru-RU" sz="2000" dirty="0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Н.И. </a:t>
            </a:r>
            <a:r>
              <a:rPr lang="ru-RU" sz="2000" dirty="0" err="1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Гуткинa</a:t>
            </a:r>
            <a:r>
              <a:rPr lang="ru-RU" sz="2000" dirty="0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В.Д. </a:t>
            </a:r>
            <a:r>
              <a:rPr lang="ru-RU" sz="2000" dirty="0" err="1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Шaдpикoв</a:t>
            </a:r>
            <a:r>
              <a:rPr lang="ru-RU" sz="2000" dirty="0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и </a:t>
            </a:r>
            <a:r>
              <a:rPr lang="ru-RU" sz="2000" dirty="0" err="1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дp</a:t>
            </a:r>
            <a:r>
              <a:rPr lang="ru-RU" sz="2000" dirty="0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.) подчеркивают значимость именно </a:t>
            </a:r>
            <a:r>
              <a:rPr lang="ru-RU" sz="2000" b="1" dirty="0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мотивационного компонента</a:t>
            </a:r>
            <a:r>
              <a:rPr lang="ru-RU" sz="2000" dirty="0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в структуре готовности к обучению</a:t>
            </a:r>
            <a:endParaRPr lang="ru-RU" sz="2000" b="1" dirty="0">
              <a:solidFill>
                <a:srgbClr val="A40000"/>
              </a:solidFill>
              <a:latin typeface="Cambria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81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11560" y="1124744"/>
            <a:ext cx="7920880" cy="43924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A4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Мотивация</a:t>
            </a:r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(от лат. </a:t>
            </a:r>
            <a:r>
              <a:rPr lang="ru-RU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moveo</a:t>
            </a:r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двигаю) - это совокупность внутренних и внешних движущих сил, которые побуждают человека к деятельности, придают этой деятельности направленность, ориентированную на достижение цели [1].</a:t>
            </a:r>
          </a:p>
          <a:p>
            <a:pPr algn="ctr"/>
            <a:endParaRPr lang="ru-RU" b="1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000" b="1" dirty="0">
                <a:solidFill>
                  <a:srgbClr val="A4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Цель мотивации </a:t>
            </a:r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вызвать у детей интерес, к какой - либо деятельности, создать условия увлеченности, умственного напряжения, направить усилия детей на осознанное освоение и приобретение знаний и умений.</a:t>
            </a:r>
          </a:p>
          <a:p>
            <a:pPr algn="ctr"/>
            <a:endParaRPr lang="ru-RU" b="1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125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7584" y="908721"/>
            <a:ext cx="7715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endParaRPr lang="ru-RU" sz="2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r>
              <a:rPr lang="ru-RU" sz="2000" b="1" dirty="0">
                <a:solidFill>
                  <a:srgbClr val="95373E"/>
                </a:solidFill>
                <a:latin typeface="Cambria" pitchFamily="18" charset="0"/>
              </a:rPr>
              <a:t>	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algn="just"/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	</a:t>
            </a:r>
          </a:p>
          <a:p>
            <a:pPr algn="ctr"/>
            <a:endParaRPr lang="ru-RU" sz="2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endParaRPr lang="ru-RU" sz="2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endParaRPr lang="ru-RU" sz="2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endParaRPr lang="ru-RU" sz="2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586766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Cambria" pitchFamily="18" charset="0"/>
              </a:rPr>
              <a:t>Л.И. </a:t>
            </a:r>
            <a:r>
              <a:rPr lang="ru-RU" sz="2800" b="1" dirty="0" err="1">
                <a:solidFill>
                  <a:srgbClr val="C00000"/>
                </a:solidFill>
                <a:latin typeface="Cambria" pitchFamily="18" charset="0"/>
              </a:rPr>
              <a:t>Божович</a:t>
            </a:r>
            <a:r>
              <a:rPr lang="ru-RU" sz="2800" b="1" dirty="0">
                <a:solidFill>
                  <a:srgbClr val="C00000"/>
                </a:solidFill>
                <a:latin typeface="Cambria" pitchFamily="18" charset="0"/>
              </a:rPr>
              <a:t> выделяла 2 группы мотивов учения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6056" y="2217684"/>
            <a:ext cx="3096344" cy="17281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Мотивы, связанные с потребностью в интеллектуальной активности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87624" y="2216219"/>
            <a:ext cx="3096344" cy="17281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Мотивы, связанные с потребностью в общении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4941168"/>
            <a:ext cx="6984776" cy="10801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Синтез мотивов этих 2 групп и формирует «внутреннюю позицию школьника» [2]</a:t>
            </a:r>
          </a:p>
        </p:txBody>
      </p:sp>
    </p:spTree>
    <p:extLst>
      <p:ext uri="{BB962C8B-B14F-4D97-AF65-F5344CB8AC3E}">
        <p14:creationId xmlns:p14="http://schemas.microsoft.com/office/powerpoint/2010/main" val="3824677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04984" cy="725470"/>
          </a:xfrm>
        </p:spPr>
        <p:txBody>
          <a:bodyPr/>
          <a:lstStyle/>
          <a:p>
            <a:pPr lvl="0"/>
            <a:r>
              <a:rPr lang="ru-RU" sz="2800" b="1" dirty="0">
                <a:solidFill>
                  <a:srgbClr val="C00000"/>
                </a:solidFill>
                <a:latin typeface="Cambria" pitchFamily="18" charset="0"/>
              </a:rPr>
              <a:t>Особенности детей с ОВЗ с тяжелыми нарушениями развития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0694" y="1412776"/>
            <a:ext cx="5803514" cy="722436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фрагментарное восприятие явлений внешнего мира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7806" y="5733256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latin typeface="Cambria" pitchFamily="18" charset="0"/>
                <a:ea typeface="Cambria" pitchFamily="18" charset="0"/>
              </a:rPr>
              <a:t>Развитие мотивации к обучению через </a:t>
            </a:r>
            <a:r>
              <a:rPr lang="ru-RU" b="1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игровую деятельность </a:t>
            </a:r>
            <a:r>
              <a:rPr lang="ru-RU" dirty="0">
                <a:latin typeface="Cambria" pitchFamily="18" charset="0"/>
                <a:ea typeface="Cambria" pitchFamily="18" charset="0"/>
              </a:rPr>
              <a:t>под специально организованным руководством со стороны взрослых. </a:t>
            </a:r>
          </a:p>
          <a:p>
            <a:pPr indent="457200" algn="just"/>
            <a:endParaRPr lang="ru-RU" sz="2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7624" y="2276872"/>
            <a:ext cx="5754279" cy="72243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плохо развитая речь</a:t>
            </a:r>
            <a:endParaRPr lang="ru-RU" b="1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27903" y="3161921"/>
            <a:ext cx="5898295" cy="7224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суженный круг интересов</a:t>
            </a:r>
            <a:endParaRPr lang="ru-RU" b="1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51720" y="4005064"/>
            <a:ext cx="5922734" cy="7224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слабая любознательность</a:t>
            </a:r>
            <a:endParaRPr lang="ru-RU" b="1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39196" y="4869160"/>
            <a:ext cx="5826287" cy="7224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нет</a:t>
            </a:r>
            <a:r>
              <a:rPr lang="ru-RU" b="1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мотивации к учебной деятельности</a:t>
            </a:r>
            <a:endParaRPr lang="ru-RU" b="1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33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7584" y="908721"/>
            <a:ext cx="7715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endParaRPr lang="ru-RU" sz="2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r>
              <a:rPr lang="ru-RU" sz="2000" b="1" dirty="0">
                <a:solidFill>
                  <a:srgbClr val="95373E"/>
                </a:solidFill>
                <a:latin typeface="Cambria" pitchFamily="18" charset="0"/>
              </a:rPr>
              <a:t>	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algn="just"/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	</a:t>
            </a:r>
          </a:p>
          <a:p>
            <a:pPr algn="ctr"/>
            <a:endParaRPr lang="ru-RU" sz="2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endParaRPr lang="ru-RU" sz="2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endParaRPr lang="ru-RU" sz="2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endParaRPr lang="ru-RU" sz="20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6824" y="40466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Cambria" pitchFamily="18" charset="0"/>
              </a:rPr>
              <a:t>Типы игровой мотивации </a:t>
            </a:r>
            <a:r>
              <a:rPr lang="en-US" sz="2800" b="1" dirty="0">
                <a:solidFill>
                  <a:srgbClr val="C00000"/>
                </a:solidFill>
                <a:latin typeface="Cambria" pitchFamily="18" charset="0"/>
              </a:rPr>
              <a:t>[</a:t>
            </a:r>
            <a:r>
              <a:rPr lang="ru-RU" sz="2800" b="1" dirty="0">
                <a:solidFill>
                  <a:srgbClr val="C00000"/>
                </a:solidFill>
                <a:latin typeface="Cambria" pitchFamily="18" charset="0"/>
              </a:rPr>
              <a:t>4</a:t>
            </a:r>
            <a:r>
              <a:rPr lang="en-US" sz="2800" b="1" dirty="0">
                <a:solidFill>
                  <a:srgbClr val="C00000"/>
                </a:solidFill>
                <a:latin typeface="Cambria" pitchFamily="18" charset="0"/>
              </a:rPr>
              <a:t>]</a:t>
            </a:r>
            <a:endParaRPr lang="ru-RU" sz="2800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687908356"/>
              </p:ext>
            </p:extLst>
          </p:nvPr>
        </p:nvGraphicFramePr>
        <p:xfrm>
          <a:off x="541832" y="1293561"/>
          <a:ext cx="8286808" cy="534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2995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52409" y="392699"/>
            <a:ext cx="7786742" cy="1426170"/>
          </a:xfrm>
        </p:spPr>
        <p:txBody>
          <a:bodyPr/>
          <a:lstStyle/>
          <a:p>
            <a:r>
              <a:rPr lang="ru-RU" sz="2800" b="1" dirty="0">
                <a:solidFill>
                  <a:srgbClr val="C00000"/>
                </a:solidFill>
                <a:latin typeface="Cambria" pitchFamily="18" charset="0"/>
              </a:rPr>
              <a:t>Пути создания положительного отношения к обучению в процессе игровой деятельности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20996332"/>
              </p:ext>
            </p:extLst>
          </p:nvPr>
        </p:nvGraphicFramePr>
        <p:xfrm>
          <a:off x="1259632" y="1844824"/>
          <a:ext cx="6572296" cy="4370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1774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43932" cy="4643470"/>
          </a:xfrm>
        </p:spPr>
        <p:txBody>
          <a:bodyPr/>
          <a:lstStyle/>
          <a:p>
            <a:pPr marL="401850" lvl="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Вызвать у ребенка интерес к деятельности, стимулируя тем самым его любознательность.</a:t>
            </a:r>
            <a:endParaRPr lang="ru-RU" sz="1800" dirty="0">
              <a:solidFill>
                <a:srgbClr val="3B1615"/>
              </a:solidFill>
              <a:latin typeface="Cambria" pitchFamily="18" charset="0"/>
              <a:ea typeface="Cambria" panose="02040503050406030204" pitchFamily="18" charset="0"/>
            </a:endParaRPr>
          </a:p>
          <a:p>
            <a:pPr indent="-226800" algn="just">
              <a:buFont typeface="Arial" pitchFamily="34" charset="0"/>
              <a:buChar char="•"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Строить процесс обучения по принципу сотрудничества со взрослым, педагогической поддержки, а это значит - верить в каждого ребенка и его возможности; видеть ценность не только результата, но и самого процесса взаимодействия с ребенком; проявлять внимание к каждому ребенку постоянно, радуясь его самостоятельным действиям, поощряя их; не торопиться с выводами. </a:t>
            </a:r>
          </a:p>
          <a:p>
            <a:pPr indent="-226800" algn="just">
              <a:buFont typeface="Arial" pitchFamily="34" charset="0"/>
              <a:buChar char="•"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Учить детей планировать свою деятельность, определять цель деятельности и предвидеть результат. </a:t>
            </a:r>
          </a:p>
          <a:p>
            <a:pPr indent="-226800" algn="just">
              <a:buFont typeface="Arial" pitchFamily="34" charset="0"/>
              <a:buChar char="•"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Построение деятельности с таким расчетом, чтобы в процессе работы возникали все новые вопросы и ставились все новые задачи.</a:t>
            </a:r>
          </a:p>
          <a:p>
            <a:pPr indent="-226800" algn="just">
              <a:buFont typeface="Arial" pitchFamily="34" charset="0"/>
              <a:buChar char="•"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Оценка взрослого повышает мотивацию, особенно к тем усилиям, которые прилагает ребенок при выполнении задания.</a:t>
            </a:r>
          </a:p>
          <a:p>
            <a:pPr indent="-226800" algn="just">
              <a:buFont typeface="Arial" pitchFamily="34" charset="0"/>
              <a:buChar char="•"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Поддержка детской активности, интереса и любопытства</a:t>
            </a:r>
            <a:endParaRPr lang="ru-RU" sz="1800" dirty="0">
              <a:solidFill>
                <a:srgbClr val="3B1615"/>
              </a:solidFill>
              <a:latin typeface="Cambria" pitchFamily="18" charset="0"/>
              <a:ea typeface="Cambria" panose="020405030504060302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692696"/>
            <a:ext cx="84249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539750" algn="ctr"/>
            <a:r>
              <a:rPr lang="ru-RU" sz="2800" b="1" dirty="0">
                <a:solidFill>
                  <a:srgbClr val="C00000"/>
                </a:solidFill>
                <a:latin typeface="Cambria" pitchFamily="18" charset="0"/>
              </a:rPr>
              <a:t>Условия развития мотивации к обучению </a:t>
            </a:r>
          </a:p>
          <a:p>
            <a:pPr lvl="0" indent="539750" algn="ctr"/>
            <a:r>
              <a:rPr lang="ru-RU" sz="2800" b="1" dirty="0">
                <a:solidFill>
                  <a:srgbClr val="C00000"/>
                </a:solidFill>
                <a:latin typeface="Cambria" pitchFamily="18" charset="0"/>
              </a:rPr>
              <a:t>у детей с ОВЗ </a:t>
            </a:r>
            <a:r>
              <a:rPr lang="en-US" sz="2800" b="1" dirty="0">
                <a:solidFill>
                  <a:srgbClr val="C00000"/>
                </a:solidFill>
                <a:latin typeface="Cambria" pitchFamily="18" charset="0"/>
              </a:rPr>
              <a:t>[</a:t>
            </a:r>
            <a:r>
              <a:rPr lang="ru-RU" sz="2800" b="1" dirty="0">
                <a:solidFill>
                  <a:srgbClr val="C00000"/>
                </a:solidFill>
                <a:latin typeface="Cambria" pitchFamily="18" charset="0"/>
              </a:rPr>
              <a:t>3</a:t>
            </a:r>
            <a:r>
              <a:rPr lang="en-US" sz="2800" b="1" dirty="0">
                <a:solidFill>
                  <a:srgbClr val="C00000"/>
                </a:solidFill>
                <a:latin typeface="Cambria" pitchFamily="18" charset="0"/>
              </a:rPr>
              <a:t>]</a:t>
            </a:r>
            <a:r>
              <a:rPr lang="ru-RU" sz="2800" b="1" dirty="0"/>
              <a:t> </a:t>
            </a:r>
            <a:endParaRPr lang="ru-RU" sz="2800" b="1" dirty="0">
              <a:solidFill>
                <a:srgbClr val="C0000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2794599"/>
      </p:ext>
    </p:extLst>
  </p:cSld>
  <p:clrMapOvr>
    <a:masterClrMapping/>
  </p:clrMapOvr>
</p:sld>
</file>

<file path=ppt/theme/theme1.xml><?xml version="1.0" encoding="utf-8"?>
<a:theme xmlns:a="http://schemas.openxmlformats.org/drawingml/2006/main" name="желто-сиреневый универсаль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желто-сиреневый универсальный</Template>
  <TotalTime>2331</TotalTime>
  <Words>942</Words>
  <Application>Microsoft Macintosh PowerPoint</Application>
  <PresentationFormat>Экран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Bookman Old Style</vt:lpstr>
      <vt:lpstr>Calibri</vt:lpstr>
      <vt:lpstr>Cambria</vt:lpstr>
      <vt:lpstr>Times New Roman</vt:lpstr>
      <vt:lpstr>желто-сиреневый универсальный</vt:lpstr>
      <vt:lpstr>Презентация PowerPoint</vt:lpstr>
      <vt:lpstr>Презентация PowerPoint</vt:lpstr>
      <vt:lpstr>По данным Л.А Венгер, А.Л. Венгер, Я.Я. Коломинского, Е.А. Пашко, В.В. Холмовского и др. психологическая готовность к школе включает следующие состовляющие</vt:lpstr>
      <vt:lpstr>Презентация PowerPoint</vt:lpstr>
      <vt:lpstr>Презентация PowerPoint</vt:lpstr>
      <vt:lpstr>Особенности детей с ОВЗ с тяжелыми нарушениями развития </vt:lpstr>
      <vt:lpstr>Презентация PowerPoint</vt:lpstr>
      <vt:lpstr>Пути создания положительного отношения к обучению в процессе игровой деятельности</vt:lpstr>
      <vt:lpstr>Презентация PowerPoint</vt:lpstr>
      <vt:lpstr>Презентация PowerPoint</vt:lpstr>
      <vt:lpstr>Список использованных источников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Анна Можейко</cp:lastModifiedBy>
  <cp:revision>215</cp:revision>
  <dcterms:created xsi:type="dcterms:W3CDTF">2015-02-03T12:16:10Z</dcterms:created>
  <dcterms:modified xsi:type="dcterms:W3CDTF">2024-02-25T04:25:53Z</dcterms:modified>
</cp:coreProperties>
</file>