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8"/>
  </p:notesMasterIdLst>
  <p:sldIdLst>
    <p:sldId id="267" r:id="rId2"/>
    <p:sldId id="266" r:id="rId3"/>
    <p:sldId id="282" r:id="rId4"/>
    <p:sldId id="271" r:id="rId5"/>
    <p:sldId id="284" r:id="rId6"/>
    <p:sldId id="285" r:id="rId7"/>
    <p:sldId id="275" r:id="rId8"/>
    <p:sldId id="283" r:id="rId9"/>
    <p:sldId id="278" r:id="rId10"/>
    <p:sldId id="279" r:id="rId11"/>
    <p:sldId id="276" r:id="rId12"/>
    <p:sldId id="286" r:id="rId13"/>
    <p:sldId id="287" r:id="rId14"/>
    <p:sldId id="288" r:id="rId15"/>
    <p:sldId id="280" r:id="rId16"/>
    <p:sldId id="281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omic Sans MS" panose="030F0902030302020204" pitchFamily="66" charset="0"/>
      <p:regular r:id="rId23"/>
      <p:bold r:id="rId24"/>
      <p:italic r:id="rId25"/>
      <p:boldItalic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660066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9" autoAdjust="0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23363-55AC-4815-BB24-A464C17958C5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9C1EF-2009-427D-B873-215D1C04C3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829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9C1EF-2009-427D-B873-215D1C04C39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715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130425"/>
            <a:ext cx="676652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9972" y="3886200"/>
            <a:ext cx="557242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60066"/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01.10.2023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600200"/>
            <a:ext cx="699512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  <a:lvl2pPr>
              <a:defRPr>
                <a:solidFill>
                  <a:srgbClr val="660066"/>
                </a:solidFill>
                <a:latin typeface="Comic Sans MS" pitchFamily="66" charset="0"/>
              </a:defRPr>
            </a:lvl2pPr>
            <a:lvl3pPr>
              <a:defRPr>
                <a:solidFill>
                  <a:srgbClr val="660066"/>
                </a:solidFill>
                <a:latin typeface="Comic Sans MS" pitchFamily="66" charset="0"/>
              </a:defRPr>
            </a:lvl3pPr>
            <a:lvl4pPr>
              <a:defRPr>
                <a:solidFill>
                  <a:srgbClr val="660066"/>
                </a:solidFill>
                <a:latin typeface="Comic Sans MS" pitchFamily="66" charset="0"/>
              </a:defRPr>
            </a:lvl4pPr>
            <a:lvl5pPr>
              <a:defRPr>
                <a:solidFill>
                  <a:srgbClr val="660066"/>
                </a:solidFill>
                <a:latin typeface="Comic Sans MS" pitchFamily="66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01.10.2023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91680" y="1600200"/>
            <a:ext cx="280412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60066"/>
                </a:solidFill>
                <a:latin typeface="Comic Sans MS" pitchFamily="66" charset="0"/>
              </a:defRPr>
            </a:lvl1pPr>
            <a:lvl2pPr>
              <a:defRPr sz="2400">
                <a:solidFill>
                  <a:srgbClr val="660066"/>
                </a:solidFill>
                <a:latin typeface="Comic Sans MS" pitchFamily="66" charset="0"/>
              </a:defRPr>
            </a:lvl2pPr>
            <a:lvl3pPr>
              <a:defRPr sz="2000">
                <a:solidFill>
                  <a:srgbClr val="660066"/>
                </a:solidFill>
                <a:latin typeface="Comic Sans MS" pitchFamily="66" charset="0"/>
              </a:defRPr>
            </a:lvl3pPr>
            <a:lvl4pPr>
              <a:defRPr sz="1800">
                <a:solidFill>
                  <a:srgbClr val="660066"/>
                </a:solidFill>
                <a:latin typeface="Comic Sans MS" pitchFamily="66" charset="0"/>
              </a:defRPr>
            </a:lvl4pPr>
            <a:lvl5pPr>
              <a:defRPr sz="1800">
                <a:solidFill>
                  <a:srgbClr val="660066"/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60066"/>
                </a:solidFill>
                <a:latin typeface="Comic Sans MS" pitchFamily="66" charset="0"/>
              </a:defRPr>
            </a:lvl1pPr>
            <a:lvl2pPr>
              <a:defRPr sz="2400">
                <a:solidFill>
                  <a:srgbClr val="660066"/>
                </a:solidFill>
                <a:latin typeface="Comic Sans MS" pitchFamily="66" charset="0"/>
              </a:defRPr>
            </a:lvl2pPr>
            <a:lvl3pPr>
              <a:defRPr sz="2000">
                <a:solidFill>
                  <a:srgbClr val="660066"/>
                </a:solidFill>
                <a:latin typeface="Comic Sans MS" pitchFamily="66" charset="0"/>
              </a:defRPr>
            </a:lvl3pPr>
            <a:lvl4pPr>
              <a:defRPr sz="1800">
                <a:solidFill>
                  <a:srgbClr val="660066"/>
                </a:solidFill>
                <a:latin typeface="Comic Sans MS" pitchFamily="66" charset="0"/>
              </a:defRPr>
            </a:lvl4pPr>
            <a:lvl5pPr>
              <a:defRPr sz="1800">
                <a:solidFill>
                  <a:srgbClr val="660066"/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01.10.2023</a:t>
            </a:fld>
            <a:endParaRPr lang="ru-RU"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01.10.2023</a:t>
            </a:fld>
            <a:endParaRPr lang="ru-RU"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01.10.2023</a:t>
            </a:fld>
            <a:endParaRPr lang="ru-RU"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konsultaciya-dlya%20pedagogov-balansirovochnaya-doska-bilgou-kak-odin-iz-sposobov-mozzhechkovoj-stimulyacii-v-korrekcionnoj-rabote-6654790.html?ysclid=lmn2x1c52p454094532" TargetMode="External"/><Relationship Id="rId2" Type="http://schemas.openxmlformats.org/officeDocument/2006/relationships/hyperlink" Target="https://www.defectologiya.pro/zhurnal/metod_mozzhechkovoj_stimulyaczii_dlya_detej/?ysclid=lmn2ufbs2j66003560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645024"/>
            <a:ext cx="7344816" cy="2664296"/>
          </a:xfrm>
        </p:spPr>
        <p:txBody>
          <a:bodyPr anchor="ctr"/>
          <a:lstStyle/>
          <a:p>
            <a:pPr algn="r">
              <a:spcBef>
                <a:spcPct val="0"/>
              </a:spcBef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Лаврентьева Е.В.</a:t>
            </a:r>
          </a:p>
          <a:p>
            <a:pPr algn="r">
              <a:spcBef>
                <a:spcPct val="0"/>
              </a:spcBef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</a:t>
            </a:r>
          </a:p>
          <a:p>
            <a:pPr algn="r">
              <a:spcBef>
                <a:spcPct val="0"/>
              </a:spcBef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 67 «Улыбка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>
              <a:spcBef>
                <a:spcPct val="0"/>
              </a:spcBef>
              <a:defRPr/>
            </a:pP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defRPr/>
            </a:pP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Тамбов</a:t>
            </a:r>
          </a:p>
          <a:p>
            <a:pPr>
              <a:spcBef>
                <a:spcPct val="0"/>
              </a:spcBef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453C292-8B2C-43EE-ABF8-FDD11D37B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632" y="404664"/>
            <a:ext cx="7560840" cy="4176464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br>
              <a:rPr lang="ru-RU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БАЛАНСИРОВОЧНОЙ ДОСКИ</a:t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БИЛЬГОУ В КОРРЕКЦИОННОЙ РАБОТЕ </a:t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УЧИТЕЛЯ-ДЕФЕКТОЛОГА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С ДОШКОЛЬНИКАМИ С РАССТРОЙСТВАМИ АУТИСТИЧЕСКОГО СПЕКТРА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702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455A90-935D-4236-9E61-42BDD7D4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332656"/>
            <a:ext cx="7427168" cy="1584176"/>
          </a:xfrm>
        </p:spPr>
        <p:txBody>
          <a:bodyPr/>
          <a:lstStyle/>
          <a:p>
            <a:r>
              <a:rPr lang="ru-RU" sz="4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упражнений с мячом-маятником</a:t>
            </a:r>
            <a:br>
              <a:rPr lang="ru-RU" sz="4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2092AB-1C28-4223-F810-F74DCB463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1700808"/>
            <a:ext cx="7427168" cy="4425355"/>
          </a:xfrm>
        </p:spPr>
        <p:txBody>
          <a:bodyPr/>
          <a:lstStyle/>
          <a:p>
            <a:pPr algn="just"/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отталкивать мяч ладонями; </a:t>
            </a:r>
          </a:p>
          <a:p>
            <a:pPr algn="just"/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отталкивать мяч ребром ладони;</a:t>
            </a:r>
          </a:p>
          <a:p>
            <a:pPr algn="just"/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отталкивать мяч кулаком, тыльной стороной ладони, локтем.</a:t>
            </a:r>
          </a:p>
          <a:p>
            <a:pPr algn="just"/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подбивать мяч раскрытой ладошкой, как можно большее количество раз за минуту, одной рукой (поочередно), с разного расстояния.</a:t>
            </a:r>
          </a:p>
          <a:p>
            <a:pPr algn="just"/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перебрасывать и ловить со взрослым разными руками; поочередно, с разного расстояния.</a:t>
            </a:r>
          </a:p>
          <a:p>
            <a:pPr algn="just"/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стоит ровно под точкой крепления мяча-маятника. Одной рукой он толкает мяч вправо или влево, мяч должен описать окружность вокруг ребенка и вернуться обратно ему в руки.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4360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FF872-2F80-4206-9C9F-0433F8785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16632"/>
            <a:ext cx="7427168" cy="1688968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с цветной рейкой</a:t>
            </a:r>
            <a:b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8C75C8-24E0-7737-B386-87B6AF6AD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8" y="1196752"/>
            <a:ext cx="7283152" cy="4929411"/>
          </a:xfrm>
        </p:spPr>
        <p:txBody>
          <a:bodyPr/>
          <a:lstStyle/>
          <a:p>
            <a:pPr algn="just"/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отталкивать мяч-маятник ладонью (кулаком, ребром ладони, тыльной стороной ладони) в цветную рейку, которую горизонтально держит педагог, попеременно попадая в различные цвета</a:t>
            </a:r>
          </a:p>
          <a:p>
            <a:pPr algn="just"/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держать цветную рейку горизонтально, отталкивая мяч только белым (или любым другим) секторами по различной траектории</a:t>
            </a:r>
          </a:p>
          <a:p>
            <a:pPr marL="0" indent="0" algn="just">
              <a:buNone/>
            </a:pPr>
            <a:b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655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ABE0D-5CD9-277B-32DE-966E432D2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с набором мячей</a:t>
            </a:r>
            <a:b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F670BE-16A4-7B7E-CB70-4D19F2EBE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1484784"/>
            <a:ext cx="7211144" cy="4641379"/>
          </a:xfrm>
        </p:spPr>
        <p:txBody>
          <a:bodyPr/>
          <a:lstStyle/>
          <a:p>
            <a:pPr algn="just"/>
            <a:endParaRPr lang="ru-RU" sz="18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присесть и положить мяч на пол, поднять мяч с пола;</a:t>
            </a:r>
          </a:p>
          <a:p>
            <a:pPr algn="just"/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катать мяч по ноге (поочередно), от бедра к лодыжке и обратно, прижимая мяч ладонью;</a:t>
            </a:r>
          </a:p>
          <a:p>
            <a:pPr algn="just"/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ловить и бросать мяч от специалиста (без отскока);</a:t>
            </a:r>
          </a:p>
          <a:p>
            <a:pPr algn="just"/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Ловить и бросать мяч от специалиста с отскоком от пола.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043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C5C21C-6B5D-7215-F2A8-D795ECA1E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с мишенью обратной связи</a:t>
            </a:r>
            <a:b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196DEA-0B68-8F80-01E6-F037F16CE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764704"/>
            <a:ext cx="7355160" cy="5390059"/>
          </a:xfrm>
        </p:spPr>
        <p:txBody>
          <a:bodyPr/>
          <a:lstStyle/>
          <a:p>
            <a:pPr algn="just"/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попасть в мишень мячом двумя руками и поймать его двумя руками;</a:t>
            </a:r>
          </a:p>
          <a:p>
            <a:pPr algn="just"/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попасть в мишень мячом одной рукой и поймать двумя руками (одной рукой);</a:t>
            </a:r>
          </a:p>
          <a:p>
            <a:pPr algn="just"/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попасть мячиком в определенную цифру (цвет, фигуру) и поймать его;</a:t>
            </a:r>
          </a:p>
          <a:p>
            <a:pPr algn="just"/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называет слово, а ребенок должен попасть в цвет, который соответствует этому слову (солнце желтое, трава зеленая);</a:t>
            </a:r>
          </a:p>
          <a:p>
            <a:pPr algn="just"/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называет слово, а ребенок должен попасть в форму, которая ближе всего соответствует этому слову (мяч-круг, гора-треугольник, окно-квадрат);</a:t>
            </a:r>
          </a:p>
          <a:p>
            <a:pPr algn="just"/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попасть мячиком в фигуру (цвет, цифру), нарисованную слева (справа, сверху, снизу от центра);</a:t>
            </a:r>
          </a:p>
          <a:p>
            <a:pPr algn="just"/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называет фигуру, в которую надо попасть мячом, по трем параметрам, цвету, форме и ее расположению на накладке.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5024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678C03-C135-D2F5-AD65-F340F55A8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упражнений с телескопической стойкой с мишенями</a:t>
            </a:r>
            <a:b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3405E8-14AE-0977-2D80-A5D86E8AF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1417638"/>
            <a:ext cx="7211144" cy="4708525"/>
          </a:xfrm>
        </p:spPr>
        <p:txBody>
          <a:bodyPr/>
          <a:lstStyle/>
          <a:p>
            <a:pPr algn="just"/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оттолкнуть мяч  рукой на половину расстояния до стойки с мишенями, затем почти на полное расстояние, но не задеть мишень, затем сбить любую мишень.</a:t>
            </a:r>
          </a:p>
          <a:p>
            <a:pPr algn="just"/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сбить мячом-маятником кубики на стенде, посередине стенда, справа-слева от центра стенда;</a:t>
            </a:r>
          </a:p>
          <a:p>
            <a:pPr algn="just"/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оттолкнуть мяч слева-справа от кубика, заданного педагогом;</a:t>
            </a:r>
          </a:p>
          <a:p>
            <a:pPr algn="just"/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попасть  в любые фигуры-мишени, во все по очереди. В фигуру, цифру или цвет, который называет специалист, между заданными фигурами;</a:t>
            </a:r>
          </a:p>
          <a:p>
            <a:pPr algn="just"/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эти же упражнения проделать с цветной рейкой.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850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9D2740B-8AC5-4524-9FFE-253723352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908720"/>
            <a:ext cx="7499176" cy="5217443"/>
          </a:xfrm>
        </p:spPr>
        <p:txBody>
          <a:bodyPr/>
          <a:lstStyle/>
          <a:p>
            <a:pPr marL="0" indent="457200" algn="just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в ходе занятий появляется возможность заполнить пробелы и восполнить недостатки развития координации движения и общей моторики, что в свою очередь способствует развитию высших психических функций ребёнка. </a:t>
            </a:r>
          </a:p>
          <a:p>
            <a:pPr marL="0" indent="45720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не просто механически выполняет упражнения, ему это делать интересно и увлекательно.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783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B0DDB6-017C-4234-93F8-D21A44B0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/>
          <a:lstStyle/>
          <a:p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Список использованных источников</a:t>
            </a:r>
            <a:b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22B01F-27FE-4098-B0FC-18B8FFFBC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1417638"/>
            <a:ext cx="6851104" cy="4329918"/>
          </a:xfrm>
        </p:spPr>
        <p:txBody>
          <a:bodyPr/>
          <a:lstStyle/>
          <a:p>
            <a:pPr marL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Айрес Э. Дж. Ребенок и сенсорная интеграция. Понимание развития [пер. с англ. Юлии Даре]. 5-е изд. М.: </a:t>
            </a:r>
            <a:r>
              <a:rPr lang="ru-RU" sz="1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Теревинф</a:t>
            </a:r>
            <a:r>
              <a:rPr lang="ru-RU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2018. </a:t>
            </a:r>
            <a:endParaRPr lang="ru-RU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мозжечковой стимуляции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https://www.defectologiya.pro/zhurnal/metod_mozzhechkovoj_stimulyaczii_dlya_detej/?ysclid=lmn2ufbs2j660035603</a:t>
            </a:r>
            <a:endParaRPr lang="ru-RU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Принципы работы с балансировочной доской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https://infourok.ru/konsultaciya-dlya pedagogov-balansirovochnaya-doska-bilgou-kak-odin-iz-sposobov-mozzhechkovoj-stimulyacii-v-korrekcionnoj-rabote-6654790.html?ysclid=lmn2x1c52p454094532</a:t>
            </a:r>
            <a:r>
              <a:rPr lang="ru-RU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Яценко А. М. Балансировочная доска для мозжечковой стимуляции </a:t>
            </a:r>
            <a:r>
              <a:rPr lang="ru-RU" sz="1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Бильгоу</a:t>
            </a:r>
            <a:r>
              <a:rPr lang="ru-RU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использованием балансировочного комплекса в работе специалистов детского сада // Молодой ученый. 2022.  № 33 (428). С. 137-140. URL: </a:t>
            </a:r>
            <a:r>
              <a:rPr lang="ru-RU" sz="1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</a:t>
            </a:r>
            <a:r>
              <a:rPr lang="ru-RU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://</a:t>
            </a:r>
            <a:r>
              <a:rPr lang="ru-RU" sz="1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moluch.ru</a:t>
            </a:r>
            <a:r>
              <a:rPr lang="ru-RU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sz="1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archive</a:t>
            </a:r>
            <a:r>
              <a:rPr lang="ru-RU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/428/94458/ (дата обращения: 24.09.2023).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835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44726" y="2584640"/>
            <a:ext cx="6831061" cy="5092831"/>
          </a:xfrm>
        </p:spPr>
        <p:txBody>
          <a:bodyPr/>
          <a:lstStyle/>
          <a:p>
            <a:pPr indent="457200" algn="just">
              <a:lnSpc>
                <a:spcPct val="115000"/>
              </a:lnSpc>
              <a:spcAft>
                <a:spcPts val="0"/>
              </a:spcAft>
              <a:buNone/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Comic Sans MS" pitchFamily="66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7A13BE0-AB8D-1538-F1E3-7B5ED21572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58" b="-80"/>
          <a:stretch/>
        </p:blipFill>
        <p:spPr bwMode="auto">
          <a:xfrm>
            <a:off x="2699792" y="188163"/>
            <a:ext cx="4271954" cy="479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A7E4C1-0F98-390A-8297-3B10F61EF8D4}"/>
              </a:ext>
            </a:extLst>
          </p:cNvPr>
          <p:cNvSpPr txBox="1"/>
          <p:nvPr/>
        </p:nvSpPr>
        <p:spPr>
          <a:xfrm>
            <a:off x="2944726" y="5445224"/>
            <a:ext cx="43690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Фрэнк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Бильгоу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(1929 - 2019)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524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2D6F211-F1ED-4A30-8DD6-61E8E39A1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404664"/>
            <a:ext cx="7499176" cy="5721499"/>
          </a:xfrm>
        </p:spPr>
        <p:txBody>
          <a:bodyPr/>
          <a:lstStyle/>
          <a:p>
            <a:pPr marL="0" indent="457200" algn="just">
              <a:buNone/>
            </a:pPr>
            <a:endParaRPr lang="ru-RU" sz="1800" dirty="0">
              <a:solidFill>
                <a:srgbClr val="99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Мозжечковая стимуляция - современный метод коррекции различных нарушений в речевом и интеллектуальном развитии, позволяющий значительно улучшить способность к обучению, восприятию и переработке информации 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98319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FA251F6-211D-44D3-A009-C9569F08AE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0286" t="16986" r="12502" b="15264"/>
          <a:stretch/>
        </p:blipFill>
        <p:spPr>
          <a:xfrm>
            <a:off x="941006" y="620688"/>
            <a:ext cx="7879466" cy="56886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6462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E57EC96-FA80-86B3-1DC1-1C3BA79A1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4927"/>
            <a:ext cx="4207065" cy="296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96F2E06-53E6-0101-4F56-AA71AC74C2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28" b="20316"/>
          <a:stretch/>
        </p:blipFill>
        <p:spPr bwMode="auto">
          <a:xfrm>
            <a:off x="5188490" y="3140968"/>
            <a:ext cx="3703990" cy="314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478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ADD9CA-09BD-54B9-1001-0C95A7DEF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 полезна мозжечковая стимуля</a:t>
            </a:r>
            <a:r>
              <a:rPr lang="ru-RU" sz="32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ция 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29509F-BFD6-C9EB-C9DE-30384C55A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8" y="1052736"/>
            <a:ext cx="7128792" cy="4968552"/>
          </a:xfrm>
        </p:spPr>
        <p:txBody>
          <a:bodyPr/>
          <a:lstStyle/>
          <a:p>
            <a:pPr algn="just"/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детей с РАС (расстройство аутистического спектра) </a:t>
            </a:r>
          </a:p>
          <a:p>
            <a:pPr algn="just"/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при СДВГ (синдром дефицита внимания гиперактивность) </a:t>
            </a:r>
          </a:p>
          <a:p>
            <a:pPr algn="just"/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нарушениях внимания (слабая концентрация)</a:t>
            </a:r>
          </a:p>
          <a:p>
            <a:pPr algn="just"/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дисграфии (нарушения письма), дислексии (нарушения чтения) </a:t>
            </a:r>
          </a:p>
          <a:p>
            <a:pPr algn="just"/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диспраксии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(нарушения координации движений и общей моторики)</a:t>
            </a:r>
          </a:p>
          <a:p>
            <a:pPr algn="just"/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нарушениях почерка – при не сформированности зрительно-пространственных представлений</a:t>
            </a:r>
          </a:p>
          <a:p>
            <a:pPr algn="just"/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ЗПР, ММД (минимальная мозговая дисфункция); </a:t>
            </a:r>
          </a:p>
          <a:p>
            <a:pPr algn="just"/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быстрой психической возбуждаемости и скорой повышенной утомляемости;</a:t>
            </a:r>
          </a:p>
          <a:p>
            <a:pPr algn="just"/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речевых расстройствах (логоневрозы, не проговаривание слов, перестановка слогов, дизартрии)</a:t>
            </a:r>
          </a:p>
          <a:p>
            <a:pPr marL="0" indent="0" algn="just">
              <a:buNone/>
            </a:pP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233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CBC95B-BABC-4518-9799-B6B48F4A0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32556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Противопоказания к занятиям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C5AE7C-EED3-4FF1-ABE9-98F4F1A24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8" y="1600200"/>
            <a:ext cx="7715200" cy="4709120"/>
          </a:xfrm>
        </p:spPr>
        <p:txBody>
          <a:bodyPr/>
          <a:lstStyle/>
          <a:p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Возраст меньше 4 лет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Повышенная судорожная активность головного мозга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Эпилепсия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Острые инфекционные заболевания в стадии обострения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Соматические и эндокринные заболевания в стадии обострения, требующие неотложной специфической медицинской помощи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Психозы, психопатии, психотические состояния, расстройства личности, требующие специфического лечения 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умственной отсталости метод малоэффективен</a:t>
            </a:r>
          </a:p>
        </p:txBody>
      </p:sp>
    </p:spTree>
    <p:extLst>
      <p:ext uri="{BB962C8B-B14F-4D97-AF65-F5344CB8AC3E}">
        <p14:creationId xmlns:p14="http://schemas.microsoft.com/office/powerpoint/2010/main" val="2561845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2419BF-738C-49A5-8BB2-C16CF4565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упражнения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1C9CC4-31E2-7E2E-B248-1DC38312E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836712"/>
            <a:ext cx="7427168" cy="5289451"/>
          </a:xfrm>
        </p:spPr>
        <p:txBody>
          <a:bodyPr/>
          <a:lstStyle/>
          <a:p>
            <a:pPr algn="just"/>
            <a:r>
              <a:rPr lang="ru-RU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встать на доску и покачаться на ней;</a:t>
            </a:r>
          </a:p>
          <a:p>
            <a:pPr algn="just"/>
            <a:r>
              <a:rPr lang="ru-RU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залесть</a:t>
            </a:r>
            <a:r>
              <a:rPr lang="ru-RU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слесть</a:t>
            </a:r>
            <a:r>
              <a:rPr lang="ru-RU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 доски а)спереди,  б)сзади, в)с обеих сторон;</a:t>
            </a:r>
          </a:p>
          <a:p>
            <a:pPr algn="just"/>
            <a:r>
              <a:rPr lang="ru-RU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встать на доску, закрыть глаза, покачаться на ней;</a:t>
            </a:r>
          </a:p>
          <a:p>
            <a:pPr algn="just"/>
            <a:r>
              <a:rPr lang="ru-RU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сесть на доску «по-турецки» и покачаться на ней вправо-влево (ребенок сидит на доске, а педагог раскачивает его вправо-влево);</a:t>
            </a:r>
          </a:p>
          <a:p>
            <a:pPr algn="just"/>
            <a:r>
              <a:rPr lang="ru-RU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встать на доске на колени, выполнять наклоны вправо, влево, вперед, назад;</a:t>
            </a:r>
          </a:p>
          <a:p>
            <a:pPr algn="just"/>
            <a:r>
              <a:rPr lang="ru-RU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стоя на доске поднять обе руки вверх, покачаться на ней, затем поднять только правую руку, левую руку и обе попеременно;</a:t>
            </a:r>
          </a:p>
          <a:p>
            <a:pPr algn="just"/>
            <a:r>
              <a:rPr lang="ru-RU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в положении стоя, ноги на ширине плеч, поворачивается на 360 градусов, </a:t>
            </a:r>
            <a:r>
              <a:rPr lang="ru-RU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межленно</a:t>
            </a:r>
            <a:r>
              <a:rPr lang="ru-RU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переставляя ноги;</a:t>
            </a:r>
          </a:p>
          <a:p>
            <a:pPr algn="just"/>
            <a:r>
              <a:rPr lang="ru-RU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в положении стоя. Круговые вращения руками (обе руки в одну сторону, обе руки в разные стороны, по очереди в одну сторону, по очереди в разные стороны);</a:t>
            </a:r>
          </a:p>
          <a:p>
            <a:pPr algn="just"/>
            <a:r>
              <a:rPr lang="ru-RU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любом положении (стоя, на корточках, на коленях) обе руки положить на грудь, поднять руки над головой, вытянуть прямые руки в стороны, нагнуться, достать пальцы ног, выполнять любые движения, какие нравятся.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226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DE3236-EB73-463D-8533-E73F92ED6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282154"/>
          </a:xfrm>
        </p:spPr>
        <p:txBody>
          <a:bodyPr/>
          <a:lstStyle/>
          <a:p>
            <a:r>
              <a:rPr lang="ru-RU" sz="4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с сенсорными мешочками</a:t>
            </a:r>
            <a:br>
              <a:rPr lang="ru-RU" sz="4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260D33-A2D6-CF84-D60C-9158CD450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1556792"/>
            <a:ext cx="7355160" cy="4569371"/>
          </a:xfrm>
        </p:spPr>
        <p:txBody>
          <a:bodyPr/>
          <a:lstStyle/>
          <a:p>
            <a:pPr algn="just"/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положить на доску и поднять мешочек правой, левой рукой;  попеременно; двумя руками одновременно.</a:t>
            </a:r>
          </a:p>
          <a:p>
            <a:pPr algn="just"/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перекидывать  один мешочек  друг другу по очереди;</a:t>
            </a:r>
          </a:p>
          <a:p>
            <a:pPr algn="just"/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подкидывать мешочек  и следить за ним глазами;</a:t>
            </a:r>
          </a:p>
          <a:p>
            <a:pPr algn="just"/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перекидывать мешочек из руки в руку;</a:t>
            </a:r>
          </a:p>
          <a:p>
            <a:pPr algn="just"/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подкидывать мешочек вверх, фокусируя взгляд на мешочке, разворачивая корпус в разные стороны;</a:t>
            </a:r>
          </a:p>
          <a:p>
            <a:pPr algn="just"/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стоя на доске перекладывает один мешочек с руки на руку, над головой, сзади, спереди под коленями, под правым и левым коленом, подбрасывает и ловит один мешочек с хлопками;</a:t>
            </a:r>
          </a:p>
          <a:p>
            <a:pPr algn="just"/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перекидывать одновременно два мешочка друг другу;</a:t>
            </a:r>
          </a:p>
          <a:p>
            <a:pPr algn="just"/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  удерживает мешочек на голове (два мешочка на плечах) и одновременно выполняет действия руками (хлопки, круговые вращения, подбрасывает и ловит мешочки).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308579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05867"/>
      </a:hlink>
      <a:folHlink>
        <a:srgbClr val="205867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1166</Words>
  <Application>Microsoft Macintosh PowerPoint</Application>
  <PresentationFormat>Экран (4:3)</PresentationFormat>
  <Paragraphs>92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Comic Sans MS</vt:lpstr>
      <vt:lpstr>Times New Roman</vt:lpstr>
      <vt:lpstr>Calibri</vt:lpstr>
      <vt:lpstr>1_Тема Office</vt:lpstr>
      <vt:lpstr>    ИСПОЛЬЗОВАНИЕ БАЛАНСИРОВОЧНОЙ ДОСКИ БИЛЬГОУ В КОРРЕКЦИОННОЙ РАБОТЕ  УЧИТЕЛЯ-ДЕФЕКТОЛОГА  С ДОШКОЛЬНИКАМИ С РАССТРОЙСТВАМИ АУТИСТИЧЕСКОГО СПЕКТРА</vt:lpstr>
      <vt:lpstr>Презентация PowerPoint</vt:lpstr>
      <vt:lpstr>Презентация PowerPoint</vt:lpstr>
      <vt:lpstr>Презентация PowerPoint</vt:lpstr>
      <vt:lpstr>Презентация PowerPoint</vt:lpstr>
      <vt:lpstr>Кому полезна мозжечковая стимуляция </vt:lpstr>
      <vt:lpstr>Противопоказания к занятиям </vt:lpstr>
      <vt:lpstr>Базовые упражнения</vt:lpstr>
      <vt:lpstr>Упражнения с сенсорными мешочками </vt:lpstr>
      <vt:lpstr>Комплекс упражнений с мячом-маятником </vt:lpstr>
      <vt:lpstr> Упражнения с цветной рейкой </vt:lpstr>
      <vt:lpstr>Упражнения с набором мячей </vt:lpstr>
      <vt:lpstr>Упражнения с мишенью обратной связи </vt:lpstr>
      <vt:lpstr>Комплекс упражнений с телескопической стойкой с мишенями </vt:lpstr>
      <vt:lpstr>Презентация PowerPoint</vt:lpstr>
      <vt:lpstr> Список использованных источников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Анна Можейко</cp:lastModifiedBy>
  <cp:revision>98</cp:revision>
  <dcterms:created xsi:type="dcterms:W3CDTF">2014-07-06T18:18:01Z</dcterms:created>
  <dcterms:modified xsi:type="dcterms:W3CDTF">2023-10-01T05:15:23Z</dcterms:modified>
</cp:coreProperties>
</file>