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69" r:id="rId3"/>
    <p:sldId id="258" r:id="rId4"/>
    <p:sldId id="259" r:id="rId5"/>
    <p:sldId id="268" r:id="rId6"/>
    <p:sldId id="261" r:id="rId7"/>
    <p:sldId id="267" r:id="rId8"/>
    <p:sldId id="265" r:id="rId9"/>
    <p:sldId id="270" r:id="rId10"/>
    <p:sldId id="266" r:id="rId11"/>
    <p:sldId id="263" r:id="rId12"/>
    <p:sldId id="262" r:id="rId1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2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2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71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7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9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6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2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9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63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5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16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2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58DF-577D-433E-89B0-85083F08E976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C154F3-3C14-4904-858A-2F4C756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6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4857D-AD4A-E89B-A6E8-FB8A1310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508" y="978138"/>
            <a:ext cx="8145626" cy="3341410"/>
          </a:xfrm>
        </p:spPr>
        <p:txBody>
          <a:bodyPr>
            <a:noAutofit/>
          </a:bodyPr>
          <a:lstStyle/>
          <a:p>
            <a:r>
              <a:rPr lang="ru-RU" sz="3600" b="1" dirty="0"/>
              <a:t>Основные направления работы педагога-психолога с педагогическим коллективом </a:t>
            </a:r>
            <a:br>
              <a:rPr lang="en-US" sz="3600" b="1" dirty="0"/>
            </a:br>
            <a:r>
              <a:rPr lang="ru-RU" sz="3600" b="1" dirty="0"/>
              <a:t>по формированию основ толерантного поведения и включения детей мигрантов в образовательную среду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5A73A-45C9-F77C-ED27-24E19A0BA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1053" y="4156845"/>
            <a:ext cx="3610947" cy="160276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2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Т.В.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F3E4B-34AD-CF9E-4DCD-979FCD863556}"/>
              </a:ext>
            </a:extLst>
          </p:cNvPr>
          <p:cNvSpPr txBox="1"/>
          <p:nvPr/>
        </p:nvSpPr>
        <p:spPr>
          <a:xfrm>
            <a:off x="3900195" y="5879862"/>
            <a:ext cx="2195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Тамбов</a:t>
            </a:r>
          </a:p>
          <a:p>
            <a:pPr algn="ctr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2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E2BA2B-0198-43FF-0753-D20496680566}"/>
              </a:ext>
            </a:extLst>
          </p:cNvPr>
          <p:cNvSpPr txBox="1"/>
          <p:nvPr/>
        </p:nvSpPr>
        <p:spPr>
          <a:xfrm>
            <a:off x="1807392" y="589280"/>
            <a:ext cx="746868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педагога объяснить учащемуся, что любить Родину и быть патриотом – это хорошо, но надо учиться уважительно относиться к другим нациям и культурам.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B341C6-6842-C6A2-9EAB-C8C15557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65" y="1810513"/>
            <a:ext cx="5767161" cy="47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94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B2B0-115A-9B43-AE63-0BB55F97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9177866" cy="5701259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000" b="1" dirty="0"/>
              <a:t>	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Гуляева А.Н. Социокультурная адаптация детей-мигрантов // Психологическая наука и образование. 2010. № 5. С. 158-166.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Методические рекомендации органам исполнительной власти субъектов российской федерации об организации работы общеобразовательных организаций по языковой 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адаптации детей иностранных граждан [электронный ресурс] http://old.iro23.ru/metodicheskie-rekomendacii-organam-ispolnitelnoy-vlasti-subektov-rossiyskoy-federacii-ob-organizacii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Технологии психологического сопровождения интеграции мигрантов в образовательной среде. М., 2013.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Хухлаев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О.Е. Не такой как все: психологическая адаптация детей-мигрантов из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инокультурной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 в начальной школе (материалы к тренингу) // Школьный психолог. № 18. 2005. С. 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35-38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5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10538C5-0E82-259B-30B5-C40E8218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30" y="1248746"/>
            <a:ext cx="5320005" cy="53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BCA77-C6FF-1946-A1C4-A60F9047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530" y="382385"/>
            <a:ext cx="5320006" cy="86636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9874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14C5D-62AA-06BC-C684-6A2C641B71D7}"/>
              </a:ext>
            </a:extLst>
          </p:cNvPr>
          <p:cNvSpPr txBox="1"/>
          <p:nvPr/>
        </p:nvSpPr>
        <p:spPr>
          <a:xfrm>
            <a:off x="462953" y="943446"/>
            <a:ext cx="673232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Droid Sans"/>
              </a:rPr>
              <a:t>Одной из центральных задач по отношению к детям-мигрантам является формирование у педагога педагогической толерантности, позволяющей понять и принять ребёнка таким, какой он есть, видеть в нем носителя иных ценностей, логики мышления, иных форм поведения </a:t>
            </a:r>
            <a:r>
              <a:rPr lang="en-US" sz="18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Droid Sans"/>
              </a:rPr>
              <a:t>[1]</a:t>
            </a:r>
            <a:r>
              <a:rPr lang="ru-RU" sz="18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Droid Sans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D32FC0-3C1F-E940-2F91-60270298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20" y="2621280"/>
            <a:ext cx="2737146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8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66CF3-54FE-923F-CF8D-80C49D41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1017036"/>
            <a:ext cx="4883275" cy="50689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kern="100" cap="non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Межкультурная компетентность </a:t>
            </a:r>
            <a:r>
              <a:rPr lang="ru-RU" sz="2000" kern="100" cap="non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важнейшая профессиональная характеристика, обеспечивающая успешную профессиональную деятельность педагога по языковой и социокультурной адаптации детей иностранных граждан. </a:t>
            </a:r>
            <a:br>
              <a:rPr lang="en-US" sz="2000" kern="100" cap="non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cap="non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составляющая межкультурной компетентности является универсальной и относится ко всем сферам профессиональной деятельности</a:t>
            </a:r>
            <a:r>
              <a:rPr lang="en-US" sz="2000" kern="100" cap="non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[1]</a:t>
            </a:r>
            <a:r>
              <a:rPr lang="ru-RU" sz="2000" kern="100" cap="non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2000" kern="100" cap="non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AC8AF-F819-1296-1F49-054DC4BD6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41" y="1268961"/>
            <a:ext cx="3806891" cy="25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8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C1CACD-4FD7-90E8-3930-E289BCF8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686536"/>
            <a:ext cx="3288832" cy="36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E17F7-3807-83E6-1E7F-71D10E4F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617" y="1589536"/>
            <a:ext cx="10158963" cy="3870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Состоит из 4 компонентов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Межкультурная стабильность.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Межкультурный интерес.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Отсутствие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этноцентризма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Управление межкультурным взаимодействием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[1].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A23E8-927D-FE96-C9A4-E570E7391640}"/>
              </a:ext>
            </a:extLst>
          </p:cNvPr>
          <p:cNvSpPr txBox="1"/>
          <p:nvPr/>
        </p:nvSpPr>
        <p:spPr>
          <a:xfrm>
            <a:off x="262245" y="1018486"/>
            <a:ext cx="3680168" cy="32778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kern="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roid Sans Fallback"/>
                <a:cs typeface="Droid Sans"/>
              </a:rPr>
              <a:t>П</a:t>
            </a:r>
            <a:r>
              <a:rPr lang="ru-RU" sz="18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Droid Sans"/>
              </a:rPr>
              <a:t>едагоги с недостаточным развитием межкультурной компетентности не только могут неэффективно осуществлять процесс адаптации ребёнка иностранных граждан, но и подвергаются повышенному риску возникновения профессиональных дефектов </a:t>
            </a:r>
            <a:r>
              <a:rPr lang="en-US" sz="18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Droid Sans"/>
              </a:rPr>
              <a:t>[1]</a:t>
            </a:r>
            <a:r>
              <a:rPr lang="ru-RU" sz="18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roid Sans Fallback"/>
                <a:cs typeface="Droid Sans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ru-RU" sz="1800" kern="150" dirty="0">
              <a:solidFill>
                <a:schemeClr val="accent1"/>
              </a:solidFill>
              <a:effectLst/>
              <a:latin typeface="Liberation Serif"/>
              <a:ea typeface="Droid Sans Fallback"/>
              <a:cs typeface="Droid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5B6C9-D792-C594-BA51-785A25818C1E}"/>
              </a:ext>
            </a:extLst>
          </p:cNvPr>
          <p:cNvSpPr txBox="1"/>
          <p:nvPr/>
        </p:nvSpPr>
        <p:spPr>
          <a:xfrm>
            <a:off x="4407108" y="1027092"/>
            <a:ext cx="5277914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Повышение квалификации педагогов, работающих с такими обучающимися, может вестись по нескольким основным направлениям:</a:t>
            </a:r>
          </a:p>
          <a:p>
            <a:pPr algn="just">
              <a:lnSpc>
                <a:spcPct val="115000"/>
              </a:lnSpc>
            </a:pPr>
            <a:r>
              <a:rPr lang="ru-RU" sz="16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– подготовка по методике преподавания русского языка как иностранного;</a:t>
            </a:r>
          </a:p>
          <a:p>
            <a:pPr algn="just">
              <a:lnSpc>
                <a:spcPct val="115000"/>
              </a:lnSpc>
            </a:pPr>
            <a:r>
              <a:rPr lang="ru-RU" sz="16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– освоение принципов и технологий инклюзивного образования;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где инклюзивная образовательная среда понимается как совокупность мер, процедур, программ, правил и действий, которые создают школьную культуру, где разнообразие человеческих потребностей и ценностей не мешает, а способствует успеху и воспринимается как норма. Она обеспечивает процесс социальной инклюзии - достижения равных возможностей (независимо от пола, возраста, социального статуса, образования, этнической идентичности), для полноценного и активного участия в образовательном процессе;</a:t>
            </a:r>
          </a:p>
          <a:p>
            <a:pPr algn="just">
              <a:lnSpc>
                <a:spcPct val="115000"/>
              </a:lnSpc>
            </a:pPr>
            <a:r>
              <a:rPr lang="ru-RU" sz="16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– повышение межкультурной компетентности педагогов образовательной организации</a:t>
            </a:r>
            <a:r>
              <a:rPr lang="en-US" sz="16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[1]</a:t>
            </a:r>
            <a:r>
              <a:rPr lang="ru-RU" sz="1600" kern="1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12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A11F2-E759-70D5-75D9-3601E3A1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9890" cy="132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бразование, 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котором происходит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плавное, неконфликтное включение ребенка-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мигранта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новую образовательную среду строится на основе двух ключевых понятий: 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60A77-1DCE-CF2B-6AD9-7ED3DA74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8961341" cy="388077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социализация </a:t>
            </a:r>
            <a:r>
              <a:rPr lang="en-US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усвоения культурных норм и освоения социальных ролей </a:t>
            </a:r>
            <a:r>
              <a:rPr lang="en-US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охватывает все процессы коммуникации, обучения и приобщения к культуре, с помощью которых человек приобретает способность участвовать в общественной жизни; </a:t>
            </a:r>
            <a:endParaRPr lang="ru-RU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инкультурация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традициям и нормам поведения в конкретной культуре </a:t>
            </a:r>
            <a:r>
              <a:rPr lang="en-US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формирование типа общения с другими людьми, приемов самоконтроля над поведением и эмоциями, способов удовлетворения основных потребностей, ценностно-смыслового отношения к различным явлениям окружающего мира.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социализации и инкультурации формируется культурная идентичность человека</a:t>
            </a:r>
            <a:r>
              <a:rPr lang="en-US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[3]</a:t>
            </a:r>
            <a:r>
              <a:rPr lang="ru-RU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75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516095-55F1-8253-B482-3EE04F0F5B4B}"/>
              </a:ext>
            </a:extLst>
          </p:cNvPr>
          <p:cNvSpPr txBox="1"/>
          <p:nvPr/>
        </p:nvSpPr>
        <p:spPr>
          <a:xfrm>
            <a:off x="824459" y="374754"/>
            <a:ext cx="10043410" cy="5602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оптимального решения поставленных задач методическая поддержка педагогов может включать в себя: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▪ курсы повышения квалификации по межкультурной компетентности (например, на базе институтов повышения квалификации регионов;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открытого образования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OpenEdu.ru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▪ знакомство с методической литературой, посвященной развитию и формированию межкультурной компетентности педагогов;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▪ знакомство с практиками, реализуемыми различными организациями по проблемам, в том числе, развития межкультурной компетентности (проект «Одинаково разные»; Центр толерантности). </a:t>
            </a:r>
          </a:p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модель повышения квалификации педагогов может включать различные формы: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Интерактивные семинары.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Технологии разбора педагогического случая.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Проведение межкультурного тренинга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Моделирование и анализ трудных педагогических ситуаций в контексте отношения педагогов к культурным различиям (по модели ДОПА). </a:t>
            </a:r>
          </a:p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модель повышения квалификации может осуществляться как в рамках методического объединения педагогов, взаимодействующих с детьми-мигрантами, так и в рамках педсоветов, которые занимаются общешкольными проблемами.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Результатом/продуктом деятельности каждой из форм может выступать специальным образом оформленные инструктивные материалы, памятки, алгоритмы действий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59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A3C96C-5AB2-5383-45D1-A4AD53ABBDB9}"/>
              </a:ext>
            </a:extLst>
          </p:cNvPr>
          <p:cNvSpPr txBox="1"/>
          <p:nvPr/>
        </p:nvSpPr>
        <p:spPr>
          <a:xfrm>
            <a:off x="1163087" y="689547"/>
            <a:ext cx="75461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Результатом освоения системы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этнопедагогических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социально-психологических знаний, умений, способов деятельности и подготовка педагогов к работе с детьми-мигрантами способствует развитию у педагогов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поликультурно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значимых личностных качеств: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действенная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этническая толерантность,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позитивная этническая идентичность.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интегративное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профессионально-личностное качество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этнопедагогическая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компетентность [2].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054FA6-52A9-6343-EC90-DE423636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81" y="3729666"/>
            <a:ext cx="5515536" cy="28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3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9140B2-60A0-60C4-67E4-FDF88BF65FE1}"/>
              </a:ext>
            </a:extLst>
          </p:cNvPr>
          <p:cNvSpPr txBox="1"/>
          <p:nvPr/>
        </p:nvSpPr>
        <p:spPr>
          <a:xfrm>
            <a:off x="719529" y="674557"/>
            <a:ext cx="86643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«Найди пару» (15 минут)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М.Ю. Чибисова (Хухлаев, Чибисова, 2013)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Сейчас вы получите карточку с названием национальности. Вам необходимо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в группе человека такой же национальности, не используя слова (т.е. с помощью мимики и жестов).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Материалы: для игры необходим набор карточек с названиями национальностей по числу участников. В наборе должно быть по две карточки с названиями каждой национальности.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национальностей: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	 русский,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	 немец,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	 француз,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	 итальянец,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	 американец,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	 грузин.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команде ведущего участники одновременно начинают поиск своих партнеров.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все участники разбились по парам, ведущий просит каждую пару назвать свою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национальность и рассказать, как они нашли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250698674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940</Words>
  <Application>Microsoft Macintosh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Liberation Serif</vt:lpstr>
      <vt:lpstr>Times New Roman</vt:lpstr>
      <vt:lpstr>Trebuchet MS</vt:lpstr>
      <vt:lpstr>Wingdings 3</vt:lpstr>
      <vt:lpstr>Аспект</vt:lpstr>
      <vt:lpstr>Основные направления работы педагога-психолога с педагогическим коллективом  по формированию основ толерантного поведения и включения детей мигрантов в образовательную среду</vt:lpstr>
      <vt:lpstr>Презентация PowerPoint</vt:lpstr>
      <vt:lpstr>Межкультурная компетентность – важнейшая профессиональная характеристика, обеспечивающая успешную профессиональную деятельность педагога по языковой и социокультурной адаптации детей иностранных граждан.  Первая составляющая межкультурной компетентности является универсальной и относится ко всем сферам профессиональной деятельности [1].  </vt:lpstr>
      <vt:lpstr>Состоит из 4 компонентов: 1. Межкультурная стабильность. 2. Межкультурный интерес. 3. Отсутствие этноцентризма. 4. Управление межкультурным взаимодействием [1].</vt:lpstr>
      <vt:lpstr>Презентация PowerPoint</vt:lpstr>
      <vt:lpstr>Образование, при котором происходит плавное, неконфликтное включение ребенка-мигранта в новую образовательную среду строится на основе двух ключевых понятий:  </vt:lpstr>
      <vt:lpstr>Презентация PowerPoint</vt:lpstr>
      <vt:lpstr>Презентация PowerPoint</vt:lpstr>
      <vt:lpstr>Презентация PowerPoint</vt:lpstr>
      <vt:lpstr>Презентация PowerPoint</vt:lpstr>
      <vt:lpstr> Список использованных источников  1. Гуляева А.Н. Социокультурная адаптация детей-мигрантов // Психологическая наука и образование. 2010. № 5. С. 158-166. 2. Методические рекомендации органам исполнительной власти субъектов российской федерации об организации работы общеобразовательных организаций по языковой и социокультурной адаптации детей иностранных граждан [электронный ресурс] http://old.iro23.ru/metodicheskie-rekomendacii-organam-ispolnitelnoy-vlasti-subektov-rossiyskoy-federacii-ob-organizacii 3. Технологии психологического сопровождения интеграции мигрантов в образовательной среде. М., 2013. 4. Хухлаев О.Е. Не такой как все: психологическая адаптация детей-мигрантов из инокультурной среды в начальной школе (материалы к тренингу) // Школьный психолог. № 18. 2005. С. 35-38. 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педагогическим коллективом по развитию толерантности</dc:title>
  <dc:creator>Алексей Иванов</dc:creator>
  <cp:lastModifiedBy>Анна Можейко</cp:lastModifiedBy>
  <cp:revision>19</cp:revision>
  <cp:lastPrinted>2024-02-13T05:18:26Z</cp:lastPrinted>
  <dcterms:created xsi:type="dcterms:W3CDTF">2024-02-10T19:52:12Z</dcterms:created>
  <dcterms:modified xsi:type="dcterms:W3CDTF">2024-02-23T05:02:12Z</dcterms:modified>
</cp:coreProperties>
</file>