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braz.tmbreg.ru/kadrovoe-obespechenie/attestatsiya-" TargetMode="Externa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9C9C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1449" y="-258127"/>
            <a:ext cx="4541463" cy="5401627"/>
            <a:chOff x="0" y="0"/>
            <a:chExt cx="736733" cy="8762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733" cy="876272"/>
            </a:xfrm>
            <a:custGeom>
              <a:avLst/>
              <a:gdLst/>
              <a:ahLst/>
              <a:cxnLst/>
              <a:rect l="l" t="t" r="r" b="b"/>
              <a:pathLst>
                <a:path w="736733" h="876272">
                  <a:moveTo>
                    <a:pt x="533533" y="0"/>
                  </a:moveTo>
                  <a:lnTo>
                    <a:pt x="0" y="0"/>
                  </a:lnTo>
                  <a:lnTo>
                    <a:pt x="203200" y="876272"/>
                  </a:lnTo>
                  <a:lnTo>
                    <a:pt x="736733" y="876272"/>
                  </a:lnTo>
                  <a:lnTo>
                    <a:pt x="533533" y="0"/>
                  </a:lnTo>
                  <a:close/>
                </a:path>
              </a:pathLst>
            </a:custGeom>
            <a:solidFill>
              <a:srgbClr val="EAEA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584321"/>
            <a:ext cx="4398898" cy="804301"/>
            <a:chOff x="0" y="0"/>
            <a:chExt cx="1158557" cy="2118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8557" cy="211832"/>
            </a:xfrm>
            <a:custGeom>
              <a:avLst/>
              <a:gdLst/>
              <a:ahLst/>
              <a:cxnLst/>
              <a:rect l="l" t="t" r="r" b="b"/>
              <a:pathLst>
                <a:path w="1158557" h="211832">
                  <a:moveTo>
                    <a:pt x="0" y="0"/>
                  </a:moveTo>
                  <a:lnTo>
                    <a:pt x="1158557" y="0"/>
                  </a:lnTo>
                  <a:lnTo>
                    <a:pt x="1158557" y="211832"/>
                  </a:lnTo>
                  <a:lnTo>
                    <a:pt x="0" y="211832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 rot="-5400000" flipV="1">
            <a:off x="13937605" y="3702695"/>
            <a:ext cx="3686885" cy="3977695"/>
          </a:xfrm>
          <a:custGeom>
            <a:avLst/>
            <a:gdLst/>
            <a:ahLst/>
            <a:cxnLst/>
            <a:rect l="l" t="t" r="r" b="b"/>
            <a:pathLst>
              <a:path w="7049919" h="7049919">
                <a:moveTo>
                  <a:pt x="0" y="7049920"/>
                </a:moveTo>
                <a:lnTo>
                  <a:pt x="7049919" y="7049920"/>
                </a:lnTo>
                <a:lnTo>
                  <a:pt x="7049919" y="0"/>
                </a:lnTo>
                <a:lnTo>
                  <a:pt x="0" y="0"/>
                </a:lnTo>
                <a:lnTo>
                  <a:pt x="0" y="704992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067800" y="7962900"/>
            <a:ext cx="7608521" cy="170523"/>
            <a:chOff x="0" y="0"/>
            <a:chExt cx="2003890" cy="449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03890" cy="44911"/>
            </a:xfrm>
            <a:custGeom>
              <a:avLst/>
              <a:gdLst/>
              <a:ahLst/>
              <a:cxnLst/>
              <a:rect l="l" t="t" r="r" b="b"/>
              <a:pathLst>
                <a:path w="2003890" h="44911">
                  <a:moveTo>
                    <a:pt x="0" y="0"/>
                  </a:moveTo>
                  <a:lnTo>
                    <a:pt x="2003890" y="0"/>
                  </a:lnTo>
                  <a:lnTo>
                    <a:pt x="2003890" y="44911"/>
                  </a:lnTo>
                  <a:lnTo>
                    <a:pt x="0" y="44911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21" name="Freeform 21"/>
          <p:cNvSpPr/>
          <p:nvPr/>
        </p:nvSpPr>
        <p:spPr>
          <a:xfrm rot="5400000">
            <a:off x="16561051" y="7708649"/>
            <a:ext cx="755865" cy="654768"/>
          </a:xfrm>
          <a:custGeom>
            <a:avLst/>
            <a:gdLst/>
            <a:ahLst/>
            <a:cxnLst/>
            <a:rect l="l" t="t" r="r" b="b"/>
            <a:pathLst>
              <a:path w="755865" h="654768">
                <a:moveTo>
                  <a:pt x="0" y="0"/>
                </a:moveTo>
                <a:lnTo>
                  <a:pt x="755865" y="0"/>
                </a:lnTo>
                <a:lnTo>
                  <a:pt x="755865" y="654768"/>
                </a:lnTo>
                <a:lnTo>
                  <a:pt x="0" y="65476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90600" y="6362700"/>
            <a:ext cx="1584781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АТТЕСТАЦИЯ ПЕДАГОГИЧЕСКИХ РАБОТНИКОВ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  <a:p>
            <a:pPr marL="0" lvl="0" indent="0"/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В СОВРЕМЕННОМ ОБРАЗОВАТЕЛЬНОМ ПРОЦЕССЕ </a:t>
            </a:r>
            <a:endParaRPr lang="en-US" sz="4800" b="1" u="none" strike="no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sp>
        <p:nvSpPr>
          <p:cNvPr id="23" name="Freeform 23"/>
          <p:cNvSpPr/>
          <p:nvPr/>
        </p:nvSpPr>
        <p:spPr>
          <a:xfrm rot="5400000" flipH="1">
            <a:off x="754234" y="1722265"/>
            <a:ext cx="4587531" cy="4419599"/>
          </a:xfrm>
          <a:custGeom>
            <a:avLst/>
            <a:gdLst/>
            <a:ahLst/>
            <a:cxnLst/>
            <a:rect l="l" t="t" r="r" b="b"/>
            <a:pathLst>
              <a:path w="5044731" h="5044731">
                <a:moveTo>
                  <a:pt x="5044732" y="0"/>
                </a:moveTo>
                <a:lnTo>
                  <a:pt x="0" y="0"/>
                </a:lnTo>
                <a:lnTo>
                  <a:pt x="0" y="5044731"/>
                </a:lnTo>
                <a:lnTo>
                  <a:pt x="5044732" y="5044731"/>
                </a:lnTo>
                <a:lnTo>
                  <a:pt x="5044732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6498637" y="525078"/>
            <a:ext cx="5290727" cy="149071"/>
            <a:chOff x="0" y="0"/>
            <a:chExt cx="1393442" cy="392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93442" cy="39262"/>
            </a:xfrm>
            <a:custGeom>
              <a:avLst/>
              <a:gdLst/>
              <a:ahLst/>
              <a:cxnLst/>
              <a:rect l="l" t="t" r="r" b="b"/>
              <a:pathLst>
                <a:path w="1393442" h="39262">
                  <a:moveTo>
                    <a:pt x="0" y="0"/>
                  </a:moveTo>
                  <a:lnTo>
                    <a:pt x="1393442" y="0"/>
                  </a:lnTo>
                  <a:lnTo>
                    <a:pt x="1393442" y="39262"/>
                  </a:lnTo>
                  <a:lnTo>
                    <a:pt x="0" y="39262"/>
                  </a:lnTo>
                  <a:close/>
                </a:path>
              </a:pathLst>
            </a:custGeom>
            <a:solidFill>
              <a:srgbClr val="C9C9C9">
                <a:alpha val="4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98637" y="3910987"/>
            <a:ext cx="5290727" cy="149071"/>
            <a:chOff x="0" y="0"/>
            <a:chExt cx="1393442" cy="392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93442" cy="39262"/>
            </a:xfrm>
            <a:custGeom>
              <a:avLst/>
              <a:gdLst/>
              <a:ahLst/>
              <a:cxnLst/>
              <a:rect l="l" t="t" r="r" b="b"/>
              <a:pathLst>
                <a:path w="1393442" h="39262">
                  <a:moveTo>
                    <a:pt x="0" y="0"/>
                  </a:moveTo>
                  <a:lnTo>
                    <a:pt x="1393442" y="0"/>
                  </a:lnTo>
                  <a:lnTo>
                    <a:pt x="1393442" y="39262"/>
                  </a:lnTo>
                  <a:lnTo>
                    <a:pt x="0" y="39262"/>
                  </a:lnTo>
                  <a:close/>
                </a:path>
              </a:pathLst>
            </a:custGeom>
            <a:solidFill>
              <a:srgbClr val="C9C9C9">
                <a:alpha val="4980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98637" y="2782351"/>
            <a:ext cx="5290727" cy="149071"/>
            <a:chOff x="0" y="0"/>
            <a:chExt cx="1393442" cy="392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93442" cy="39262"/>
            </a:xfrm>
            <a:custGeom>
              <a:avLst/>
              <a:gdLst/>
              <a:ahLst/>
              <a:cxnLst/>
              <a:rect l="l" t="t" r="r" b="b"/>
              <a:pathLst>
                <a:path w="1393442" h="39262">
                  <a:moveTo>
                    <a:pt x="0" y="0"/>
                  </a:moveTo>
                  <a:lnTo>
                    <a:pt x="1393442" y="0"/>
                  </a:lnTo>
                  <a:lnTo>
                    <a:pt x="1393442" y="39262"/>
                  </a:lnTo>
                  <a:lnTo>
                    <a:pt x="0" y="39262"/>
                  </a:lnTo>
                  <a:close/>
                </a:path>
              </a:pathLst>
            </a:custGeom>
            <a:solidFill>
              <a:srgbClr val="C9C9C9">
                <a:alpha val="49804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498637" y="1653714"/>
            <a:ext cx="5290727" cy="149071"/>
            <a:chOff x="0" y="0"/>
            <a:chExt cx="1393442" cy="3926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93442" cy="39262"/>
            </a:xfrm>
            <a:custGeom>
              <a:avLst/>
              <a:gdLst/>
              <a:ahLst/>
              <a:cxnLst/>
              <a:rect l="l" t="t" r="r" b="b"/>
              <a:pathLst>
                <a:path w="1393442" h="39262">
                  <a:moveTo>
                    <a:pt x="0" y="0"/>
                  </a:moveTo>
                  <a:lnTo>
                    <a:pt x="1393442" y="0"/>
                  </a:lnTo>
                  <a:lnTo>
                    <a:pt x="1393442" y="39262"/>
                  </a:lnTo>
                  <a:lnTo>
                    <a:pt x="0" y="39262"/>
                  </a:lnTo>
                  <a:close/>
                </a:path>
              </a:pathLst>
            </a:custGeom>
            <a:solidFill>
              <a:srgbClr val="C9C9C9">
                <a:alpha val="49804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981200" y="10287000"/>
            <a:ext cx="7239298" cy="219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5830"/>
              </a:lnSpc>
              <a:spcBef>
                <a:spcPct val="0"/>
              </a:spcBef>
            </a:pPr>
            <a:r>
              <a:rPr lang="en-US" sz="14261" u="none" strike="noStrike" dirty="0">
                <a:solidFill>
                  <a:srgbClr val="545454"/>
                </a:solidFill>
                <a:latin typeface="Poppins Medium"/>
              </a:rPr>
              <a:t>Agenda</a:t>
            </a:r>
          </a:p>
        </p:txBody>
      </p:sp>
      <p:grpSp>
        <p:nvGrpSpPr>
          <p:cNvPr id="42" name="Group 42"/>
          <p:cNvGrpSpPr/>
          <p:nvPr/>
        </p:nvGrpSpPr>
        <p:grpSpPr>
          <a:xfrm rot="992741">
            <a:off x="14046561" y="2298505"/>
            <a:ext cx="186035" cy="2742619"/>
            <a:chOff x="0" y="0"/>
            <a:chExt cx="43462" cy="64073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3462" cy="640739"/>
            </a:xfrm>
            <a:custGeom>
              <a:avLst/>
              <a:gdLst/>
              <a:ahLst/>
              <a:cxnLst/>
              <a:rect l="l" t="t" r="r" b="b"/>
              <a:pathLst>
                <a:path w="43462" h="640739">
                  <a:moveTo>
                    <a:pt x="0" y="0"/>
                  </a:moveTo>
                  <a:lnTo>
                    <a:pt x="43462" y="0"/>
                  </a:lnTo>
                  <a:lnTo>
                    <a:pt x="43462" y="640739"/>
                  </a:lnTo>
                  <a:lnTo>
                    <a:pt x="0" y="640739"/>
                  </a:lnTo>
                  <a:close/>
                </a:path>
              </a:pathLst>
            </a:custGeom>
            <a:solidFill>
              <a:srgbClr val="545454">
                <a:alpha val="54902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45" name="Group 45"/>
          <p:cNvGrpSpPr/>
          <p:nvPr/>
        </p:nvGrpSpPr>
        <p:grpSpPr>
          <a:xfrm rot="-1293843">
            <a:off x="16143071" y="3033612"/>
            <a:ext cx="243323" cy="2742619"/>
            <a:chOff x="0" y="0"/>
            <a:chExt cx="56846" cy="64073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6846" cy="640739"/>
            </a:xfrm>
            <a:custGeom>
              <a:avLst/>
              <a:gdLst/>
              <a:ahLst/>
              <a:cxnLst/>
              <a:rect l="l" t="t" r="r" b="b"/>
              <a:pathLst>
                <a:path w="56846" h="640739">
                  <a:moveTo>
                    <a:pt x="0" y="0"/>
                  </a:moveTo>
                  <a:lnTo>
                    <a:pt x="56846" y="0"/>
                  </a:lnTo>
                  <a:lnTo>
                    <a:pt x="56846" y="640739"/>
                  </a:lnTo>
                  <a:lnTo>
                    <a:pt x="0" y="640739"/>
                  </a:lnTo>
                  <a:close/>
                </a:path>
              </a:pathLst>
            </a:custGeom>
            <a:solidFill>
              <a:srgbClr val="EAEAEB">
                <a:alpha val="54902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48" name="Freeform 48"/>
          <p:cNvSpPr/>
          <p:nvPr/>
        </p:nvSpPr>
        <p:spPr>
          <a:xfrm rot="992741">
            <a:off x="14480243" y="2058450"/>
            <a:ext cx="186035" cy="303113"/>
          </a:xfrm>
          <a:custGeom>
            <a:avLst/>
            <a:gdLst/>
            <a:ahLst/>
            <a:cxnLst/>
            <a:rect l="l" t="t" r="r" b="b"/>
            <a:pathLst>
              <a:path w="186035" h="303113">
                <a:moveTo>
                  <a:pt x="0" y="0"/>
                </a:moveTo>
                <a:lnTo>
                  <a:pt x="186035" y="0"/>
                </a:lnTo>
                <a:lnTo>
                  <a:pt x="186035" y="303113"/>
                </a:lnTo>
                <a:lnTo>
                  <a:pt x="0" y="30311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 rot="-1293843">
            <a:off x="15565952" y="2745703"/>
            <a:ext cx="244070" cy="397670"/>
          </a:xfrm>
          <a:custGeom>
            <a:avLst/>
            <a:gdLst/>
            <a:ahLst/>
            <a:cxnLst/>
            <a:rect l="l" t="t" r="r" b="b"/>
            <a:pathLst>
              <a:path w="244070" h="397670">
                <a:moveTo>
                  <a:pt x="0" y="0"/>
                </a:moveTo>
                <a:lnTo>
                  <a:pt x="244070" y="0"/>
                </a:lnTo>
                <a:lnTo>
                  <a:pt x="244070" y="397670"/>
                </a:lnTo>
                <a:lnTo>
                  <a:pt x="0" y="3976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0" name="Рисунок 49" descr="Новое в российском образовании в 2023 году - МАУ ДО ИМЦ"/>
          <p:cNvPicPr/>
          <p:nvPr/>
        </p:nvPicPr>
        <p:blipFill>
          <a:blip r:embed="rId10" cstate="print">
            <a:lum bright="-20000"/>
          </a:blip>
          <a:srcRect/>
          <a:stretch>
            <a:fillRect/>
          </a:stretch>
        </p:blipFill>
        <p:spPr bwMode="auto">
          <a:xfrm>
            <a:off x="7696200" y="342900"/>
            <a:ext cx="5334000" cy="473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Прямоугольник 39"/>
          <p:cNvSpPr/>
          <p:nvPr/>
        </p:nvSpPr>
        <p:spPr>
          <a:xfrm>
            <a:off x="8077200" y="82677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</a:t>
            </a:r>
          </a:p>
          <a:p>
            <a:pPr algn="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МАОУ «Лицей № 14 </a:t>
            </a:r>
          </a:p>
          <a:p>
            <a:pPr algn="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Заслуженного учителя Российской Федерации </a:t>
            </a:r>
          </a:p>
          <a:p>
            <a:pPr algn="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А.М. Кузьмина» </a:t>
            </a:r>
          </a:p>
          <a:p>
            <a:pPr algn="r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Кулаева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Т.А.</a:t>
            </a:r>
          </a:p>
        </p:txBody>
      </p:sp>
      <p:sp>
        <p:nvSpPr>
          <p:cNvPr id="41" name="Subtitle 3">
            <a:extLst>
              <a:ext uri="{FF2B5EF4-FFF2-40B4-BE49-F238E27FC236}">
                <a16:creationId xmlns:a16="http://schemas.microsoft.com/office/drawing/2014/main" id="{2032352E-D8C4-53A3-3C6D-40A61098B526}"/>
              </a:ext>
            </a:extLst>
          </p:cNvPr>
          <p:cNvSpPr txBox="1">
            <a:spLocks/>
          </p:cNvSpPr>
          <p:nvPr/>
        </p:nvSpPr>
        <p:spPr>
          <a:xfrm>
            <a:off x="8305800" y="9182100"/>
            <a:ext cx="2757714" cy="83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амбов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39902" y="9526854"/>
            <a:ext cx="6416563" cy="5529910"/>
          </a:xfrm>
          <a:custGeom>
            <a:avLst/>
            <a:gdLst/>
            <a:ahLst/>
            <a:cxnLst/>
            <a:rect l="l" t="t" r="r" b="b"/>
            <a:pathLst>
              <a:path w="6416563" h="5529910">
                <a:moveTo>
                  <a:pt x="0" y="0"/>
                </a:moveTo>
                <a:lnTo>
                  <a:pt x="6416562" y="0"/>
                </a:lnTo>
                <a:lnTo>
                  <a:pt x="6416562" y="5529910"/>
                </a:lnTo>
                <a:lnTo>
                  <a:pt x="0" y="552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2894036" y="-6475295"/>
            <a:ext cx="19230638" cy="10084930"/>
            <a:chOff x="0" y="0"/>
            <a:chExt cx="25640850" cy="13446574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7" y="0"/>
                  </a:lnTo>
                  <a:lnTo>
                    <a:pt x="8555417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8542717" y="304278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6" y="0"/>
                  </a:lnTo>
                  <a:lnTo>
                    <a:pt x="8555416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17085433" y="607336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7" y="0"/>
                  </a:lnTo>
                  <a:lnTo>
                    <a:pt x="8555417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-9590736" y="2697836"/>
            <a:ext cx="19230638" cy="10084930"/>
            <a:chOff x="0" y="0"/>
            <a:chExt cx="25640850" cy="13446574"/>
          </a:xfrm>
        </p:grpSpPr>
        <p:sp>
          <p:nvSpPr>
            <p:cNvPr id="8" name="Freeform 8"/>
            <p:cNvSpPr/>
            <p:nvPr/>
          </p:nvSpPr>
          <p:spPr>
            <a:xfrm rot="-10800000">
              <a:off x="0" y="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7" y="0"/>
                  </a:lnTo>
                  <a:lnTo>
                    <a:pt x="8555417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800000">
              <a:off x="8542717" y="304278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6" y="0"/>
                  </a:lnTo>
                  <a:lnTo>
                    <a:pt x="8555416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>
              <a:off x="17085433" y="6073360"/>
              <a:ext cx="8555417" cy="7373214"/>
            </a:xfrm>
            <a:custGeom>
              <a:avLst/>
              <a:gdLst/>
              <a:ahLst/>
              <a:cxnLst/>
              <a:rect l="l" t="t" r="r" b="b"/>
              <a:pathLst>
                <a:path w="8555417" h="7373214">
                  <a:moveTo>
                    <a:pt x="0" y="0"/>
                  </a:moveTo>
                  <a:lnTo>
                    <a:pt x="8555417" y="0"/>
                  </a:lnTo>
                  <a:lnTo>
                    <a:pt x="8555417" y="7373214"/>
                  </a:lnTo>
                  <a:lnTo>
                    <a:pt x="0" y="737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5400000">
            <a:off x="-443326" y="-2764955"/>
            <a:ext cx="6416563" cy="5529910"/>
          </a:xfrm>
          <a:custGeom>
            <a:avLst/>
            <a:gdLst/>
            <a:ahLst/>
            <a:cxnLst/>
            <a:rect l="l" t="t" r="r" b="b"/>
            <a:pathLst>
              <a:path w="6416563" h="5529910">
                <a:moveTo>
                  <a:pt x="0" y="0"/>
                </a:moveTo>
                <a:lnTo>
                  <a:pt x="6416562" y="0"/>
                </a:lnTo>
                <a:lnTo>
                  <a:pt x="6416562" y="5529910"/>
                </a:lnTo>
                <a:lnTo>
                  <a:pt x="0" y="552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4388548" y="4975346"/>
            <a:ext cx="6416563" cy="5529910"/>
          </a:xfrm>
          <a:custGeom>
            <a:avLst/>
            <a:gdLst/>
            <a:ahLst/>
            <a:cxnLst/>
            <a:rect l="l" t="t" r="r" b="b"/>
            <a:pathLst>
              <a:path w="6416563" h="5529910">
                <a:moveTo>
                  <a:pt x="0" y="0"/>
                </a:moveTo>
                <a:lnTo>
                  <a:pt x="6416563" y="0"/>
                </a:lnTo>
                <a:lnTo>
                  <a:pt x="6416563" y="5529910"/>
                </a:lnTo>
                <a:lnTo>
                  <a:pt x="0" y="552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94036" y="3419135"/>
            <a:ext cx="124999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8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Poppins Medium"/>
              </a:rPr>
              <a:t>Спасибо за внимание</a:t>
            </a:r>
            <a:endParaRPr lang="en-US" sz="8000" b="1" u="none" strike="noStrike" dirty="0">
              <a:solidFill>
                <a:schemeClr val="accent3">
                  <a:lumMod val="40000"/>
                  <a:lumOff val="60000"/>
                </a:schemeClr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32306" y="-1134226"/>
            <a:ext cx="7549980" cy="7549980"/>
          </a:xfrm>
          <a:custGeom>
            <a:avLst/>
            <a:gdLst/>
            <a:ahLst/>
            <a:cxnLst/>
            <a:rect l="l" t="t" r="r" b="b"/>
            <a:pathLst>
              <a:path w="7549980" h="7549980">
                <a:moveTo>
                  <a:pt x="0" y="0"/>
                </a:moveTo>
                <a:lnTo>
                  <a:pt x="7549980" y="0"/>
                </a:lnTo>
                <a:lnTo>
                  <a:pt x="7549980" y="7549980"/>
                </a:lnTo>
                <a:lnTo>
                  <a:pt x="0" y="75499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54870" y="-4011604"/>
            <a:ext cx="7255283" cy="7255283"/>
          </a:xfrm>
          <a:custGeom>
            <a:avLst/>
            <a:gdLst/>
            <a:ahLst/>
            <a:cxnLst/>
            <a:rect l="l" t="t" r="r" b="b"/>
            <a:pathLst>
              <a:path w="7255283" h="7255283">
                <a:moveTo>
                  <a:pt x="0" y="0"/>
                </a:moveTo>
                <a:lnTo>
                  <a:pt x="7255283" y="0"/>
                </a:lnTo>
                <a:lnTo>
                  <a:pt x="7255283" y="7255283"/>
                </a:lnTo>
                <a:lnTo>
                  <a:pt x="0" y="72552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alphaModFix amt="30000"/>
            </a:blip>
            <a:srcRect t="7812" b="781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0" y="8617478"/>
            <a:ext cx="3744562" cy="4734504"/>
          </a:xfrm>
          <a:custGeom>
            <a:avLst/>
            <a:gdLst/>
            <a:ahLst/>
            <a:cxnLst/>
            <a:rect l="l" t="t" r="r" b="b"/>
            <a:pathLst>
              <a:path w="3744562" h="4734504">
                <a:moveTo>
                  <a:pt x="0" y="0"/>
                </a:moveTo>
                <a:lnTo>
                  <a:pt x="3744562" y="0"/>
                </a:lnTo>
                <a:lnTo>
                  <a:pt x="3744562" y="4734504"/>
                </a:lnTo>
                <a:lnTo>
                  <a:pt x="0" y="473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7226004" y="3493855"/>
            <a:ext cx="3744562" cy="4734504"/>
          </a:xfrm>
          <a:custGeom>
            <a:avLst/>
            <a:gdLst/>
            <a:ahLst/>
            <a:cxnLst/>
            <a:rect l="l" t="t" r="r" b="b"/>
            <a:pathLst>
              <a:path w="3744562" h="4734504">
                <a:moveTo>
                  <a:pt x="0" y="0"/>
                </a:moveTo>
                <a:lnTo>
                  <a:pt x="3744562" y="0"/>
                </a:lnTo>
                <a:lnTo>
                  <a:pt x="3744562" y="4734504"/>
                </a:lnTo>
                <a:lnTo>
                  <a:pt x="0" y="473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86000" y="1790700"/>
            <a:ext cx="13572606" cy="7553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just">
              <a:lnSpc>
                <a:spcPts val="3080"/>
              </a:lnSpc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Аттестация – это специальная процедура, которая помогает определять качество педагогической деятельности работников, а также стимулировать дальнейший профессиональный и личностный рост педагогов. </a:t>
            </a:r>
          </a:p>
          <a:p>
            <a:pPr algn="just">
              <a:lnSpc>
                <a:spcPts val="3080"/>
              </a:lnSpc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Аттестация педагогических работников проводится на основе оценки их профессиональной деятельности и по желанию педагогических работников в целях установления квалификационной категории 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[2]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.</a:t>
            </a: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>
              <a:lnSpc>
                <a:spcPts val="3080"/>
              </a:lnSpc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49180" y="0"/>
            <a:ext cx="8038820" cy="10287000"/>
            <a:chOff x="0" y="0"/>
            <a:chExt cx="1071842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28381" t="38414" b="10033"/>
            <a:stretch>
              <a:fillRect/>
            </a:stretch>
          </p:blipFill>
          <p:spPr>
            <a:xfrm>
              <a:off x="0" y="0"/>
              <a:ext cx="1071842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1603408"/>
            <a:ext cx="10249180" cy="2479985"/>
            <a:chOff x="0" y="-57150"/>
            <a:chExt cx="3595294" cy="869950"/>
          </a:xfrm>
        </p:grpSpPr>
        <p:sp>
          <p:nvSpPr>
            <p:cNvPr id="5" name="Freeform 5"/>
            <p:cNvSpPr/>
            <p:nvPr/>
          </p:nvSpPr>
          <p:spPr>
            <a:xfrm>
              <a:off x="0" y="-18180"/>
              <a:ext cx="3595294" cy="432715"/>
            </a:xfrm>
            <a:custGeom>
              <a:avLst/>
              <a:gdLst/>
              <a:ahLst/>
              <a:cxnLst/>
              <a:rect l="l" t="t" r="r" b="b"/>
              <a:pathLst>
                <a:path w="3595294" h="432715">
                  <a:moveTo>
                    <a:pt x="0" y="0"/>
                  </a:moveTo>
                  <a:lnTo>
                    <a:pt x="3595294" y="0"/>
                  </a:lnTo>
                  <a:lnTo>
                    <a:pt x="3595294" y="432715"/>
                  </a:lnTo>
                  <a:lnTo>
                    <a:pt x="0" y="4327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9227" y="3109335"/>
            <a:ext cx="8650727" cy="408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609"/>
              </a:lnSpc>
              <a:spcBef>
                <a:spcPct val="0"/>
              </a:spcBef>
            </a:pPr>
            <a:r>
              <a:rPr lang="en-US" sz="13000" u="none" strike="noStrike" dirty="0">
                <a:solidFill>
                  <a:srgbClr val="FFFFFF">
                    <a:alpha val="40000"/>
                  </a:srgbClr>
                </a:solidFill>
                <a:latin typeface="Poppins Medium"/>
              </a:rPr>
              <a:t>01</a:t>
            </a:r>
            <a:r>
              <a:rPr lang="ru-RU" sz="13000" u="none" strike="noStrike" dirty="0">
                <a:solidFill>
                  <a:srgbClr val="FFFFFF">
                    <a:alpha val="40000"/>
                  </a:srgbClr>
                </a:solidFill>
                <a:latin typeface="Poppins Medium"/>
              </a:rPr>
              <a:t>.09.2023</a:t>
            </a:r>
            <a:endParaRPr lang="en-US" sz="13000" u="none" strike="noStrike" dirty="0">
              <a:solidFill>
                <a:srgbClr val="FFFFFF">
                  <a:alpha val="40000"/>
                </a:srgbClr>
              </a:solidFill>
              <a:latin typeface="Poppi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1638300"/>
            <a:ext cx="10210800" cy="874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НОВЫЙ ПОРЯДОК АТТЕСТАЦИИ</a:t>
            </a:r>
            <a:r>
              <a:rPr lang="en-US" sz="3600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 </a:t>
            </a:r>
            <a:r>
              <a:rPr lang="en-US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[1</a:t>
            </a:r>
            <a:r>
              <a:rPr lang="ru-RU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, </a:t>
            </a:r>
            <a:r>
              <a:rPr lang="en-US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2]</a:t>
            </a:r>
            <a:endParaRPr lang="en-US" dirty="0">
              <a:solidFill>
                <a:srgbClr val="0F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sp>
        <p:nvSpPr>
          <p:cNvPr id="10" name="Freeform 10"/>
          <p:cNvSpPr/>
          <p:nvPr/>
        </p:nvSpPr>
        <p:spPr>
          <a:xfrm rot="-2700000" flipH="1">
            <a:off x="9402925" y="6944875"/>
            <a:ext cx="3673150" cy="333145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4544458" y="0"/>
                </a:moveTo>
                <a:lnTo>
                  <a:pt x="0" y="0"/>
                </a:lnTo>
                <a:lnTo>
                  <a:pt x="0" y="4114800"/>
                </a:lnTo>
                <a:lnTo>
                  <a:pt x="4544458" y="4114800"/>
                </a:lnTo>
                <a:lnTo>
                  <a:pt x="4544458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100000" flipH="1">
            <a:off x="9858211" y="5279605"/>
            <a:ext cx="3295978" cy="3169806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4544458" y="0"/>
                </a:moveTo>
                <a:lnTo>
                  <a:pt x="0" y="0"/>
                </a:lnTo>
                <a:lnTo>
                  <a:pt x="0" y="4114800"/>
                </a:lnTo>
                <a:lnTo>
                  <a:pt x="4544458" y="4114800"/>
                </a:lnTo>
                <a:lnTo>
                  <a:pt x="4544458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49000"/>
            </a:blip>
            <a:srcRect l="4176" r="745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0" y="2781670"/>
            <a:ext cx="4809655" cy="6801735"/>
            <a:chOff x="0" y="0"/>
            <a:chExt cx="1266740" cy="17914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66740" cy="1791403"/>
            </a:xfrm>
            <a:custGeom>
              <a:avLst/>
              <a:gdLst/>
              <a:ahLst/>
              <a:cxnLst/>
              <a:rect l="l" t="t" r="r" b="b"/>
              <a:pathLst>
                <a:path w="1266740" h="1791403">
                  <a:moveTo>
                    <a:pt x="53119" y="0"/>
                  </a:moveTo>
                  <a:lnTo>
                    <a:pt x="1213622" y="0"/>
                  </a:lnTo>
                  <a:cubicBezTo>
                    <a:pt x="1227710" y="0"/>
                    <a:pt x="1241221" y="5596"/>
                    <a:pt x="1251182" y="15558"/>
                  </a:cubicBezTo>
                  <a:cubicBezTo>
                    <a:pt x="1261144" y="25520"/>
                    <a:pt x="1266740" y="39031"/>
                    <a:pt x="1266740" y="53119"/>
                  </a:cubicBezTo>
                  <a:lnTo>
                    <a:pt x="1266740" y="1738285"/>
                  </a:lnTo>
                  <a:cubicBezTo>
                    <a:pt x="1266740" y="1767621"/>
                    <a:pt x="1242958" y="1791403"/>
                    <a:pt x="1213622" y="1791403"/>
                  </a:cubicBezTo>
                  <a:lnTo>
                    <a:pt x="53119" y="1791403"/>
                  </a:lnTo>
                  <a:cubicBezTo>
                    <a:pt x="39031" y="1791403"/>
                    <a:pt x="25520" y="1785807"/>
                    <a:pt x="15558" y="1775845"/>
                  </a:cubicBezTo>
                  <a:cubicBezTo>
                    <a:pt x="5596" y="1765883"/>
                    <a:pt x="0" y="1752373"/>
                    <a:pt x="0" y="1738285"/>
                  </a:cubicBezTo>
                  <a:lnTo>
                    <a:pt x="0" y="53119"/>
                  </a:lnTo>
                  <a:cubicBezTo>
                    <a:pt x="0" y="23782"/>
                    <a:pt x="23782" y="0"/>
                    <a:pt x="5311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w="38100" cap="rnd">
              <a:solidFill>
                <a:srgbClr val="EAEAEB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39173" y="2781670"/>
            <a:ext cx="4809655" cy="6801735"/>
            <a:chOff x="0" y="0"/>
            <a:chExt cx="1266740" cy="17914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6740" cy="1791403"/>
            </a:xfrm>
            <a:custGeom>
              <a:avLst/>
              <a:gdLst/>
              <a:ahLst/>
              <a:cxnLst/>
              <a:rect l="l" t="t" r="r" b="b"/>
              <a:pathLst>
                <a:path w="1266740" h="1791403">
                  <a:moveTo>
                    <a:pt x="53119" y="0"/>
                  </a:moveTo>
                  <a:lnTo>
                    <a:pt x="1213622" y="0"/>
                  </a:lnTo>
                  <a:cubicBezTo>
                    <a:pt x="1227710" y="0"/>
                    <a:pt x="1241221" y="5596"/>
                    <a:pt x="1251182" y="15558"/>
                  </a:cubicBezTo>
                  <a:cubicBezTo>
                    <a:pt x="1261144" y="25520"/>
                    <a:pt x="1266740" y="39031"/>
                    <a:pt x="1266740" y="53119"/>
                  </a:cubicBezTo>
                  <a:lnTo>
                    <a:pt x="1266740" y="1738285"/>
                  </a:lnTo>
                  <a:cubicBezTo>
                    <a:pt x="1266740" y="1767621"/>
                    <a:pt x="1242958" y="1791403"/>
                    <a:pt x="1213622" y="1791403"/>
                  </a:cubicBezTo>
                  <a:lnTo>
                    <a:pt x="53119" y="1791403"/>
                  </a:lnTo>
                  <a:cubicBezTo>
                    <a:pt x="39031" y="1791403"/>
                    <a:pt x="25520" y="1785807"/>
                    <a:pt x="15558" y="1775845"/>
                  </a:cubicBezTo>
                  <a:cubicBezTo>
                    <a:pt x="5596" y="1765883"/>
                    <a:pt x="0" y="1752373"/>
                    <a:pt x="0" y="1738285"/>
                  </a:cubicBezTo>
                  <a:lnTo>
                    <a:pt x="0" y="53119"/>
                  </a:lnTo>
                  <a:cubicBezTo>
                    <a:pt x="0" y="23782"/>
                    <a:pt x="23782" y="0"/>
                    <a:pt x="5311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w="38100" cap="rnd">
              <a:solidFill>
                <a:srgbClr val="EAEAEB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39173" y="2781670"/>
            <a:ext cx="4809655" cy="6801735"/>
            <a:chOff x="0" y="0"/>
            <a:chExt cx="1266740" cy="17914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6740" cy="1791403"/>
            </a:xfrm>
            <a:custGeom>
              <a:avLst/>
              <a:gdLst/>
              <a:ahLst/>
              <a:cxnLst/>
              <a:rect l="l" t="t" r="r" b="b"/>
              <a:pathLst>
                <a:path w="1266740" h="1791403">
                  <a:moveTo>
                    <a:pt x="53119" y="0"/>
                  </a:moveTo>
                  <a:lnTo>
                    <a:pt x="1213622" y="0"/>
                  </a:lnTo>
                  <a:cubicBezTo>
                    <a:pt x="1227710" y="0"/>
                    <a:pt x="1241221" y="5596"/>
                    <a:pt x="1251182" y="15558"/>
                  </a:cubicBezTo>
                  <a:cubicBezTo>
                    <a:pt x="1261144" y="25520"/>
                    <a:pt x="1266740" y="39031"/>
                    <a:pt x="1266740" y="53119"/>
                  </a:cubicBezTo>
                  <a:lnTo>
                    <a:pt x="1266740" y="1738285"/>
                  </a:lnTo>
                  <a:cubicBezTo>
                    <a:pt x="1266740" y="1767621"/>
                    <a:pt x="1242958" y="1791403"/>
                    <a:pt x="1213622" y="1791403"/>
                  </a:cubicBezTo>
                  <a:lnTo>
                    <a:pt x="53119" y="1791403"/>
                  </a:lnTo>
                  <a:cubicBezTo>
                    <a:pt x="39031" y="1791403"/>
                    <a:pt x="25520" y="1785807"/>
                    <a:pt x="15558" y="1775845"/>
                  </a:cubicBezTo>
                  <a:cubicBezTo>
                    <a:pt x="5596" y="1765883"/>
                    <a:pt x="0" y="1752373"/>
                    <a:pt x="0" y="1738285"/>
                  </a:cubicBezTo>
                  <a:lnTo>
                    <a:pt x="0" y="53119"/>
                  </a:lnTo>
                  <a:cubicBezTo>
                    <a:pt x="0" y="23782"/>
                    <a:pt x="23782" y="0"/>
                    <a:pt x="53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AEAEB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53702" y="2781670"/>
            <a:ext cx="4809655" cy="6801735"/>
            <a:chOff x="0" y="0"/>
            <a:chExt cx="1266740" cy="17914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6740" cy="1791403"/>
            </a:xfrm>
            <a:custGeom>
              <a:avLst/>
              <a:gdLst/>
              <a:ahLst/>
              <a:cxnLst/>
              <a:rect l="l" t="t" r="r" b="b"/>
              <a:pathLst>
                <a:path w="1266740" h="1791403">
                  <a:moveTo>
                    <a:pt x="53119" y="0"/>
                  </a:moveTo>
                  <a:lnTo>
                    <a:pt x="1213622" y="0"/>
                  </a:lnTo>
                  <a:cubicBezTo>
                    <a:pt x="1227710" y="0"/>
                    <a:pt x="1241221" y="5596"/>
                    <a:pt x="1251182" y="15558"/>
                  </a:cubicBezTo>
                  <a:cubicBezTo>
                    <a:pt x="1261144" y="25520"/>
                    <a:pt x="1266740" y="39031"/>
                    <a:pt x="1266740" y="53119"/>
                  </a:cubicBezTo>
                  <a:lnTo>
                    <a:pt x="1266740" y="1738285"/>
                  </a:lnTo>
                  <a:cubicBezTo>
                    <a:pt x="1266740" y="1767621"/>
                    <a:pt x="1242958" y="1791403"/>
                    <a:pt x="1213622" y="1791403"/>
                  </a:cubicBezTo>
                  <a:lnTo>
                    <a:pt x="53119" y="1791403"/>
                  </a:lnTo>
                  <a:cubicBezTo>
                    <a:pt x="39031" y="1791403"/>
                    <a:pt x="25520" y="1785807"/>
                    <a:pt x="15558" y="1775845"/>
                  </a:cubicBezTo>
                  <a:cubicBezTo>
                    <a:pt x="5596" y="1765883"/>
                    <a:pt x="0" y="1752373"/>
                    <a:pt x="0" y="1738285"/>
                  </a:cubicBezTo>
                  <a:lnTo>
                    <a:pt x="0" y="53119"/>
                  </a:lnTo>
                  <a:cubicBezTo>
                    <a:pt x="0" y="23782"/>
                    <a:pt x="23782" y="0"/>
                    <a:pt x="53119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w="38100" cap="rnd">
              <a:solidFill>
                <a:srgbClr val="EAEAEB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53702" y="2781670"/>
            <a:ext cx="4809655" cy="6801735"/>
            <a:chOff x="0" y="0"/>
            <a:chExt cx="1266740" cy="17914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66740" cy="1791403"/>
            </a:xfrm>
            <a:custGeom>
              <a:avLst/>
              <a:gdLst/>
              <a:ahLst/>
              <a:cxnLst/>
              <a:rect l="l" t="t" r="r" b="b"/>
              <a:pathLst>
                <a:path w="1266740" h="1791403">
                  <a:moveTo>
                    <a:pt x="53119" y="0"/>
                  </a:moveTo>
                  <a:lnTo>
                    <a:pt x="1213622" y="0"/>
                  </a:lnTo>
                  <a:cubicBezTo>
                    <a:pt x="1227710" y="0"/>
                    <a:pt x="1241221" y="5596"/>
                    <a:pt x="1251182" y="15558"/>
                  </a:cubicBezTo>
                  <a:cubicBezTo>
                    <a:pt x="1261144" y="25520"/>
                    <a:pt x="1266740" y="39031"/>
                    <a:pt x="1266740" y="53119"/>
                  </a:cubicBezTo>
                  <a:lnTo>
                    <a:pt x="1266740" y="1738285"/>
                  </a:lnTo>
                  <a:cubicBezTo>
                    <a:pt x="1266740" y="1767621"/>
                    <a:pt x="1242958" y="1791403"/>
                    <a:pt x="1213622" y="1791403"/>
                  </a:cubicBezTo>
                  <a:lnTo>
                    <a:pt x="53119" y="1791403"/>
                  </a:lnTo>
                  <a:cubicBezTo>
                    <a:pt x="39031" y="1791403"/>
                    <a:pt x="25520" y="1785807"/>
                    <a:pt x="15558" y="1775845"/>
                  </a:cubicBezTo>
                  <a:cubicBezTo>
                    <a:pt x="5596" y="1765883"/>
                    <a:pt x="0" y="1752373"/>
                    <a:pt x="0" y="1738285"/>
                  </a:cubicBezTo>
                  <a:lnTo>
                    <a:pt x="0" y="53119"/>
                  </a:lnTo>
                  <a:cubicBezTo>
                    <a:pt x="0" y="23782"/>
                    <a:pt x="23782" y="0"/>
                    <a:pt x="53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AEAEB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flipH="1">
            <a:off x="-1329012" y="8652943"/>
            <a:ext cx="3080077" cy="3208413"/>
          </a:xfrm>
          <a:custGeom>
            <a:avLst/>
            <a:gdLst/>
            <a:ahLst/>
            <a:cxnLst/>
            <a:rect l="l" t="t" r="r" b="b"/>
            <a:pathLst>
              <a:path w="3080077" h="3208413">
                <a:moveTo>
                  <a:pt x="3080077" y="0"/>
                </a:moveTo>
                <a:lnTo>
                  <a:pt x="0" y="0"/>
                </a:lnTo>
                <a:lnTo>
                  <a:pt x="0" y="3208414"/>
                </a:lnTo>
                <a:lnTo>
                  <a:pt x="3080077" y="3208414"/>
                </a:lnTo>
                <a:lnTo>
                  <a:pt x="3080077" y="0"/>
                </a:lnTo>
                <a:close/>
              </a:path>
            </a:pathLst>
          </a:custGeom>
          <a:blipFill>
            <a:blip r:embed="rId3" cstate="print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5400000" flipH="1" flipV="1">
            <a:off x="16622880" y="-384829"/>
            <a:ext cx="4151302" cy="4324273"/>
          </a:xfrm>
          <a:custGeom>
            <a:avLst/>
            <a:gdLst/>
            <a:ahLst/>
            <a:cxnLst/>
            <a:rect l="l" t="t" r="r" b="b"/>
            <a:pathLst>
              <a:path w="4151302" h="4324273">
                <a:moveTo>
                  <a:pt x="4151303" y="4324273"/>
                </a:moveTo>
                <a:lnTo>
                  <a:pt x="0" y="4324273"/>
                </a:lnTo>
                <a:lnTo>
                  <a:pt x="0" y="0"/>
                </a:lnTo>
                <a:lnTo>
                  <a:pt x="4151303" y="0"/>
                </a:lnTo>
                <a:lnTo>
                  <a:pt x="4151303" y="4324273"/>
                </a:lnTo>
                <a:close/>
              </a:path>
            </a:pathLst>
          </a:custGeom>
          <a:blipFill>
            <a:blip r:embed="rId3" cstate="print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3213999" y="828675"/>
            <a:ext cx="11860003" cy="122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79"/>
              </a:lnSpc>
              <a:spcBef>
                <a:spcPct val="0"/>
              </a:spcBef>
            </a:pPr>
            <a:r>
              <a:rPr lang="en-US" sz="7999" u="none" strike="noStrike">
                <a:solidFill>
                  <a:srgbClr val="FFFFFF"/>
                </a:solidFill>
                <a:latin typeface="Poppins Medium"/>
              </a:rPr>
              <a:t>Project Progress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24001" y="3238500"/>
            <a:ext cx="3733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 декабря 2012 г. </a:t>
            </a:r>
          </a:p>
          <a:p>
            <a:pPr lvl="0"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273-ФЗ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 в Российской Федерации»</a:t>
            </a:r>
            <a:r>
              <a:rPr lang="en-US" sz="3600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 </a:t>
            </a:r>
            <a:r>
              <a:rPr lang="en-US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[1]</a:t>
            </a:r>
            <a:endParaRPr lang="en-US" dirty="0">
              <a:solidFill>
                <a:srgbClr val="0F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  <a:p>
            <a:pPr lvl="0" algn="ctr"/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391400" y="3162300"/>
            <a:ext cx="3886200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Минпросвещения</a:t>
            </a: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</a:t>
            </a:r>
          </a:p>
          <a:p>
            <a:pPr algn="ctr">
              <a:lnSpc>
                <a:spcPts val="3080"/>
              </a:lnSpc>
            </a:pP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</a:p>
          <a:p>
            <a:pPr lvl="0" algn="ctr">
              <a:lnSpc>
                <a:spcPts val="3080"/>
              </a:lnSpc>
            </a:pP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24.03.2023 N 196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[2]</a:t>
            </a:r>
            <a:endParaRPr lang="en-US" dirty="0">
              <a:solidFill>
                <a:srgbClr val="0F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  <a:p>
            <a:pPr algn="ctr">
              <a:lnSpc>
                <a:spcPts val="3080"/>
              </a:lnSpc>
            </a:pPr>
            <a:endParaRPr lang="en-US" sz="3000" b="1" u="none" strike="no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725400" y="2857500"/>
            <a:ext cx="41910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и науки Тамбовкой области № 1247 от 23.05.2023 «Об утверждении административного регламента предоставления государственной услуги «Аттестация педагогических работников организаций, осуществляющих образовательную деятельность и находящихся в ведении Тамбовской области, педагогических работников муниципальных и частных организаций, осуществляющих образовательную деятельность»»</a:t>
            </a:r>
            <a:r>
              <a:rPr lang="en-US" sz="2400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 </a:t>
            </a:r>
            <a:r>
              <a:rPr lang="en-US" b="1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[3]</a:t>
            </a:r>
            <a:endParaRPr lang="en-US" dirty="0">
              <a:solidFill>
                <a:srgbClr val="0F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  <a:p>
            <a:pPr lvl="0" algn="ctr"/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roup 6"/>
          <p:cNvGrpSpPr/>
          <p:nvPr/>
        </p:nvGrpSpPr>
        <p:grpSpPr>
          <a:xfrm>
            <a:off x="0" y="952500"/>
            <a:ext cx="18288000" cy="1371600"/>
            <a:chOff x="0" y="0"/>
            <a:chExt cx="5343766" cy="361244"/>
          </a:xfrm>
        </p:grpSpPr>
        <p:sp>
          <p:nvSpPr>
            <p:cNvPr id="47" name="Freeform 7"/>
            <p:cNvSpPr/>
            <p:nvPr/>
          </p:nvSpPr>
          <p:spPr>
            <a:xfrm>
              <a:off x="0" y="0"/>
              <a:ext cx="5343766" cy="361244"/>
            </a:xfrm>
            <a:custGeom>
              <a:avLst/>
              <a:gdLst/>
              <a:ahLst/>
              <a:cxnLst/>
              <a:rect l="l" t="t" r="r" b="b"/>
              <a:pathLst>
                <a:path w="5343766" h="361244">
                  <a:moveTo>
                    <a:pt x="0" y="0"/>
                  </a:moveTo>
                  <a:lnTo>
                    <a:pt x="5343766" y="0"/>
                  </a:lnTo>
                  <a:lnTo>
                    <a:pt x="5343766" y="361244"/>
                  </a:lnTo>
                  <a:lnTo>
                    <a:pt x="0" y="361244"/>
                  </a:lnTo>
                  <a:close/>
                </a:path>
              </a:pathLst>
            </a:custGeom>
            <a:solidFill>
              <a:srgbClr val="0FCB43"/>
            </a:solidFill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4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2286000" y="1104900"/>
            <a:ext cx="15240000" cy="99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839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НОРМАТИВНО-ПРАВОВАЯ БАЗА 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C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49180" y="0"/>
            <a:ext cx="8038820" cy="10287000"/>
            <a:chOff x="0" y="0"/>
            <a:chExt cx="1071842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7917" b="6770"/>
            <a:stretch>
              <a:fillRect/>
            </a:stretch>
          </p:blipFill>
          <p:spPr>
            <a:xfrm>
              <a:off x="0" y="0"/>
              <a:ext cx="1071842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1766327"/>
            <a:ext cx="10249180" cy="1233550"/>
            <a:chOff x="0" y="0"/>
            <a:chExt cx="3595294" cy="4327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95294" cy="432715"/>
            </a:xfrm>
            <a:custGeom>
              <a:avLst/>
              <a:gdLst/>
              <a:ahLst/>
              <a:cxnLst/>
              <a:rect l="l" t="t" r="r" b="b"/>
              <a:pathLst>
                <a:path w="3595294" h="432715">
                  <a:moveTo>
                    <a:pt x="0" y="0"/>
                  </a:moveTo>
                  <a:lnTo>
                    <a:pt x="3595294" y="0"/>
                  </a:lnTo>
                  <a:lnTo>
                    <a:pt x="3595294" y="432715"/>
                  </a:lnTo>
                  <a:lnTo>
                    <a:pt x="0" y="4327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3558982" y="9435285"/>
            <a:ext cx="7400636" cy="4669129"/>
          </a:xfrm>
          <a:custGeom>
            <a:avLst/>
            <a:gdLst/>
            <a:ahLst/>
            <a:cxnLst/>
            <a:rect l="l" t="t" r="r" b="b"/>
            <a:pathLst>
              <a:path w="7400636" h="4669129">
                <a:moveTo>
                  <a:pt x="0" y="0"/>
                </a:moveTo>
                <a:lnTo>
                  <a:pt x="7400636" y="0"/>
                </a:lnTo>
                <a:lnTo>
                  <a:pt x="7400636" y="4669129"/>
                </a:lnTo>
                <a:lnTo>
                  <a:pt x="0" y="46691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7370596" y="-4403541"/>
            <a:ext cx="7400636" cy="4669129"/>
          </a:xfrm>
          <a:custGeom>
            <a:avLst/>
            <a:gdLst/>
            <a:ahLst/>
            <a:cxnLst/>
            <a:rect l="l" t="t" r="r" b="b"/>
            <a:pathLst>
              <a:path w="7400636" h="4669129">
                <a:moveTo>
                  <a:pt x="0" y="0"/>
                </a:moveTo>
                <a:lnTo>
                  <a:pt x="7400635" y="0"/>
                </a:lnTo>
                <a:lnTo>
                  <a:pt x="7400635" y="4669128"/>
                </a:lnTo>
                <a:lnTo>
                  <a:pt x="0" y="46691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38200" y="4000500"/>
            <a:ext cx="8650727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 регулирования Административного регламента являются отношения, возникающие между министерством образования и науки Тамбовской области (далее - Министерство) и заявителями на получение государственной услуги при предоставлении государственной услуги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[3].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1866900"/>
            <a:ext cx="10591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РЕГЛАМЕНТ ПРЕДОСТАВЛЕНИЯ ГОСУДАРСТВЕННОЙ УСЛУГИ «АТТЕСТАЦИЯ ПЕДАГОГИЧЕСКИХ РАБОТНИКОВ ОРГАНИЗАЦИЙ, ОСУЩЕСТВЛЯЮЩИХ ОБРАЗОВАТЕЛЬНУЮ ДЕЯТЕЛЬНОСТЬ 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</a:t>
            </a:r>
            <a:endParaRPr lang="en-US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 rot="18278986">
            <a:off x="13888162" y="7556863"/>
            <a:ext cx="2904969" cy="89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>
            <a:lum bright="-20000" contrast="-10000"/>
          </a:blip>
          <a:srcRect/>
          <a:stretch>
            <a:fillRect/>
          </a:stretch>
        </p:blipFill>
        <p:spPr bwMode="auto">
          <a:xfrm rot="18464181">
            <a:off x="12472297" y="6556292"/>
            <a:ext cx="2639807" cy="8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212185">
            <a:off x="12873381" y="-4295279"/>
            <a:ext cx="9883270" cy="9698102"/>
            <a:chOff x="0" y="0"/>
            <a:chExt cx="13177693" cy="12930803"/>
          </a:xfrm>
        </p:grpSpPr>
        <p:grpSp>
          <p:nvGrpSpPr>
            <p:cNvPr id="3" name="Group 3"/>
            <p:cNvGrpSpPr/>
            <p:nvPr/>
          </p:nvGrpSpPr>
          <p:grpSpPr>
            <a:xfrm rot="2467107">
              <a:off x="6719365" y="-1824135"/>
              <a:ext cx="117229" cy="15103938"/>
              <a:chOff x="0" y="0"/>
              <a:chExt cx="12543" cy="16160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2467107">
              <a:off x="5541024" y="-1824135"/>
              <a:ext cx="117229" cy="15103938"/>
              <a:chOff x="0" y="0"/>
              <a:chExt cx="12543" cy="161607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467107">
              <a:off x="7013951" y="-1824135"/>
              <a:ext cx="117229" cy="15103938"/>
              <a:chOff x="0" y="0"/>
              <a:chExt cx="12543" cy="161607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467107">
              <a:off x="5835609" y="-1824135"/>
              <a:ext cx="117229" cy="15103938"/>
              <a:chOff x="0" y="0"/>
              <a:chExt cx="12543" cy="161607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2467107">
              <a:off x="6130195" y="-1824135"/>
              <a:ext cx="117229" cy="15103938"/>
              <a:chOff x="0" y="0"/>
              <a:chExt cx="12543" cy="161607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2467107">
              <a:off x="4951853" y="-1824135"/>
              <a:ext cx="117229" cy="15103938"/>
              <a:chOff x="0" y="0"/>
              <a:chExt cx="12543" cy="161607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2467107">
              <a:off x="6424780" y="-1824135"/>
              <a:ext cx="117229" cy="15103938"/>
              <a:chOff x="0" y="0"/>
              <a:chExt cx="12543" cy="161607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2467107">
              <a:off x="5246438" y="-1824135"/>
              <a:ext cx="117229" cy="15103938"/>
              <a:chOff x="0" y="0"/>
              <a:chExt cx="12543" cy="161607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2467107">
              <a:off x="7814025" y="-349001"/>
              <a:ext cx="117229" cy="15103938"/>
              <a:chOff x="0" y="0"/>
              <a:chExt cx="12543" cy="161607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2467107">
              <a:off x="6635683" y="-349001"/>
              <a:ext cx="117229" cy="15103938"/>
              <a:chOff x="0" y="0"/>
              <a:chExt cx="12543" cy="16160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2467107">
              <a:off x="8108610" y="-349001"/>
              <a:ext cx="117229" cy="15103938"/>
              <a:chOff x="0" y="0"/>
              <a:chExt cx="12543" cy="161607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2467107">
              <a:off x="6930269" y="-349001"/>
              <a:ext cx="117229" cy="15103938"/>
              <a:chOff x="0" y="0"/>
              <a:chExt cx="12543" cy="161607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2467107">
              <a:off x="7224854" y="-349001"/>
              <a:ext cx="117229" cy="15103938"/>
              <a:chOff x="0" y="0"/>
              <a:chExt cx="12543" cy="161607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2467107">
              <a:off x="6046512" y="-349001"/>
              <a:ext cx="117229" cy="15103938"/>
              <a:chOff x="0" y="0"/>
              <a:chExt cx="12543" cy="161607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2467107">
              <a:off x="7519440" y="-349001"/>
              <a:ext cx="117229" cy="15103938"/>
              <a:chOff x="0" y="0"/>
              <a:chExt cx="12543" cy="1616078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2467107">
              <a:off x="6341098" y="-349001"/>
              <a:ext cx="117229" cy="15103938"/>
              <a:chOff x="0" y="0"/>
              <a:chExt cx="12543" cy="161607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 rot="-10387315">
            <a:off x="-5192021" y="-3507110"/>
            <a:ext cx="9883270" cy="9698102"/>
            <a:chOff x="0" y="0"/>
            <a:chExt cx="13177693" cy="12930803"/>
          </a:xfrm>
        </p:grpSpPr>
        <p:grpSp>
          <p:nvGrpSpPr>
            <p:cNvPr id="52" name="Group 52"/>
            <p:cNvGrpSpPr/>
            <p:nvPr/>
          </p:nvGrpSpPr>
          <p:grpSpPr>
            <a:xfrm rot="2467107">
              <a:off x="6719365" y="-1824135"/>
              <a:ext cx="117229" cy="15103938"/>
              <a:chOff x="0" y="0"/>
              <a:chExt cx="12543" cy="161607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2467107">
              <a:off x="5541024" y="-1824135"/>
              <a:ext cx="117229" cy="15103938"/>
              <a:chOff x="0" y="0"/>
              <a:chExt cx="12543" cy="161607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 rot="2467107">
              <a:off x="7013951" y="-1824135"/>
              <a:ext cx="117229" cy="15103938"/>
              <a:chOff x="0" y="0"/>
              <a:chExt cx="12543" cy="161607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2467107">
              <a:off x="5835609" y="-1824135"/>
              <a:ext cx="117229" cy="15103938"/>
              <a:chOff x="0" y="0"/>
              <a:chExt cx="12543" cy="161607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2467107">
              <a:off x="6130195" y="-1824135"/>
              <a:ext cx="117229" cy="15103938"/>
              <a:chOff x="0" y="0"/>
              <a:chExt cx="12543" cy="1616078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 rot="2467107">
              <a:off x="4951853" y="-1824135"/>
              <a:ext cx="117229" cy="15103938"/>
              <a:chOff x="0" y="0"/>
              <a:chExt cx="12543" cy="1616078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 rot="2467107">
              <a:off x="6424780" y="-1824135"/>
              <a:ext cx="117229" cy="15103938"/>
              <a:chOff x="0" y="0"/>
              <a:chExt cx="12543" cy="1616078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 rot="2467107">
              <a:off x="5246438" y="-1824135"/>
              <a:ext cx="117229" cy="15103938"/>
              <a:chOff x="0" y="0"/>
              <a:chExt cx="12543" cy="1616078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2467107">
              <a:off x="7814025" y="-349001"/>
              <a:ext cx="117229" cy="15103938"/>
              <a:chOff x="0" y="0"/>
              <a:chExt cx="12543" cy="1616078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2467107">
              <a:off x="6635683" y="-349001"/>
              <a:ext cx="117229" cy="15103938"/>
              <a:chOff x="0" y="0"/>
              <a:chExt cx="12543" cy="1616078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 rot="2467107">
              <a:off x="8108610" y="-349001"/>
              <a:ext cx="117229" cy="15103938"/>
              <a:chOff x="0" y="0"/>
              <a:chExt cx="12543" cy="1616078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 rot="2467107">
              <a:off x="6930269" y="-349001"/>
              <a:ext cx="117229" cy="15103938"/>
              <a:chOff x="0" y="0"/>
              <a:chExt cx="12543" cy="1616078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 rot="2467107">
              <a:off x="7224854" y="-349001"/>
              <a:ext cx="117229" cy="15103938"/>
              <a:chOff x="0" y="0"/>
              <a:chExt cx="12543" cy="1616078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 rot="2467107">
              <a:off x="6046512" y="-349001"/>
              <a:ext cx="117229" cy="15103938"/>
              <a:chOff x="0" y="0"/>
              <a:chExt cx="12543" cy="1616078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93" name="TextBox 9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 rot="2467107">
              <a:off x="7519440" y="-349001"/>
              <a:ext cx="117229" cy="15103938"/>
              <a:chOff x="0" y="0"/>
              <a:chExt cx="12543" cy="1616078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96" name="TextBox 9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 rot="2467107">
              <a:off x="6341098" y="-349001"/>
              <a:ext cx="117229" cy="15103938"/>
              <a:chOff x="0" y="0"/>
              <a:chExt cx="12543" cy="1616078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2543" cy="1616078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6078">
                    <a:moveTo>
                      <a:pt x="0" y="0"/>
                    </a:moveTo>
                    <a:lnTo>
                      <a:pt x="12543" y="0"/>
                    </a:lnTo>
                    <a:lnTo>
                      <a:pt x="12543" y="1616078"/>
                    </a:lnTo>
                    <a:lnTo>
                      <a:pt x="0" y="1616078"/>
                    </a:lnTo>
                    <a:close/>
                  </a:path>
                </a:pathLst>
              </a:custGeom>
              <a:solidFill>
                <a:srgbClr val="0FCB43"/>
              </a:solidFill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 dirty="0"/>
              </a:p>
            </p:txBody>
          </p:sp>
        </p:grpSp>
      </p:grpSp>
      <p:grpSp>
        <p:nvGrpSpPr>
          <p:cNvPr id="100" name="Group 100"/>
          <p:cNvGrpSpPr/>
          <p:nvPr/>
        </p:nvGrpSpPr>
        <p:grpSpPr>
          <a:xfrm>
            <a:off x="914400" y="2857500"/>
            <a:ext cx="7872700" cy="1700662"/>
            <a:chOff x="0" y="0"/>
            <a:chExt cx="2093537" cy="447911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093538" cy="447911"/>
            </a:xfrm>
            <a:custGeom>
              <a:avLst/>
              <a:gdLst/>
              <a:ahLst/>
              <a:cxnLst/>
              <a:rect l="l" t="t" r="r" b="b"/>
              <a:pathLst>
                <a:path w="2093538" h="447911">
                  <a:moveTo>
                    <a:pt x="13635" y="0"/>
                  </a:moveTo>
                  <a:lnTo>
                    <a:pt x="2079902" y="0"/>
                  </a:lnTo>
                  <a:cubicBezTo>
                    <a:pt x="2087433" y="0"/>
                    <a:pt x="2093538" y="6105"/>
                    <a:pt x="2093538" y="13635"/>
                  </a:cubicBezTo>
                  <a:lnTo>
                    <a:pt x="2093538" y="434276"/>
                  </a:lnTo>
                  <a:cubicBezTo>
                    <a:pt x="2093538" y="437892"/>
                    <a:pt x="2092101" y="441360"/>
                    <a:pt x="2089544" y="443917"/>
                  </a:cubicBezTo>
                  <a:cubicBezTo>
                    <a:pt x="2086987" y="446474"/>
                    <a:pt x="2083518" y="447911"/>
                    <a:pt x="2079902" y="447911"/>
                  </a:cubicBezTo>
                  <a:lnTo>
                    <a:pt x="13635" y="447911"/>
                  </a:lnTo>
                  <a:cubicBezTo>
                    <a:pt x="6105" y="447911"/>
                    <a:pt x="0" y="441806"/>
                    <a:pt x="0" y="434276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4F4F5"/>
            </a:solidFill>
            <a:ln w="38100" cap="sq">
              <a:solidFill>
                <a:srgbClr val="0FCB43"/>
              </a:solidFill>
              <a:prstDash val="solid"/>
              <a:miter/>
            </a:ln>
          </p:spPr>
        </p:sp>
        <p:sp>
          <p:nvSpPr>
            <p:cNvPr id="102" name="TextBox 10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914400" y="4762500"/>
            <a:ext cx="7948900" cy="4419600"/>
            <a:chOff x="0" y="0"/>
            <a:chExt cx="2093537" cy="447911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093538" cy="447911"/>
            </a:xfrm>
            <a:custGeom>
              <a:avLst/>
              <a:gdLst/>
              <a:ahLst/>
              <a:cxnLst/>
              <a:rect l="l" t="t" r="r" b="b"/>
              <a:pathLst>
                <a:path w="2093538" h="447911">
                  <a:moveTo>
                    <a:pt x="13635" y="0"/>
                  </a:moveTo>
                  <a:lnTo>
                    <a:pt x="2079902" y="0"/>
                  </a:lnTo>
                  <a:cubicBezTo>
                    <a:pt x="2087433" y="0"/>
                    <a:pt x="2093538" y="6105"/>
                    <a:pt x="2093538" y="13635"/>
                  </a:cubicBezTo>
                  <a:lnTo>
                    <a:pt x="2093538" y="434276"/>
                  </a:lnTo>
                  <a:cubicBezTo>
                    <a:pt x="2093538" y="437892"/>
                    <a:pt x="2092101" y="441360"/>
                    <a:pt x="2089544" y="443917"/>
                  </a:cubicBezTo>
                  <a:cubicBezTo>
                    <a:pt x="2086987" y="446474"/>
                    <a:pt x="2083518" y="447911"/>
                    <a:pt x="2079902" y="447911"/>
                  </a:cubicBezTo>
                  <a:lnTo>
                    <a:pt x="13635" y="447911"/>
                  </a:lnTo>
                  <a:cubicBezTo>
                    <a:pt x="6105" y="447911"/>
                    <a:pt x="0" y="441806"/>
                    <a:pt x="0" y="434276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4F4F5"/>
            </a:solidFill>
            <a:ln w="38100" cap="sq">
              <a:solidFill>
                <a:srgbClr val="0FCB43"/>
              </a:solidFill>
              <a:prstDash val="solid"/>
              <a:miter/>
            </a:ln>
          </p:spPr>
        </p:sp>
        <p:sp>
          <p:nvSpPr>
            <p:cNvPr id="105" name="TextBox 10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9144000" y="2933700"/>
            <a:ext cx="8177500" cy="6172200"/>
            <a:chOff x="0" y="0"/>
            <a:chExt cx="2093537" cy="447911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093538" cy="447911"/>
            </a:xfrm>
            <a:custGeom>
              <a:avLst/>
              <a:gdLst/>
              <a:ahLst/>
              <a:cxnLst/>
              <a:rect l="l" t="t" r="r" b="b"/>
              <a:pathLst>
                <a:path w="2093538" h="447911">
                  <a:moveTo>
                    <a:pt x="13635" y="0"/>
                  </a:moveTo>
                  <a:lnTo>
                    <a:pt x="2079902" y="0"/>
                  </a:lnTo>
                  <a:cubicBezTo>
                    <a:pt x="2087433" y="0"/>
                    <a:pt x="2093538" y="6105"/>
                    <a:pt x="2093538" y="13635"/>
                  </a:cubicBezTo>
                  <a:lnTo>
                    <a:pt x="2093538" y="434276"/>
                  </a:lnTo>
                  <a:cubicBezTo>
                    <a:pt x="2093538" y="437892"/>
                    <a:pt x="2092101" y="441360"/>
                    <a:pt x="2089544" y="443917"/>
                  </a:cubicBezTo>
                  <a:cubicBezTo>
                    <a:pt x="2086987" y="446474"/>
                    <a:pt x="2083518" y="447911"/>
                    <a:pt x="2079902" y="447911"/>
                  </a:cubicBezTo>
                  <a:lnTo>
                    <a:pt x="13635" y="447911"/>
                  </a:lnTo>
                  <a:cubicBezTo>
                    <a:pt x="6105" y="447911"/>
                    <a:pt x="0" y="441806"/>
                    <a:pt x="0" y="434276"/>
                  </a:cubicBezTo>
                  <a:lnTo>
                    <a:pt x="0" y="13635"/>
                  </a:lnTo>
                  <a:cubicBezTo>
                    <a:pt x="0" y="6105"/>
                    <a:pt x="6105" y="0"/>
                    <a:pt x="13635" y="0"/>
                  </a:cubicBezTo>
                  <a:close/>
                </a:path>
              </a:pathLst>
            </a:custGeom>
            <a:solidFill>
              <a:srgbClr val="F4F4F5"/>
            </a:solidFill>
            <a:ln w="38100" cap="sq">
              <a:solidFill>
                <a:srgbClr val="0FCB43"/>
              </a:solidFill>
              <a:prstDash val="solid"/>
              <a:miter/>
            </a:ln>
          </p:spPr>
        </p:sp>
        <p:sp>
          <p:nvSpPr>
            <p:cNvPr id="108" name="TextBox 10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 dirty="0"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1295400" y="2933700"/>
            <a:ext cx="1130257" cy="125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252"/>
              </a:lnSpc>
              <a:spcBef>
                <a:spcPct val="0"/>
              </a:spcBef>
            </a:pPr>
            <a:r>
              <a:rPr lang="en-US" sz="7322" spc="380" dirty="0">
                <a:solidFill>
                  <a:srgbClr val="0FCB43"/>
                </a:solidFill>
                <a:latin typeface="Poppins"/>
              </a:rPr>
              <a:t>1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143000" y="5067300"/>
            <a:ext cx="1459992" cy="125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252"/>
              </a:lnSpc>
              <a:spcBef>
                <a:spcPct val="0"/>
              </a:spcBef>
            </a:pPr>
            <a:r>
              <a:rPr lang="en-US" sz="7322" dirty="0">
                <a:solidFill>
                  <a:srgbClr val="0FCB43"/>
                </a:solidFill>
                <a:latin typeface="Poppins"/>
              </a:rPr>
              <a:t>3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372600" y="5143500"/>
            <a:ext cx="1089209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252"/>
              </a:lnSpc>
              <a:spcBef>
                <a:spcPct val="0"/>
              </a:spcBef>
            </a:pPr>
            <a:r>
              <a:rPr lang="en-US" sz="7322" dirty="0">
                <a:solidFill>
                  <a:srgbClr val="0FCB43"/>
                </a:solidFill>
                <a:latin typeface="Poppins"/>
              </a:rPr>
              <a:t>2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2514600" y="3238500"/>
            <a:ext cx="6110210" cy="823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308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B050"/>
                </a:solidFill>
              </a:rPr>
              <a:t>Круг Заявителей</a:t>
            </a:r>
            <a:r>
              <a:rPr lang="en-US" sz="3600" b="1" dirty="0">
                <a:solidFill>
                  <a:srgbClr val="00B050"/>
                </a:solidFill>
              </a:rPr>
              <a:t> - </a:t>
            </a:r>
            <a:r>
              <a:rPr lang="ru-RU" sz="3600" b="1" dirty="0">
                <a:solidFill>
                  <a:srgbClr val="00B050"/>
                </a:solidFill>
              </a:rPr>
              <a:t>педагогические работники.</a:t>
            </a:r>
            <a:r>
              <a:rPr lang="en-US" sz="3600" b="1" u="none" strike="noStrike" dirty="0">
                <a:solidFill>
                  <a:srgbClr val="00B050"/>
                </a:solidFill>
                <a:latin typeface="Poppins"/>
              </a:rPr>
              <a:t> 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2209800" y="5143500"/>
            <a:ext cx="6262610" cy="3721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Результат предоставления государственной услуги</a:t>
            </a:r>
            <a:r>
              <a:rPr lang="en-US" sz="3600" b="1" u="none" strike="noStrike" dirty="0">
                <a:solidFill>
                  <a:srgbClr val="00B050"/>
                </a:solidFill>
                <a:latin typeface="Poppins"/>
              </a:rPr>
              <a:t>. </a:t>
            </a:r>
            <a:endParaRPr lang="ru-RU" sz="3600" b="1" u="none" strike="noStrike" dirty="0">
              <a:solidFill>
                <a:srgbClr val="00B050"/>
              </a:solidFill>
              <a:latin typeface="Poppins"/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Результатами предоставления государственной услуги являются: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- установление первой (высшей) квалификационной категории;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- отказ в установлении первой (высшей) квалификационной категории</a:t>
            </a:r>
          </a:p>
          <a:p>
            <a:pPr marL="0" lvl="1" indent="0">
              <a:lnSpc>
                <a:spcPts val="3080"/>
              </a:lnSpc>
              <a:spcBef>
                <a:spcPct val="0"/>
              </a:spcBef>
            </a:pPr>
            <a:endParaRPr lang="en-US" sz="2200" u="none" strike="noStrike" dirty="0">
              <a:solidFill>
                <a:srgbClr val="545454"/>
              </a:solidFill>
              <a:latin typeface="Poppins"/>
            </a:endParaRPr>
          </a:p>
        </p:txBody>
      </p:sp>
      <p:sp>
        <p:nvSpPr>
          <p:cNvPr id="118" name="TextBox 118"/>
          <p:cNvSpPr txBox="1"/>
          <p:nvPr/>
        </p:nvSpPr>
        <p:spPr>
          <a:xfrm>
            <a:off x="10287000" y="3086100"/>
            <a:ext cx="6629400" cy="575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spcBef>
                <a:spcPct val="0"/>
              </a:spcBef>
            </a:pPr>
            <a:r>
              <a:rPr lang="ru-RU" sz="3200" b="1" dirty="0">
                <a:solidFill>
                  <a:srgbClr val="00B050"/>
                </a:solidFill>
              </a:rPr>
              <a:t>Требования к порядку информирования о предоставлении государственной услуги.</a:t>
            </a:r>
          </a:p>
          <a:p>
            <a:pPr marL="0" lvl="1" algn="just">
              <a:spcBef>
                <a:spcPct val="0"/>
              </a:spcBef>
            </a:pPr>
            <a:r>
              <a:rPr lang="ru-RU" b="1" dirty="0">
                <a:solidFill>
                  <a:srgbClr val="00B050"/>
                </a:solidFill>
              </a:rPr>
              <a:t>Информацию по вопросам предоставления государственной услуги Заявитель получает, обратившись в Министерство лично в устной или письменной форме, на информационных стендах (информационных уголках), по телефону, по электронной почте, посредством почтовой связи, на официальном сайте Министерства в информационно-телекоммуникационной сети «Интернет» (</a:t>
            </a:r>
            <a:r>
              <a:rPr lang="en-US" b="1" u="sng" dirty="0">
                <a:solidFill>
                  <a:srgbClr val="00B050"/>
                </a:solidFill>
              </a:rPr>
              <a:t>https</a:t>
            </a:r>
            <a:r>
              <a:rPr lang="ru-RU" b="1" u="sng" dirty="0">
                <a:solidFill>
                  <a:srgbClr val="00B050"/>
                </a:solidFill>
              </a:rPr>
              <a:t>://</a:t>
            </a:r>
            <a:r>
              <a:rPr lang="en-US" b="1" u="sng" dirty="0" err="1">
                <a:solidFill>
                  <a:srgbClr val="00B050"/>
                </a:solidFill>
              </a:rPr>
              <a:t>obraz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r>
              <a:rPr lang="en-US" b="1" u="sng" dirty="0" err="1">
                <a:solidFill>
                  <a:srgbClr val="00B050"/>
                </a:solidFill>
              </a:rPr>
              <a:t>tmbreg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r>
              <a:rPr lang="en-US" b="1" u="sng" dirty="0" err="1">
                <a:solidFill>
                  <a:srgbClr val="00B050"/>
                </a:solidFill>
              </a:rPr>
              <a:t>ru</a:t>
            </a:r>
            <a:r>
              <a:rPr lang="ru-RU" b="1" u="sng" dirty="0">
                <a:solidFill>
                  <a:srgbClr val="00B050"/>
                </a:solidFill>
              </a:rPr>
              <a:t>/</a:t>
            </a:r>
            <a:r>
              <a:rPr lang="en-US" b="1" u="sng" dirty="0" err="1">
                <a:solidFill>
                  <a:srgbClr val="00B050"/>
                </a:solidFill>
              </a:rPr>
              <a:t>kadrovoe</a:t>
            </a:r>
            <a:r>
              <a:rPr lang="ru-RU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obespechenie</a:t>
            </a:r>
            <a:r>
              <a:rPr lang="ru-RU" b="1" u="sng" dirty="0">
                <a:solidFill>
                  <a:srgbClr val="00B050"/>
                </a:solidFill>
              </a:rPr>
              <a:t>/</a:t>
            </a:r>
            <a:r>
              <a:rPr lang="en-US" b="1" u="sng" dirty="0" err="1">
                <a:solidFill>
                  <a:srgbClr val="00B050"/>
                </a:solidFill>
              </a:rPr>
              <a:t>attestatsiya</a:t>
            </a:r>
            <a:r>
              <a:rPr lang="ru-RU" b="1" u="sng" dirty="0">
                <a:solidFill>
                  <a:srgbClr val="00B050"/>
                </a:solidFill>
              </a:rPr>
              <a:t>-</a:t>
            </a:r>
            <a:r>
              <a:rPr lang="ru-RU" b="1" dirty="0" err="1">
                <a:solidFill>
                  <a:srgbClr val="00B050"/>
                </a:solidFill>
              </a:rPr>
              <a:t>pedrabotnikov.html</a:t>
            </a:r>
            <a:r>
              <a:rPr lang="ru-RU" b="1" dirty="0">
                <a:solidFill>
                  <a:srgbClr val="00B050"/>
                </a:solidFill>
              </a:rPr>
              <a:t>) (далее - официальный сайт), в федеральной государственной информационной системе «Единый портал государственных и муниципальных услуг (функций)» </a:t>
            </a:r>
            <a:r>
              <a:rPr lang="en-US" b="1" u="sng" dirty="0" err="1">
                <a:solidFill>
                  <a:srgbClr val="00B050"/>
                </a:solidFill>
              </a:rPr>
              <a:t>fhttps</a:t>
            </a:r>
            <a:r>
              <a:rPr lang="ru-RU" b="1" u="sng" dirty="0">
                <a:solidFill>
                  <a:srgbClr val="00B050"/>
                </a:solidFill>
              </a:rPr>
              <a:t>://</a:t>
            </a:r>
            <a:r>
              <a:rPr lang="en-US" b="1" u="sng" dirty="0">
                <a:solidFill>
                  <a:srgbClr val="00B050"/>
                </a:solidFill>
              </a:rPr>
              <a:t>www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r>
              <a:rPr lang="en-US" b="1" u="sng" dirty="0" err="1">
                <a:solidFill>
                  <a:srgbClr val="00B050"/>
                </a:solidFill>
              </a:rPr>
              <a:t>gosuslugi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r>
              <a:rPr lang="en-US" b="1" u="sng" dirty="0" err="1">
                <a:solidFill>
                  <a:srgbClr val="00B050"/>
                </a:solidFill>
              </a:rPr>
              <a:t>ru</a:t>
            </a:r>
            <a:r>
              <a:rPr lang="ru-RU" b="1" dirty="0">
                <a:solidFill>
                  <a:srgbClr val="00B050"/>
                </a:solidFill>
              </a:rPr>
              <a:t>. далее - ЕПГУ) и в государственной информационной системе «Портал государственных и муниципальных услуг Тамбовской области» (gosuslugi68.ru, далее - РПГУ), (далее вместе - Порталы)</a:t>
            </a:r>
          </a:p>
          <a:p>
            <a:pPr marL="0" lvl="1" indent="0">
              <a:lnSpc>
                <a:spcPts val="3080"/>
              </a:lnSpc>
              <a:spcBef>
                <a:spcPct val="0"/>
              </a:spcBef>
            </a:pPr>
            <a:endParaRPr lang="en-US" sz="3600" b="1" u="none" strike="noStrike" dirty="0">
              <a:solidFill>
                <a:srgbClr val="00B050"/>
              </a:solidFill>
              <a:latin typeface="Poppins"/>
            </a:endParaRPr>
          </a:p>
        </p:txBody>
      </p:sp>
      <p:grpSp>
        <p:nvGrpSpPr>
          <p:cNvPr id="120" name="Group 120"/>
          <p:cNvGrpSpPr/>
          <p:nvPr/>
        </p:nvGrpSpPr>
        <p:grpSpPr>
          <a:xfrm rot="5388386">
            <a:off x="9089698" y="-244965"/>
            <a:ext cx="87459" cy="19426290"/>
            <a:chOff x="0" y="0"/>
            <a:chExt cx="12477" cy="277141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2477" cy="2771410"/>
            </a:xfrm>
            <a:custGeom>
              <a:avLst/>
              <a:gdLst/>
              <a:ahLst/>
              <a:cxnLst/>
              <a:rect l="l" t="t" r="r" b="b"/>
              <a:pathLst>
                <a:path w="12477" h="2771410">
                  <a:moveTo>
                    <a:pt x="0" y="0"/>
                  </a:moveTo>
                  <a:lnTo>
                    <a:pt x="12477" y="0"/>
                  </a:lnTo>
                  <a:lnTo>
                    <a:pt x="12477" y="2771410"/>
                  </a:lnTo>
                  <a:lnTo>
                    <a:pt x="0" y="2771410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22" name="TextBox 1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 rot="5388386">
            <a:off x="9089698" y="99308"/>
            <a:ext cx="87459" cy="19426290"/>
            <a:chOff x="0" y="0"/>
            <a:chExt cx="12477" cy="277141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12477" cy="2771410"/>
            </a:xfrm>
            <a:custGeom>
              <a:avLst/>
              <a:gdLst/>
              <a:ahLst/>
              <a:cxnLst/>
              <a:rect l="l" t="t" r="r" b="b"/>
              <a:pathLst>
                <a:path w="12477" h="2771410">
                  <a:moveTo>
                    <a:pt x="0" y="0"/>
                  </a:moveTo>
                  <a:lnTo>
                    <a:pt x="12477" y="0"/>
                  </a:lnTo>
                  <a:lnTo>
                    <a:pt x="12477" y="2771410"/>
                  </a:lnTo>
                  <a:lnTo>
                    <a:pt x="0" y="2771410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25" name="TextBox 1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 rot="5388386">
            <a:off x="9089698" y="434057"/>
            <a:ext cx="87459" cy="19426290"/>
            <a:chOff x="0" y="0"/>
            <a:chExt cx="12477" cy="277141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2477" cy="2771410"/>
            </a:xfrm>
            <a:custGeom>
              <a:avLst/>
              <a:gdLst/>
              <a:ahLst/>
              <a:cxnLst/>
              <a:rect l="l" t="t" r="r" b="b"/>
              <a:pathLst>
                <a:path w="12477" h="2771410">
                  <a:moveTo>
                    <a:pt x="0" y="0"/>
                  </a:moveTo>
                  <a:lnTo>
                    <a:pt x="12477" y="0"/>
                  </a:lnTo>
                  <a:lnTo>
                    <a:pt x="12477" y="2771410"/>
                  </a:lnTo>
                  <a:lnTo>
                    <a:pt x="0" y="2771410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28" name="TextBox 1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 rot="5388386">
            <a:off x="9089698" y="-72828"/>
            <a:ext cx="87459" cy="19426290"/>
            <a:chOff x="0" y="0"/>
            <a:chExt cx="12477" cy="277141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12477" cy="2771410"/>
            </a:xfrm>
            <a:custGeom>
              <a:avLst/>
              <a:gdLst/>
              <a:ahLst/>
              <a:cxnLst/>
              <a:rect l="l" t="t" r="r" b="b"/>
              <a:pathLst>
                <a:path w="12477" h="2771410">
                  <a:moveTo>
                    <a:pt x="0" y="0"/>
                  </a:moveTo>
                  <a:lnTo>
                    <a:pt x="12477" y="0"/>
                  </a:lnTo>
                  <a:lnTo>
                    <a:pt x="12477" y="2771410"/>
                  </a:lnTo>
                  <a:lnTo>
                    <a:pt x="0" y="2771410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31" name="TextBox 1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 rot="5388386">
            <a:off x="9089698" y="271445"/>
            <a:ext cx="87459" cy="19426290"/>
            <a:chOff x="0" y="0"/>
            <a:chExt cx="12477" cy="277141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2477" cy="2771410"/>
            </a:xfrm>
            <a:custGeom>
              <a:avLst/>
              <a:gdLst/>
              <a:ahLst/>
              <a:cxnLst/>
              <a:rect l="l" t="t" r="r" b="b"/>
              <a:pathLst>
                <a:path w="12477" h="2771410">
                  <a:moveTo>
                    <a:pt x="0" y="0"/>
                  </a:moveTo>
                  <a:lnTo>
                    <a:pt x="12477" y="0"/>
                  </a:lnTo>
                  <a:lnTo>
                    <a:pt x="12477" y="2771410"/>
                  </a:lnTo>
                  <a:lnTo>
                    <a:pt x="0" y="2771410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134" name="TextBox 1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35" name="TextBox 135"/>
          <p:cNvSpPr txBox="1"/>
          <p:nvPr/>
        </p:nvSpPr>
        <p:spPr>
          <a:xfrm>
            <a:off x="2743200" y="781050"/>
            <a:ext cx="1295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rgbClr val="00B050"/>
                </a:solidFill>
              </a:rPr>
              <a:t>ПОРЯДОК ПРОВЕДЕНИЯ АТТЕСТАЦИИ ПЕДАГОГИЧЕСКИХ РАБОТНИКОВ ОРГАНИЗАЦИЙ, ОСУЩЕСТВЛЯЮЩИХ ОБРАЗОВАТЕЛЬНУЮ ДЕЯТЕЛЬНОСТЬ </a:t>
            </a:r>
            <a:r>
              <a:rPr lang="en-US" sz="4000" b="1" dirty="0">
                <a:solidFill>
                  <a:srgbClr val="00B050"/>
                </a:solidFill>
              </a:rPr>
              <a:t>[</a:t>
            </a:r>
            <a:r>
              <a:rPr lang="ru-RU" sz="4000" b="1" dirty="0">
                <a:solidFill>
                  <a:srgbClr val="00B050"/>
                </a:solidFill>
              </a:rPr>
              <a:t>3</a:t>
            </a:r>
            <a:r>
              <a:rPr lang="en-US" sz="4000" b="1" dirty="0">
                <a:solidFill>
                  <a:srgbClr val="00B050"/>
                </a:solidFill>
              </a:rPr>
              <a:t>]</a:t>
            </a:r>
            <a:endParaRPr lang="en-US" sz="4000" u="none" strike="noStrike" dirty="0">
              <a:solidFill>
                <a:srgbClr val="00B05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773" y="0"/>
            <a:ext cx="19063547" cy="5404500"/>
            <a:chOff x="0" y="0"/>
            <a:chExt cx="5020852" cy="1423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852" cy="1423407"/>
            </a:xfrm>
            <a:custGeom>
              <a:avLst/>
              <a:gdLst/>
              <a:ahLst/>
              <a:cxnLst/>
              <a:rect l="l" t="t" r="r" b="b"/>
              <a:pathLst>
                <a:path w="5020852" h="1423407">
                  <a:moveTo>
                    <a:pt x="0" y="0"/>
                  </a:moveTo>
                  <a:lnTo>
                    <a:pt x="5020852" y="0"/>
                  </a:lnTo>
                  <a:lnTo>
                    <a:pt x="5020852" y="1423407"/>
                  </a:lnTo>
                  <a:lnTo>
                    <a:pt x="0" y="1423407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5404500"/>
            <a:chOff x="0" y="0"/>
            <a:chExt cx="24384000" cy="72059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0"/>
            </a:blip>
            <a:srcRect t="28173" b="9665"/>
            <a:stretch>
              <a:fillRect/>
            </a:stretch>
          </p:blipFill>
          <p:spPr>
            <a:xfrm>
              <a:off x="0" y="0"/>
              <a:ext cx="24384000" cy="7205999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flipH="1" flipV="1">
            <a:off x="14465950" y="-175382"/>
            <a:ext cx="5586699" cy="4865507"/>
          </a:xfrm>
          <a:custGeom>
            <a:avLst/>
            <a:gdLst/>
            <a:ahLst/>
            <a:cxnLst/>
            <a:rect l="l" t="t" r="r" b="b"/>
            <a:pathLst>
              <a:path w="5586699" h="4865507">
                <a:moveTo>
                  <a:pt x="5586700" y="4865507"/>
                </a:moveTo>
                <a:lnTo>
                  <a:pt x="0" y="4865507"/>
                </a:lnTo>
                <a:lnTo>
                  <a:pt x="0" y="0"/>
                </a:lnTo>
                <a:lnTo>
                  <a:pt x="5586700" y="0"/>
                </a:lnTo>
                <a:lnTo>
                  <a:pt x="5586700" y="4865507"/>
                </a:lnTo>
                <a:close/>
              </a:path>
            </a:pathLst>
          </a:custGeom>
          <a:blipFill>
            <a:blip r:embed="rId3" cstate="print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 flipH="1" flipV="1">
            <a:off x="-2698100" y="-2608136"/>
            <a:ext cx="5586699" cy="4865507"/>
          </a:xfrm>
          <a:custGeom>
            <a:avLst/>
            <a:gdLst/>
            <a:ahLst/>
            <a:cxnLst/>
            <a:rect l="l" t="t" r="r" b="b"/>
            <a:pathLst>
              <a:path w="5586699" h="4865507">
                <a:moveTo>
                  <a:pt x="5586700" y="4865507"/>
                </a:moveTo>
                <a:lnTo>
                  <a:pt x="0" y="4865507"/>
                </a:lnTo>
                <a:lnTo>
                  <a:pt x="0" y="0"/>
                </a:lnTo>
                <a:lnTo>
                  <a:pt x="5586700" y="0"/>
                </a:lnTo>
                <a:lnTo>
                  <a:pt x="5586700" y="4865507"/>
                </a:lnTo>
                <a:close/>
              </a:path>
            </a:pathLst>
          </a:custGeom>
          <a:blipFill>
            <a:blip r:embed="rId3" cstate="print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1000" y="5600700"/>
            <a:ext cx="17297400" cy="435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240"/>
              </a:lnSpc>
              <a:spcBef>
                <a:spcPct val="0"/>
              </a:spcBef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ПРАВОВЫЕ ОСНОВАНИЯ ДЛЯ ПРЕДОСТАВЛЕНИЯ ГОСУДАРСТВЕННОЙ УСЛУГИ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Poppins Semi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6286501"/>
            <a:ext cx="17144999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Перечень нормативных	правовых документов, регулирующих предоставление государственной услуги, размещен на официальном сайте Министерства 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https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://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obraz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tmbreg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ru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/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kadrovoe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-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obespechenie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/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attestatsiya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hlinkClick r:id="rId5"/>
              </a:rPr>
              <a:t>-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pedrabotnikov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html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, на ЕПГУ, в Реестре государственных и муниципальных услуг (функций).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Для получения государственной услуги Заявитель представляет заявление.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Заявление для предоставления государственной услуги может быть представлено Заявителем на бумажном носителе лично или направлено почтовым отправлением с описью вложения (ул. Лаврова, дом 9, г. Тамбов, 392036), а также направлено в электронной форме средствами ЕПГУ. Поступившее заявление (запрос) о предоставлении государственной услуги является основанием для начала административной процедуры 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[3]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8654" y="5586536"/>
            <a:ext cx="33649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B8B8B8"/>
                </a:solidFill>
                <a:latin typeface="Poppins Medium"/>
              </a:rPr>
              <a:t>Phase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44421" y="5586536"/>
            <a:ext cx="33649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B8B8B8"/>
                </a:solidFill>
                <a:latin typeface="Poppins Medium"/>
              </a:rPr>
              <a:t>Phase 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61538" y="5586536"/>
            <a:ext cx="33649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B8B8B8"/>
                </a:solidFill>
                <a:latin typeface="Poppins Medium"/>
              </a:rPr>
              <a:t>Phase 2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1152972" y="5843711"/>
            <a:ext cx="1355453" cy="0"/>
          </a:xfrm>
          <a:prstGeom prst="line">
            <a:avLst/>
          </a:prstGeom>
          <a:ln w="38100" cap="flat">
            <a:solidFill>
              <a:srgbClr val="B8B8B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5531619" y="5843711"/>
            <a:ext cx="1355453" cy="0"/>
          </a:xfrm>
          <a:prstGeom prst="line">
            <a:avLst/>
          </a:prstGeom>
          <a:ln w="38100" cap="flat">
            <a:solidFill>
              <a:srgbClr val="B8B8B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4977426" y="5843711"/>
            <a:ext cx="2942049" cy="0"/>
          </a:xfrm>
          <a:prstGeom prst="line">
            <a:avLst/>
          </a:prstGeom>
          <a:ln w="38100" cap="flat">
            <a:solidFill>
              <a:srgbClr val="B8B8B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344441" y="5843711"/>
            <a:ext cx="2942049" cy="0"/>
          </a:xfrm>
          <a:prstGeom prst="line">
            <a:avLst/>
          </a:prstGeom>
          <a:ln w="38100" cap="flat">
            <a:solidFill>
              <a:srgbClr val="B8B8B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82634" y="5770678"/>
            <a:ext cx="146066" cy="1460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10897" y="5770678"/>
            <a:ext cx="146066" cy="1460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457301" y="8456301"/>
            <a:ext cx="1830699" cy="1830699"/>
          </a:xfrm>
          <a:custGeom>
            <a:avLst/>
            <a:gdLst/>
            <a:ahLst/>
            <a:cxnLst/>
            <a:rect l="l" t="t" r="r" b="b"/>
            <a:pathLst>
              <a:path w="1830699" h="1830699">
                <a:moveTo>
                  <a:pt x="0" y="0"/>
                </a:moveTo>
                <a:lnTo>
                  <a:pt x="1830699" y="0"/>
                </a:lnTo>
                <a:lnTo>
                  <a:pt x="1830699" y="1830699"/>
                </a:lnTo>
                <a:lnTo>
                  <a:pt x="0" y="183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lum bright="-1000" contras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0" y="8456301"/>
            <a:ext cx="1830699" cy="1830699"/>
          </a:xfrm>
          <a:custGeom>
            <a:avLst/>
            <a:gdLst/>
            <a:ahLst/>
            <a:cxnLst/>
            <a:rect l="l" t="t" r="r" b="b"/>
            <a:pathLst>
              <a:path w="1830699" h="1830699">
                <a:moveTo>
                  <a:pt x="1830699" y="0"/>
                </a:moveTo>
                <a:lnTo>
                  <a:pt x="0" y="0"/>
                </a:lnTo>
                <a:lnTo>
                  <a:pt x="0" y="1830699"/>
                </a:lnTo>
                <a:lnTo>
                  <a:pt x="1830699" y="1830699"/>
                </a:lnTo>
                <a:lnTo>
                  <a:pt x="1830699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0" y="0"/>
            <a:ext cx="1830699" cy="1830699"/>
          </a:xfrm>
          <a:custGeom>
            <a:avLst/>
            <a:gdLst/>
            <a:ahLst/>
            <a:cxnLst/>
            <a:rect l="l" t="t" r="r" b="b"/>
            <a:pathLst>
              <a:path w="1830699" h="1830699">
                <a:moveTo>
                  <a:pt x="1830699" y="1830699"/>
                </a:moveTo>
                <a:lnTo>
                  <a:pt x="0" y="1830699"/>
                </a:lnTo>
                <a:lnTo>
                  <a:pt x="0" y="0"/>
                </a:lnTo>
                <a:lnTo>
                  <a:pt x="1830699" y="0"/>
                </a:lnTo>
                <a:lnTo>
                  <a:pt x="1830699" y="1830699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V="1">
            <a:off x="16457301" y="0"/>
            <a:ext cx="1830699" cy="1830699"/>
          </a:xfrm>
          <a:custGeom>
            <a:avLst/>
            <a:gdLst/>
            <a:ahLst/>
            <a:cxnLst/>
            <a:rect l="l" t="t" r="r" b="b"/>
            <a:pathLst>
              <a:path w="1830699" h="1830699">
                <a:moveTo>
                  <a:pt x="0" y="1830699"/>
                </a:moveTo>
                <a:lnTo>
                  <a:pt x="1830699" y="1830699"/>
                </a:lnTo>
                <a:lnTo>
                  <a:pt x="1830699" y="0"/>
                </a:lnTo>
                <a:lnTo>
                  <a:pt x="0" y="0"/>
                </a:lnTo>
                <a:lnTo>
                  <a:pt x="0" y="1830699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3322038" y="3204718"/>
            <a:ext cx="5188851" cy="9408133"/>
            <a:chOff x="0" y="-57150"/>
            <a:chExt cx="812800" cy="8699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4651" cy="115079"/>
            </a:xfrm>
            <a:custGeom>
              <a:avLst/>
              <a:gdLst/>
              <a:ahLst/>
              <a:cxnLst/>
              <a:rect l="l" t="t" r="r" b="b"/>
              <a:pathLst>
                <a:path w="634651" h="122125">
                  <a:moveTo>
                    <a:pt x="0" y="0"/>
                  </a:moveTo>
                  <a:lnTo>
                    <a:pt x="634651" y="0"/>
                  </a:lnTo>
                  <a:lnTo>
                    <a:pt x="634651" y="122125"/>
                  </a:lnTo>
                  <a:lnTo>
                    <a:pt x="0" y="122125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90600" y="3822771"/>
            <a:ext cx="5943600" cy="1168329"/>
            <a:chOff x="0" y="0"/>
            <a:chExt cx="533741" cy="1221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3741" cy="122125"/>
            </a:xfrm>
            <a:custGeom>
              <a:avLst/>
              <a:gdLst/>
              <a:ahLst/>
              <a:cxnLst/>
              <a:rect l="l" t="t" r="r" b="b"/>
              <a:pathLst>
                <a:path w="533741" h="122125">
                  <a:moveTo>
                    <a:pt x="0" y="0"/>
                  </a:moveTo>
                  <a:lnTo>
                    <a:pt x="533741" y="0"/>
                  </a:lnTo>
                  <a:lnTo>
                    <a:pt x="533741" y="122125"/>
                  </a:lnTo>
                  <a:lnTo>
                    <a:pt x="0" y="122125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448492" y="1078231"/>
            <a:ext cx="9391017" cy="105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879"/>
              </a:lnSpc>
              <a:spcBef>
                <a:spcPct val="0"/>
              </a:spcBef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АТТЕСТАЦИИ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u="none" strike="no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76400" y="6362700"/>
            <a:ext cx="3364925" cy="266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Основанием для начала проведения аттестации является наступление даты начала проведения аттестации, установленной в графике проведения аттестации.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73000" y="6378238"/>
            <a:ext cx="5062579" cy="390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Результаты профессиональной деятельности педагогических работников рассматриваются на заседании Комиссии. Решение Комиссии вступает в силу со дня его вынесения. На основании решения Комиссии о результатах аттестации педагогических работников Министерство издает распорядительный акт об установлении педагогическим работникам первой или высшей квалификационной категории со дня вынесения решения Аттестационной комиссией, который размещается на официальном сайте Министерства.</a:t>
            </a:r>
          </a:p>
          <a:p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endParaRPr lang="ru-RU" sz="2000" dirty="0"/>
          </a:p>
        </p:txBody>
      </p:sp>
      <p:sp>
        <p:nvSpPr>
          <p:cNvPr id="33" name="TextBox 33"/>
          <p:cNvSpPr txBox="1"/>
          <p:nvPr/>
        </p:nvSpPr>
        <p:spPr>
          <a:xfrm>
            <a:off x="13522148" y="3854592"/>
            <a:ext cx="3699052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8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АТТЕСТАЦИОННОЙ КОМИССИИ</a:t>
            </a:r>
            <a:endParaRPr lang="en-US" sz="2400" b="1" u="none" strike="noStrik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10200" y="6362700"/>
            <a:ext cx="69342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Аттестация педагогических работников заключается в оценке их профессиональной деятельности, которая осуществляется на основе результатов их работы. Правила осуществления всестороннего анализа и оценки результатов профессиональной деятельности педагогических работников определяются регламентом работы Аттестационной комиссии, утверждаемым распорядительным актом Министерства.</a:t>
            </a:r>
          </a:p>
        </p:txBody>
      </p:sp>
      <p:grpSp>
        <p:nvGrpSpPr>
          <p:cNvPr id="38" name="Group 25"/>
          <p:cNvGrpSpPr/>
          <p:nvPr/>
        </p:nvGrpSpPr>
        <p:grpSpPr>
          <a:xfrm>
            <a:off x="7315200" y="3201359"/>
            <a:ext cx="7774687" cy="8684897"/>
            <a:chOff x="0" y="-57150"/>
            <a:chExt cx="812800" cy="869950"/>
          </a:xfrm>
        </p:grpSpPr>
        <p:sp>
          <p:nvSpPr>
            <p:cNvPr id="39" name="Freeform 26"/>
            <p:cNvSpPr/>
            <p:nvPr/>
          </p:nvSpPr>
          <p:spPr>
            <a:xfrm>
              <a:off x="0" y="0"/>
              <a:ext cx="589505" cy="129758"/>
            </a:xfrm>
            <a:custGeom>
              <a:avLst/>
              <a:gdLst/>
              <a:ahLst/>
              <a:cxnLst/>
              <a:rect l="l" t="t" r="r" b="b"/>
              <a:pathLst>
                <a:path w="533741" h="122125">
                  <a:moveTo>
                    <a:pt x="0" y="0"/>
                  </a:moveTo>
                  <a:lnTo>
                    <a:pt x="533741" y="0"/>
                  </a:lnTo>
                  <a:lnTo>
                    <a:pt x="533741" y="122125"/>
                  </a:lnTo>
                  <a:lnTo>
                    <a:pt x="0" y="122125"/>
                  </a:lnTo>
                  <a:close/>
                </a:path>
              </a:pathLst>
            </a:custGeom>
            <a:solidFill>
              <a:srgbClr val="0FCB43"/>
            </a:solidFill>
          </p:spPr>
        </p:sp>
        <p:sp>
          <p:nvSpPr>
            <p:cNvPr id="40" name="TextBox 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44" name="TextBox 30"/>
          <p:cNvSpPr txBox="1"/>
          <p:nvPr/>
        </p:nvSpPr>
        <p:spPr>
          <a:xfrm>
            <a:off x="1143000" y="4229100"/>
            <a:ext cx="55626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8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НАЧАЛА ПРОВЕДЕНИЯ АТТЕСТАЦИИ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315200" y="4152900"/>
            <a:ext cx="5562600" cy="735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8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ПРОФЕССИОНАЛЬНОЙ ДЕЯТЕЛЬНОСТИ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18276" cy="10287000"/>
            <a:chOff x="0" y="0"/>
            <a:chExt cx="855770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29196" r="29196"/>
            <a:stretch>
              <a:fillRect/>
            </a:stretch>
          </p:blipFill>
          <p:spPr>
            <a:xfrm>
              <a:off x="0" y="0"/>
              <a:ext cx="8557702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471168" y="7508777"/>
            <a:ext cx="4648492" cy="3499047"/>
          </a:xfrm>
          <a:custGeom>
            <a:avLst/>
            <a:gdLst/>
            <a:ahLst/>
            <a:cxnLst/>
            <a:rect l="l" t="t" r="r" b="b"/>
            <a:pathLst>
              <a:path w="4648492" h="3499047">
                <a:moveTo>
                  <a:pt x="0" y="0"/>
                </a:moveTo>
                <a:lnTo>
                  <a:pt x="4648492" y="0"/>
                </a:lnTo>
                <a:lnTo>
                  <a:pt x="4648492" y="3499046"/>
                </a:lnTo>
                <a:lnTo>
                  <a:pt x="0" y="34990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04051" y="419101"/>
            <a:ext cx="9555149" cy="9170908"/>
            <a:chOff x="0" y="0"/>
            <a:chExt cx="1340241" cy="1832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241" cy="1832463"/>
            </a:xfrm>
            <a:custGeom>
              <a:avLst/>
              <a:gdLst/>
              <a:ahLst/>
              <a:cxnLst/>
              <a:rect l="l" t="t" r="r" b="b"/>
              <a:pathLst>
                <a:path w="1340241" h="1832463">
                  <a:moveTo>
                    <a:pt x="0" y="0"/>
                  </a:moveTo>
                  <a:lnTo>
                    <a:pt x="1340241" y="0"/>
                  </a:lnTo>
                  <a:lnTo>
                    <a:pt x="1340241" y="1832463"/>
                  </a:lnTo>
                  <a:lnTo>
                    <a:pt x="0" y="1832463"/>
                  </a:lnTo>
                  <a:close/>
                </a:path>
              </a:pathLst>
            </a:custGeom>
            <a:solidFill>
              <a:srgbClr val="F4F4F5"/>
            </a:solidFill>
            <a:ln w="47625" cap="sq">
              <a:solidFill>
                <a:srgbClr val="0FCB43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239000" y="1485900"/>
            <a:ext cx="2057024" cy="2087386"/>
          </a:xfrm>
          <a:custGeom>
            <a:avLst/>
            <a:gdLst/>
            <a:ahLst/>
            <a:cxnLst/>
            <a:rect l="l" t="t" r="r" b="b"/>
            <a:pathLst>
              <a:path w="2057024" h="2087386">
                <a:moveTo>
                  <a:pt x="0" y="0"/>
                </a:moveTo>
                <a:lnTo>
                  <a:pt x="2057024" y="0"/>
                </a:lnTo>
                <a:lnTo>
                  <a:pt x="2057024" y="2087386"/>
                </a:lnTo>
                <a:lnTo>
                  <a:pt x="0" y="208738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845787" y="-720823"/>
            <a:ext cx="4185758" cy="3150734"/>
          </a:xfrm>
          <a:custGeom>
            <a:avLst/>
            <a:gdLst/>
            <a:ahLst/>
            <a:cxnLst/>
            <a:rect l="l" t="t" r="r" b="b"/>
            <a:pathLst>
              <a:path w="4185758" h="3150734">
                <a:moveTo>
                  <a:pt x="0" y="0"/>
                </a:moveTo>
                <a:lnTo>
                  <a:pt x="4185757" y="0"/>
                </a:lnTo>
                <a:lnTo>
                  <a:pt x="4185757" y="3150734"/>
                </a:lnTo>
                <a:lnTo>
                  <a:pt x="0" y="31507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829800" y="1714500"/>
            <a:ext cx="6248400" cy="8430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 декабря 2012 г. № 273-ФЗ «Об образовании в Российской Федерации».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Минпросвещения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«Об утверждении Порядка проведения аттестации педагогических работников организаций, осуществляющих образовательную деятельность» от 24.03.2023 N 196.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и науки Тамбовкой области № 1247 от 23.05.2023 «Об утверждении административного регламента предоставления государственной услуги «Аттестация педагогических работников организаций, осуществляющих образовательную деятельность и находящихся в ведении Тамбовской области, педагогических работников муниципальных и частных организаций, осуществляющих образовательную деятельность»».</a:t>
            </a:r>
          </a:p>
          <a:p>
            <a:r>
              <a:rPr lang="ru-RU" dirty="0"/>
              <a:t> </a:t>
            </a:r>
            <a:endParaRPr lang="ru-RU" sz="2000" dirty="0"/>
          </a:p>
          <a:p>
            <a:pPr marL="0" lvl="1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545454"/>
                </a:solidFill>
                <a:latin typeface="Poppins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91400" y="800100"/>
            <a:ext cx="8153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ru-RU" sz="3000" b="1" u="none" strike="noStrike" dirty="0">
                <a:solidFill>
                  <a:srgbClr val="0F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/>
              </a:rPr>
              <a:t>СПИСОК ИСПОЛЬЗУЕМЫХ ИСТОЧНИКОВ</a:t>
            </a:r>
            <a:endParaRPr lang="en-US" sz="3000" b="1" u="none" strike="noStrike" dirty="0">
              <a:solidFill>
                <a:srgbClr val="0FCB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Macintosh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Poppins</vt:lpstr>
      <vt:lpstr>Poppins Medium</vt:lpstr>
      <vt:lpstr>Poppins Semi-Bold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Анна Можейко</cp:lastModifiedBy>
  <cp:revision>1</cp:revision>
  <dcterms:modified xsi:type="dcterms:W3CDTF">2023-10-08T09:17:38Z</dcterms:modified>
</cp:coreProperties>
</file>