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8" r:id="rId2"/>
    <p:sldId id="280" r:id="rId3"/>
    <p:sldId id="303" r:id="rId4"/>
    <p:sldId id="281" r:id="rId5"/>
    <p:sldId id="304" r:id="rId6"/>
    <p:sldId id="309" r:id="rId7"/>
    <p:sldId id="308" r:id="rId8"/>
    <p:sldId id="311" r:id="rId9"/>
    <p:sldId id="313" r:id="rId10"/>
    <p:sldId id="315" r:id="rId11"/>
    <p:sldId id="320" r:id="rId12"/>
    <p:sldId id="323" r:id="rId13"/>
    <p:sldId id="324" r:id="rId14"/>
    <p:sldId id="329" r:id="rId15"/>
    <p:sldId id="34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0BEB"/>
    <a:srgbClr val="FFFFCC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31"/>
    <p:restoredTop sz="94725"/>
  </p:normalViewPr>
  <p:slideViewPr>
    <p:cSldViewPr>
      <p:cViewPr varScale="1">
        <p:scale>
          <a:sx n="89" d="100"/>
          <a:sy n="89" d="100"/>
        </p:scale>
        <p:origin x="184" y="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7154D-E72F-4501-9B20-5B214F2839C5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A6A41-9717-4835-BF53-313A233FA1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29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ersibo.ru/" TargetMode="External"/><Relationship Id="rId7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cyberleninka.ru/article/n/primenenie-kviz-tehnologii-v-obrazovanii/viewer" TargetMode="External"/><Relationship Id="rId4" Type="http://schemas.openxmlformats.org/officeDocument/2006/relationships/hyperlink" Target="http://radost5.my1.ru&#8250;medmat/kviz-tekhnologija_kak_&#8230;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hyperlink" Target="&#1053;&#1086;&#1074;&#1099;&#1081;%20&#1087;&#1088;&#1086;&#1077;&#1082;&#1090;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2" cstate="print"/>
          <a:srcRect l="32130" t="23881" r="20148" b="12280"/>
          <a:stretch>
            <a:fillRect/>
          </a:stretch>
        </p:blipFill>
        <p:spPr bwMode="auto">
          <a:xfrm>
            <a:off x="0" y="0"/>
            <a:ext cx="9144000" cy="688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/>
          <a:srcRect l="53604" r="14749"/>
          <a:stretch>
            <a:fillRect/>
          </a:stretch>
        </p:blipFill>
        <p:spPr bwMode="auto">
          <a:xfrm rot="5400000">
            <a:off x="652060" y="-832588"/>
            <a:ext cx="12151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Скругленный прямоугольник 22"/>
          <p:cNvSpPr/>
          <p:nvPr/>
        </p:nvSpPr>
        <p:spPr>
          <a:xfrm>
            <a:off x="179512" y="908720"/>
            <a:ext cx="7632848" cy="25202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79514" y="1268760"/>
            <a:ext cx="77332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  <a:cs typeface="Times New Roman" pitchFamily="18" charset="0"/>
              </a:rPr>
              <a:t>Клубный час </a:t>
            </a:r>
          </a:p>
          <a:p>
            <a:pPr algn="ctr"/>
            <a:r>
              <a:rPr lang="ru-RU" sz="2400" b="1" dirty="0">
                <a:latin typeface="Georgia" pitchFamily="18" charset="0"/>
                <a:cs typeface="Times New Roman" pitchFamily="18" charset="0"/>
              </a:rPr>
              <a:t>как эффективная форма </a:t>
            </a:r>
          </a:p>
          <a:p>
            <a:pPr algn="ctr"/>
            <a:r>
              <a:rPr lang="ru-RU" sz="2400" b="1" dirty="0">
                <a:latin typeface="Georgia" pitchFamily="18" charset="0"/>
                <a:cs typeface="Times New Roman" pitchFamily="18" charset="0"/>
              </a:rPr>
              <a:t>организации образовательной деятельности </a:t>
            </a:r>
          </a:p>
          <a:p>
            <a:pPr algn="ctr"/>
            <a:r>
              <a:rPr lang="ru-RU" sz="2400" b="1" dirty="0">
                <a:latin typeface="Georgia" pitchFamily="18" charset="0"/>
                <a:cs typeface="Times New Roman" pitchFamily="18" charset="0"/>
              </a:rPr>
              <a:t>учителя-логопеда в дошкольном </a:t>
            </a:r>
          </a:p>
          <a:p>
            <a:pPr algn="ctr"/>
            <a:r>
              <a:rPr lang="ru-RU" sz="2400" b="1" dirty="0">
                <a:latin typeface="Georgia" pitchFamily="18" charset="0"/>
                <a:cs typeface="Times New Roman" pitchFamily="18" charset="0"/>
              </a:rPr>
              <a:t>образовательном учреждении</a:t>
            </a:r>
            <a:endParaRPr lang="ru-RU" sz="2800" b="1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5" name="Picture 1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52509">
            <a:off x="2816802" y="2813638"/>
            <a:ext cx="1689132" cy="123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s://i.artfile.me/wallpaper/21-06-2017/1920x1080/vektornaya-grafika-priroda--nature-lug-c-118174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20000"/>
          </a:blip>
          <a:srcRect b="54888"/>
          <a:stretch>
            <a:fillRect/>
          </a:stretch>
        </p:blipFill>
        <p:spPr bwMode="auto">
          <a:xfrm>
            <a:off x="-1" y="4869160"/>
            <a:ext cx="9144001" cy="1988840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4283968" y="5503783"/>
            <a:ext cx="46085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atin typeface="Georgia" pitchFamily="18" charset="0"/>
                <a:cs typeface="Times New Roman" pitchFamily="18" charset="0"/>
              </a:rPr>
              <a:t>Подготовил:</a:t>
            </a:r>
          </a:p>
          <a:p>
            <a:pPr algn="r"/>
            <a:r>
              <a:rPr lang="ru-RU" sz="1400" b="1" dirty="0">
                <a:latin typeface="Georgia" pitchFamily="18" charset="0"/>
                <a:cs typeface="Times New Roman" pitchFamily="18" charset="0"/>
              </a:rPr>
              <a:t> учитель-логопед</a:t>
            </a:r>
          </a:p>
          <a:p>
            <a:pPr algn="r"/>
            <a:r>
              <a:rPr lang="ru-RU" sz="1400" b="1" dirty="0">
                <a:latin typeface="Georgia" pitchFamily="18" charset="0"/>
                <a:cs typeface="Times New Roman" pitchFamily="18" charset="0"/>
              </a:rPr>
              <a:t>МБДОУ «Детский сад  </a:t>
            </a:r>
          </a:p>
          <a:p>
            <a:pPr algn="r"/>
            <a:r>
              <a:rPr lang="ru-RU" sz="1400" b="1" dirty="0">
                <a:latin typeface="Georgia" pitchFamily="18" charset="0"/>
                <a:cs typeface="Times New Roman" pitchFamily="18" charset="0"/>
              </a:rPr>
              <a:t>«Солнышко»</a:t>
            </a:r>
          </a:p>
          <a:p>
            <a:pPr algn="r"/>
            <a:r>
              <a:rPr lang="ru-RU" sz="1400" b="1" dirty="0">
                <a:latin typeface="Georgia" pitchFamily="18" charset="0"/>
                <a:cs typeface="Times New Roman" pitchFamily="18" charset="0"/>
              </a:rPr>
              <a:t>Назарова Т.Н.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915816" y="6027003"/>
            <a:ext cx="35718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eorgia" pitchFamily="18" charset="0"/>
                <a:cs typeface="Times New Roman" pitchFamily="18" charset="0"/>
              </a:rPr>
              <a:t>г. Тамбов</a:t>
            </a:r>
          </a:p>
          <a:p>
            <a:pPr algn="ctr"/>
            <a:r>
              <a:rPr lang="ru-RU" sz="1400" b="1" dirty="0">
                <a:latin typeface="Georgia" pitchFamily="18" charset="0"/>
                <a:cs typeface="Times New Roman" pitchFamily="18" charset="0"/>
              </a:rPr>
              <a:t>20</a:t>
            </a:r>
            <a:r>
              <a:rPr lang="en-US" sz="1400" b="1" dirty="0">
                <a:latin typeface="Georgia" pitchFamily="18" charset="0"/>
                <a:cs typeface="Times New Roman" pitchFamily="18" charset="0"/>
              </a:rPr>
              <a:t>24</a:t>
            </a:r>
            <a:endParaRPr lang="ru-RU" sz="1400" b="1" dirty="0">
              <a:latin typeface="Georgia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8" name="Picture 10"/>
          <p:cNvPicPr>
            <a:picLocks noChangeAspect="1" noChangeArrowheads="1"/>
          </p:cNvPicPr>
          <p:nvPr/>
        </p:nvPicPr>
        <p:blipFill>
          <a:blip r:embed="rId2" cstate="print"/>
          <a:srcRect l="32129" t="23520" r="20149" b="12641"/>
          <a:stretch>
            <a:fillRect/>
          </a:stretch>
        </p:blipFill>
        <p:spPr bwMode="auto">
          <a:xfrm>
            <a:off x="0" y="0"/>
            <a:ext cx="9144000" cy="688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Выноска-облако 19"/>
          <p:cNvSpPr/>
          <p:nvPr/>
        </p:nvSpPr>
        <p:spPr>
          <a:xfrm>
            <a:off x="5004048" y="0"/>
            <a:ext cx="3060848" cy="1124744"/>
          </a:xfrm>
          <a:prstGeom prst="cloudCallout">
            <a:avLst>
              <a:gd name="adj1" fmla="val -51918"/>
              <a:gd name="adj2" fmla="val 648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Модуль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ЦОР и ТСО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7864" y="1268760"/>
            <a:ext cx="403244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Georgia" pitchFamily="18" charset="0"/>
              </a:rPr>
              <a:t>Использование коррекционных программ</a:t>
            </a:r>
            <a:r>
              <a:rPr lang="ru-RU" sz="1600" i="1" dirty="0">
                <a:latin typeface="Georgia" pitchFamily="18" charset="0"/>
              </a:rPr>
              <a:t> </a:t>
            </a:r>
            <a:r>
              <a:rPr lang="ru-RU" sz="1600" b="1" i="1" dirty="0">
                <a:latin typeface="Georgia" pitchFamily="18" charset="0"/>
              </a:rPr>
              <a:t>в логопедической работе:</a:t>
            </a:r>
          </a:p>
          <a:p>
            <a:r>
              <a:rPr lang="ru-RU" sz="1600" i="1" dirty="0">
                <a:latin typeface="Georgia" pitchFamily="18" charset="0"/>
              </a:rPr>
              <a:t>1. «Развитие речи: Учимся говорить правильно».</a:t>
            </a:r>
          </a:p>
          <a:p>
            <a:r>
              <a:rPr lang="ru-RU" sz="1600" i="1" dirty="0">
                <a:latin typeface="Georgia" pitchFamily="18" charset="0"/>
              </a:rPr>
              <a:t>2. «Игры для Тигры».</a:t>
            </a:r>
          </a:p>
          <a:p>
            <a:r>
              <a:rPr lang="ru-RU" sz="1600" i="1" dirty="0">
                <a:latin typeface="Georgia" pitchFamily="18" charset="0"/>
              </a:rPr>
              <a:t>3. «Учимся с Логошей» (компьютерный практикум).</a:t>
            </a:r>
          </a:p>
          <a:p>
            <a:r>
              <a:rPr lang="ru-RU" sz="1600" i="1" dirty="0">
                <a:latin typeface="Georgia" pitchFamily="18" charset="0"/>
              </a:rPr>
              <a:t>4. Интерактивная программа «Домашний логопед».</a:t>
            </a:r>
          </a:p>
          <a:p>
            <a:r>
              <a:rPr lang="ru-RU" sz="1600" i="1" dirty="0">
                <a:latin typeface="Georgia" pitchFamily="18" charset="0"/>
              </a:rPr>
              <a:t>5. Интерактивные игры от «Мерсибо» (сайт-портал для специалистов и родителей) </a:t>
            </a:r>
            <a:r>
              <a:rPr lang="en-US" sz="1600" i="1" dirty="0">
                <a:latin typeface="Georgia" pitchFamily="18" charset="0"/>
              </a:rPr>
              <a:t>[4]</a:t>
            </a:r>
            <a:r>
              <a:rPr lang="ru-RU" sz="1600" i="1" dirty="0">
                <a:latin typeface="Georgia" pitchFamily="18" charset="0"/>
              </a:rPr>
              <a:t> </a:t>
            </a:r>
            <a:endParaRPr lang="ru-RU" sz="1400" i="1" dirty="0">
              <a:latin typeface="Georgia" pitchFamily="18" charset="0"/>
            </a:endParaRPr>
          </a:p>
          <a:p>
            <a:endParaRPr lang="ru-RU" sz="1200" i="1" dirty="0">
              <a:latin typeface="Georgia" pitchFamily="18" charset="0"/>
            </a:endParaRPr>
          </a:p>
          <a:p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2" cstate="print"/>
          <a:srcRect l="32130" t="23520" r="20081" b="12641"/>
          <a:stretch>
            <a:fillRect/>
          </a:stretch>
        </p:blipFill>
        <p:spPr bwMode="auto">
          <a:xfrm>
            <a:off x="0" y="0"/>
            <a:ext cx="9144000" cy="687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AutoShape 5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7" name="AutoShape 7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7"/>
          <p:cNvGrpSpPr/>
          <p:nvPr/>
        </p:nvGrpSpPr>
        <p:grpSpPr>
          <a:xfrm>
            <a:off x="3131840" y="2708920"/>
            <a:ext cx="2414381" cy="1224136"/>
            <a:chOff x="2714627" y="464914"/>
            <a:chExt cx="2414381" cy="1633572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2714627" y="464914"/>
              <a:ext cx="2414381" cy="163357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2752220" y="502507"/>
              <a:ext cx="2339195" cy="1208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825" tIns="123825" rIns="123825" bIns="123825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800" kern="1200" dirty="0">
                  <a:latin typeface="Georgia" pitchFamily="18" charset="0"/>
                </a:rPr>
                <a:t>  </a:t>
              </a:r>
              <a:r>
                <a:rPr lang="ru-RU" sz="1600" kern="1200" dirty="0">
                  <a:latin typeface="Georgia" pitchFamily="18" charset="0"/>
                </a:rPr>
                <a:t>Проведение индивидуальных и подгрупповых занятий</a:t>
              </a:r>
              <a:endParaRPr lang="ru-RU" sz="1800" kern="1200" dirty="0">
                <a:latin typeface="Georgia" pitchFamily="18" charset="0"/>
              </a:endParaRPr>
            </a:p>
          </p:txBody>
        </p:sp>
      </p:grpSp>
      <p:grpSp>
        <p:nvGrpSpPr>
          <p:cNvPr id="3" name="Группа 14"/>
          <p:cNvGrpSpPr/>
          <p:nvPr/>
        </p:nvGrpSpPr>
        <p:grpSpPr>
          <a:xfrm>
            <a:off x="1907704" y="4077072"/>
            <a:ext cx="2146138" cy="1080120"/>
            <a:chOff x="3281653" y="1971187"/>
            <a:chExt cx="2146138" cy="127981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281653" y="1971187"/>
              <a:ext cx="2146138" cy="127981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9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3319137" y="2008671"/>
              <a:ext cx="2071170" cy="1204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solidFill>
                    <a:schemeClr val="tx1"/>
                  </a:solidFill>
                  <a:latin typeface="Georgia" pitchFamily="18" charset="0"/>
                </a:rPr>
                <a:t>Консультирование педагогов и                    родителей</a:t>
              </a:r>
            </a:p>
          </p:txBody>
        </p:sp>
      </p:grpSp>
      <p:grpSp>
        <p:nvGrpSpPr>
          <p:cNvPr id="4" name="Группа 35"/>
          <p:cNvGrpSpPr/>
          <p:nvPr/>
        </p:nvGrpSpPr>
        <p:grpSpPr>
          <a:xfrm>
            <a:off x="3203848" y="1556792"/>
            <a:ext cx="2376264" cy="936104"/>
            <a:chOff x="2714627" y="464914"/>
            <a:chExt cx="2414381" cy="1633572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2714627" y="464914"/>
              <a:ext cx="2414381" cy="163357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2752220" y="502507"/>
              <a:ext cx="2339195" cy="1208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825" tIns="123825" rIns="123825" bIns="123825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800" kern="1200" dirty="0">
                <a:latin typeface="Georgia" pitchFamily="18" charset="0"/>
              </a:endParaRPr>
            </a:p>
          </p:txBody>
        </p:sp>
      </p:grpSp>
      <p:sp>
        <p:nvSpPr>
          <p:cNvPr id="35" name="Скругленный прямоугольник 4"/>
          <p:cNvSpPr/>
          <p:nvPr/>
        </p:nvSpPr>
        <p:spPr>
          <a:xfrm>
            <a:off x="3203848" y="1700808"/>
            <a:ext cx="2339195" cy="9054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825" tIns="123825" rIns="123825" bIns="123825" numCol="1" spcCol="1270" anchor="t" anchorCtr="0">
            <a:noAutofit/>
          </a:bodyPr>
          <a:lstStyle/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600" kern="1200" dirty="0">
                <a:latin typeface="Georgia" pitchFamily="18" charset="0"/>
              </a:rPr>
              <a:t>Логопедическое</a:t>
            </a:r>
          </a:p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600" dirty="0">
                <a:latin typeface="Georgia" pitchFamily="18" charset="0"/>
              </a:rPr>
              <a:t>обследование</a:t>
            </a:r>
            <a:endParaRPr lang="ru-RU" sz="1600" kern="1200" dirty="0">
              <a:latin typeface="Georgia" pitchFamily="18" charset="0"/>
            </a:endParaRPr>
          </a:p>
        </p:txBody>
      </p:sp>
      <p:grpSp>
        <p:nvGrpSpPr>
          <p:cNvPr id="5" name="Группа 11"/>
          <p:cNvGrpSpPr/>
          <p:nvPr/>
        </p:nvGrpSpPr>
        <p:grpSpPr>
          <a:xfrm>
            <a:off x="3419872" y="5373216"/>
            <a:ext cx="2146138" cy="1279810"/>
            <a:chOff x="3425669" y="2115203"/>
            <a:chExt cx="2146138" cy="127981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425669" y="2115203"/>
              <a:ext cx="2146138" cy="127981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9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3497677" y="2187211"/>
              <a:ext cx="2071170" cy="1132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solidFill>
                    <a:schemeClr val="tx1"/>
                  </a:solidFill>
                  <a:latin typeface="Georgia" pitchFamily="18" charset="0"/>
                </a:rPr>
                <a:t>Составление индивидуальной программы логопедического сопровождения</a:t>
              </a:r>
            </a:p>
          </p:txBody>
        </p:sp>
      </p:grpSp>
      <p:grpSp>
        <p:nvGrpSpPr>
          <p:cNvPr id="6" name="Группа 20"/>
          <p:cNvGrpSpPr/>
          <p:nvPr/>
        </p:nvGrpSpPr>
        <p:grpSpPr>
          <a:xfrm>
            <a:off x="5796136" y="5445224"/>
            <a:ext cx="2414381" cy="1224136"/>
            <a:chOff x="2968244" y="368821"/>
            <a:chExt cx="2414381" cy="163357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968244" y="368821"/>
              <a:ext cx="2414381" cy="163357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2968244" y="561006"/>
              <a:ext cx="2339195" cy="1208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825" tIns="123825" rIns="123825" bIns="123825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800" kern="1200" dirty="0">
                  <a:latin typeface="Georgia" pitchFamily="18" charset="0"/>
                </a:rPr>
                <a:t>Ведение документации</a:t>
              </a:r>
            </a:p>
          </p:txBody>
        </p:sp>
      </p:grpSp>
      <p:grpSp>
        <p:nvGrpSpPr>
          <p:cNvPr id="7" name="Группа 8"/>
          <p:cNvGrpSpPr/>
          <p:nvPr/>
        </p:nvGrpSpPr>
        <p:grpSpPr>
          <a:xfrm>
            <a:off x="683568" y="5445224"/>
            <a:ext cx="2414381" cy="1224136"/>
            <a:chOff x="2714627" y="464914"/>
            <a:chExt cx="2414381" cy="163357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714627" y="464914"/>
              <a:ext cx="2414381" cy="163357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714627" y="753191"/>
              <a:ext cx="2339195" cy="1208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825" tIns="123825" rIns="123825" bIns="123825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800" kern="1200" dirty="0">
                  <a:latin typeface="Georgia" pitchFamily="18" charset="0"/>
                </a:rPr>
                <a:t>Обучение </a:t>
              </a:r>
            </a:p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800" kern="1200" dirty="0">
                  <a:latin typeface="Georgia" pitchFamily="18" charset="0"/>
                </a:rPr>
                <a:t>грамоте</a:t>
              </a:r>
            </a:p>
          </p:txBody>
        </p:sp>
      </p:grpSp>
      <p:grpSp>
        <p:nvGrpSpPr>
          <p:cNvPr id="9" name="Группа 30"/>
          <p:cNvGrpSpPr/>
          <p:nvPr/>
        </p:nvGrpSpPr>
        <p:grpSpPr>
          <a:xfrm>
            <a:off x="4860032" y="4077072"/>
            <a:ext cx="2146138" cy="1080120"/>
            <a:chOff x="3281653" y="1971187"/>
            <a:chExt cx="2146138" cy="1279810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3281653" y="1971187"/>
              <a:ext cx="2146138" cy="127981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9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3319137" y="2008671"/>
              <a:ext cx="2071170" cy="1204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solidFill>
                    <a:schemeClr val="tx1"/>
                  </a:solidFill>
                  <a:latin typeface="Georgia" pitchFamily="18" charset="0"/>
                </a:rPr>
                <a:t>Курс «Азбуковедение»              в рамках допуслуги</a:t>
              </a:r>
            </a:p>
          </p:txBody>
        </p:sp>
      </p:grpSp>
      <p:sp>
        <p:nvSpPr>
          <p:cNvPr id="56322" name="AutoShape 2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4" name="Picture 4" descr="https://interesnoewmire.ru/wp-content/uploads/shablony-solnyshka-100-foto-e461d5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678605">
            <a:off x="6227464" y="152505"/>
            <a:ext cx="1674289" cy="1577243"/>
          </a:xfrm>
          <a:prstGeom prst="rect">
            <a:avLst/>
          </a:prstGeom>
          <a:noFill/>
        </p:spPr>
      </p:pic>
      <p:sp>
        <p:nvSpPr>
          <p:cNvPr id="8" name="Выноска-облако 7"/>
          <p:cNvSpPr/>
          <p:nvPr/>
        </p:nvSpPr>
        <p:spPr>
          <a:xfrm>
            <a:off x="0" y="116632"/>
            <a:ext cx="4932040" cy="1440160"/>
          </a:xfrm>
          <a:prstGeom prst="cloudCallout">
            <a:avLst>
              <a:gd name="adj1" fmla="val 20504"/>
              <a:gd name="adj2" fmla="val 10424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Основные направления работы студии 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«Речь +/до и после»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32130" t="23520" r="20081" b="12641"/>
          <a:stretch>
            <a:fillRect/>
          </a:stretch>
        </p:blipFill>
        <p:spPr bwMode="auto">
          <a:xfrm>
            <a:off x="0" y="0"/>
            <a:ext cx="9144000" cy="687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331640" y="188640"/>
            <a:ext cx="5976664" cy="78319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849802" y="5424263"/>
            <a:ext cx="2710213" cy="8030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15240" rIns="22860" bIns="1524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b="1" kern="12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83768" y="1124744"/>
            <a:ext cx="6408712" cy="1224136"/>
          </a:xfrm>
          <a:prstGeom prst="roundRect">
            <a:avLst/>
          </a:prstGeom>
          <a:solidFill>
            <a:srgbClr val="FFFFCC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/>
            <a:endParaRPr lang="ru-RU" sz="1600" b="1" dirty="0"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 algn="ctr"/>
            <a:r>
              <a:rPr lang="ru-RU" sz="1200" b="1" dirty="0">
                <a:solidFill>
                  <a:schemeClr val="tx1"/>
                </a:solidFill>
                <a:latin typeface="Georgia" pitchFamily="18" charset="0"/>
              </a:rPr>
              <a:t>Клубный час – </a:t>
            </a:r>
          </a:p>
          <a:p>
            <a:pPr marL="342900" indent="-342900" algn="ctr"/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педагогическая технология эффективной социализации и развития коммуникативных способностей дошкольников. Это технология, в основу которой положено самоопределение ребенка в выборе различных видов деятельности. Это передвижение детей по детскому саду с выбором занятий по интересам (маршрутный лист, билет в лабораторию).</a:t>
            </a:r>
          </a:p>
          <a:p>
            <a:pPr marL="342900" lvl="0" indent="-342900">
              <a:buFontTx/>
              <a:buChar char="-"/>
            </a:pPr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/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9512" y="2492896"/>
            <a:ext cx="7128792" cy="3240360"/>
          </a:xfrm>
          <a:prstGeom prst="roundRect">
            <a:avLst/>
          </a:prstGeom>
          <a:solidFill>
            <a:srgbClr val="FFFFCC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/>
            <a:endParaRPr lang="ru-RU" sz="1600" b="1" dirty="0">
              <a:solidFill>
                <a:schemeClr val="tx1"/>
              </a:solidFill>
              <a:latin typeface="Georgia" pitchFamily="18" charset="0"/>
            </a:endParaRPr>
          </a:p>
          <a:p>
            <a:endParaRPr lang="ru-RU" sz="1200" dirty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На этапе </a:t>
            </a:r>
            <a:r>
              <a:rPr lang="ru-RU" sz="1200" b="1" dirty="0">
                <a:solidFill>
                  <a:schemeClr val="tx1"/>
                </a:solidFill>
                <a:latin typeface="Georgia" pitchFamily="18" charset="0"/>
              </a:rPr>
              <a:t>«1 рефлексивный круг» </a:t>
            </a: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(в группе с воспитателем)  дети узнают тему «Клубного часа», какие лаборатории они могут посетить и какими видами деятельности заняться. Рассматривают план-карту, уточняется, какие помещения есть в детском саду, где они находятся, на каком этаже, кто в них работает, повторяют правила поведения во время движения по учреждению, правила поведения во время «Клубного часа». </a:t>
            </a:r>
            <a:endParaRPr lang="en-US" sz="1200" dirty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Выбор каждого ребенка по индивидуальным интересам: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Речевая деятельность;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 Математическая;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 Опытно-экспериментальная;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 Музыкальная;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 Театральная;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 Двигательная;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 Изобразительная;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 Компьютерные технологии и др.</a:t>
            </a:r>
          </a:p>
          <a:p>
            <a:r>
              <a:rPr lang="ru-RU" sz="1200" b="1" dirty="0">
                <a:solidFill>
                  <a:schemeClr val="tx1"/>
                </a:solidFill>
                <a:latin typeface="Georgia" pitchFamily="18" charset="0"/>
              </a:rPr>
              <a:t>2 этап – организованная образовательная деятельность. </a:t>
            </a:r>
          </a:p>
          <a:p>
            <a:r>
              <a:rPr lang="ru-RU" sz="1200" b="1" dirty="0">
                <a:solidFill>
                  <a:schemeClr val="tx1"/>
                </a:solidFill>
                <a:latin typeface="Georgia" pitchFamily="18" charset="0"/>
              </a:rPr>
              <a:t>3 этап – 2 рефлексивный круг </a:t>
            </a: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(обсуждение, подведение итогов мероприятия  с воспитателем в группе) .</a:t>
            </a:r>
          </a:p>
          <a:p>
            <a:endParaRPr lang="ru-RU" sz="1400" dirty="0">
              <a:solidFill>
                <a:schemeClr val="tx1"/>
              </a:solidFill>
              <a:latin typeface="Georgia" pitchFamily="18" charset="0"/>
            </a:endParaRPr>
          </a:p>
          <a:p>
            <a:pPr marL="342900" lvl="0" indent="-342900">
              <a:buFontTx/>
              <a:buChar char="-"/>
            </a:pPr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/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763688" y="5877272"/>
            <a:ext cx="6408712" cy="864096"/>
          </a:xfrm>
          <a:prstGeom prst="roundRect">
            <a:avLst/>
          </a:prstGeom>
          <a:solidFill>
            <a:srgbClr val="FFFFCC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/>
            <a:endParaRPr lang="ru-RU" sz="1200" b="1" dirty="0"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/>
            <a:r>
              <a:rPr lang="ru-RU" sz="1200" b="1" dirty="0">
                <a:solidFill>
                  <a:schemeClr val="tx1"/>
                </a:solidFill>
                <a:latin typeface="Georgia" pitchFamily="18" charset="0"/>
              </a:rPr>
              <a:t>Р.</a:t>
            </a:r>
            <a:r>
              <a:rPr lang="en-US" sz="1200" b="1" dirty="0">
                <a:solidFill>
                  <a:schemeClr val="tx1"/>
                </a:solidFill>
                <a:latin typeface="Georgia" pitchFamily="18" charset="0"/>
              </a:rPr>
              <a:t>S</a:t>
            </a:r>
            <a:r>
              <a:rPr lang="ru-RU" sz="1200" b="1" dirty="0">
                <a:solidFill>
                  <a:schemeClr val="tx1"/>
                </a:solidFill>
                <a:latin typeface="Georgia" pitchFamily="18" charset="0"/>
              </a:rPr>
              <a:t>. </a:t>
            </a: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Периодичность и длительность «Клубного часа</a:t>
            </a:r>
            <a:r>
              <a:rPr lang="ru-RU" sz="1200" b="1" dirty="0">
                <a:solidFill>
                  <a:schemeClr val="tx1"/>
                </a:solidFill>
                <a:latin typeface="Georgia" pitchFamily="18" charset="0"/>
              </a:rPr>
              <a:t>» </a:t>
            </a: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составляет не менее 1 </a:t>
            </a:r>
            <a:r>
              <a:rPr lang="en-US" sz="1200" dirty="0">
                <a:solidFill>
                  <a:schemeClr val="tx1"/>
                </a:solidFill>
                <a:latin typeface="Georgia" pitchFamily="18" charset="0"/>
              </a:rPr>
              <a:t>-2 </a:t>
            </a: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раза в месяц и не менее 1 часа. По окончании «Клубного часа» ответственные проходят по этажам и группам с колокольчиком, подавая сигнал о том, что пора возвращаться в группы </a:t>
            </a:r>
            <a:r>
              <a:rPr lang="en-US" sz="1200" dirty="0">
                <a:solidFill>
                  <a:schemeClr val="tx1"/>
                </a:solidFill>
                <a:latin typeface="Georgia" pitchFamily="18" charset="0"/>
              </a:rPr>
              <a:t>[</a:t>
            </a: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1</a:t>
            </a:r>
            <a:r>
              <a:rPr lang="en-US" sz="1200" dirty="0">
                <a:solidFill>
                  <a:schemeClr val="tx1"/>
                </a:solidFill>
                <a:latin typeface="Georgia" pitchFamily="18" charset="0"/>
              </a:rPr>
              <a:t>]</a:t>
            </a:r>
            <a:r>
              <a:rPr lang="ru-RU" sz="1200" dirty="0">
                <a:solidFill>
                  <a:schemeClr val="tx1"/>
                </a:solidFill>
                <a:latin typeface="Georgia" pitchFamily="18" charset="0"/>
              </a:rPr>
              <a:t>.  </a:t>
            </a:r>
          </a:p>
          <a:p>
            <a:pPr marL="342900" lvl="0" indent="-342900">
              <a:buFontTx/>
              <a:buChar char="-"/>
            </a:pPr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/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267744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Образовательная деятельность</a:t>
            </a: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в форме «Клубного часа»</a:t>
            </a:r>
            <a:endParaRPr lang="ru-RU" dirty="0"/>
          </a:p>
        </p:txBody>
      </p:sp>
      <p:pic>
        <p:nvPicPr>
          <p:cNvPr id="83980" name="Picture 12" descr="https://avatars.mds.yandex.net/i?id=dc73a20b97c27f7e191cabbce0675f200fc1d34d-9683462-images-thumbs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476672"/>
            <a:ext cx="1656184" cy="703880"/>
          </a:xfrm>
          <a:prstGeom prst="rect">
            <a:avLst/>
          </a:prstGeom>
          <a:noFill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501008"/>
            <a:ext cx="1548680" cy="100482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4149080"/>
            <a:ext cx="1368152" cy="8735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4653136"/>
            <a:ext cx="1337510" cy="8640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0994154">
            <a:off x="2130175" y="3794703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2700" algn="ctr"/>
            <a:r>
              <a:rPr lang="ru-RU" sz="1200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Лаборатория  письменности</a:t>
            </a:r>
          </a:p>
          <a:p>
            <a:pPr marL="342900" indent="12700" algn="ctr"/>
            <a:r>
              <a:rPr lang="ru-RU" sz="1200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Лаборатория  цвета</a:t>
            </a:r>
          </a:p>
          <a:p>
            <a:pPr marL="342900" indent="12700" algn="ctr"/>
            <a:r>
              <a:rPr lang="ru-RU" sz="1200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Лаборатория  «Метеорология»</a:t>
            </a:r>
          </a:p>
          <a:p>
            <a:pPr marL="342900" indent="12700" algn="ctr"/>
            <a:r>
              <a:rPr lang="ru-RU" sz="1200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Лаборатория  «Юный физик»</a:t>
            </a:r>
          </a:p>
          <a:p>
            <a:pPr marL="342900" indent="12700" algn="ctr"/>
            <a:r>
              <a:rPr lang="ru-RU" sz="1200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Лаборатория  «Робототехника»</a:t>
            </a:r>
          </a:p>
          <a:p>
            <a:pPr marL="342900" indent="12700" algn="ctr"/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Лаборатория «Кинестетика» и др.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32130" t="23520" r="20081" b="12641"/>
          <a:stretch>
            <a:fillRect/>
          </a:stretch>
        </p:blipFill>
        <p:spPr bwMode="auto">
          <a:xfrm>
            <a:off x="0" y="0"/>
            <a:ext cx="9144000" cy="687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s://sun9-74.userapi.com/impg/gx3arcHHMdEiP1eO7L5IfpBwZvcSlUeSVlN1MA/68DYB6PCZrA.jpg?size=1280x573&amp;quality=95&amp;sign=4fba4b53c32f887ef4d4917979316e9d&amp;type=album"/>
          <p:cNvPicPr>
            <a:picLocks noChangeAspect="1" noChangeArrowheads="1"/>
          </p:cNvPicPr>
          <p:nvPr/>
        </p:nvPicPr>
        <p:blipFill>
          <a:blip r:embed="rId3" cstate="print"/>
          <a:srcRect l="15356" r="18495"/>
          <a:stretch>
            <a:fillRect/>
          </a:stretch>
        </p:blipFill>
        <p:spPr bwMode="auto">
          <a:xfrm>
            <a:off x="3203848" y="1484784"/>
            <a:ext cx="2520280" cy="1705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2987824" y="908720"/>
            <a:ext cx="46805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Georgia" pitchFamily="18" charset="0"/>
              </a:rPr>
              <a:t>Нетрадиционная форма образовательной деятельности в рамках </a:t>
            </a:r>
            <a:r>
              <a:rPr lang="ru-RU" sz="1600" b="1" dirty="0">
                <a:latin typeface="Georgia" pitchFamily="18" charset="0"/>
              </a:rPr>
              <a:t>«Клубного часа»</a:t>
            </a:r>
            <a:endParaRPr lang="ru-RU" sz="1400" b="1" dirty="0">
              <a:latin typeface="Georgia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475656" y="188640"/>
            <a:ext cx="5976664" cy="6120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03648" y="260648"/>
            <a:ext cx="610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детская телекомпания «Солнышко.ТВ»</a:t>
            </a:r>
          </a:p>
        </p:txBody>
      </p:sp>
      <p:pic>
        <p:nvPicPr>
          <p:cNvPr id="83980" name="Picture 12" descr="https://avatars.mds.yandex.net/i?id=dc73a20b97c27f7e191cabbce0675f200fc1d34d-9683462-images-thumbs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260648"/>
            <a:ext cx="1914562" cy="813690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-180528" y="1412776"/>
            <a:ext cx="32403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2700" algn="ctr"/>
            <a:r>
              <a:rPr lang="ru-RU" sz="1600" dirty="0">
                <a:latin typeface="Georgia" pitchFamily="18" charset="0"/>
              </a:rPr>
              <a:t>Организация детской телекомпании «Солнышко.ТВ» в рамках «Клубного часа» - средство повышения уровня речевой и коммуникативной компетентности дошкольников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364088" y="1484784"/>
            <a:ext cx="25020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2700" algn="ctr"/>
            <a:r>
              <a:rPr lang="ru-RU" sz="1600" dirty="0">
                <a:latin typeface="Georgia" pitchFamily="18" charset="0"/>
              </a:rPr>
              <a:t>Цикл тематических передач освещает множество тем, знакомит с интересными событиями детского сада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-180528" y="3933056"/>
            <a:ext cx="29878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Праздничный выпуск телепередачи «Солнышко.ТВ», посвященный </a:t>
            </a:r>
          </a:p>
          <a:p>
            <a:pPr algn="ctr"/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Дню матери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72000" y="3861048"/>
            <a:ext cx="338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Спецвыпуск телепередачи «Солнышко.ТВ» по ПДД.</a:t>
            </a:r>
          </a:p>
          <a:p>
            <a:pPr algn="ctr"/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Участие во всероссийском конкурсе чтецов стихов по ПДД «Азбука дорожной безопасности»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32" name="Picture 8" descr="https://sun9-1.userapi.com/impg/O7eYRJizhejynOMbpVWxilcVcYO_JXMb-qMC_w/FOQl9840OMM.jpg?size=151x145&amp;quality=96&amp;sign=c2c9ee53825590588c4e74cce6a5c1e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5301208"/>
            <a:ext cx="1438275" cy="1381126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2987824" y="3212976"/>
            <a:ext cx="2862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2700" algn="ctr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Телеведущие: </a:t>
            </a:r>
          </a:p>
          <a:p>
            <a:pPr marL="342900" indent="12700" algn="ctr"/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Мишутка и Катюшка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339752" y="5257562"/>
            <a:ext cx="28803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Спецвыпуск </a:t>
            </a:r>
          </a:p>
          <a:p>
            <a:pPr algn="ctr"/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телепередачи «Солнышко.ТВ» о педагогах и наставниках детского сада.</a:t>
            </a:r>
          </a:p>
          <a:p>
            <a:pPr algn="ctr"/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«Визитная карточка</a:t>
            </a:r>
          </a:p>
          <a:p>
            <a:pPr algn="ctr"/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Журавлевой Н.В.» 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36" name="Picture 12" descr="http://qrcoder.ru/code/?https%3A%2F%2Fvk.com%2Fvideo-145493641_456239932%3Ft%3D2m50s&amp;4&amp;0"/>
          <p:cNvPicPr>
            <a:picLocks noChangeAspect="1" noChangeArrowheads="1"/>
          </p:cNvPicPr>
          <p:nvPr/>
        </p:nvPicPr>
        <p:blipFill>
          <a:blip r:embed="rId6" cstate="print"/>
          <a:srcRect l="4610" t="4610" r="3196" b="3196"/>
          <a:stretch>
            <a:fillRect/>
          </a:stretch>
        </p:blipFill>
        <p:spPr bwMode="auto">
          <a:xfrm>
            <a:off x="3131840" y="3933056"/>
            <a:ext cx="1368152" cy="1368152"/>
          </a:xfrm>
          <a:prstGeom prst="rect">
            <a:avLst/>
          </a:prstGeom>
          <a:noFill/>
        </p:spPr>
      </p:pic>
      <p:pic>
        <p:nvPicPr>
          <p:cNvPr id="61442" name="Picture 2" descr="http://qrcoder.ru/code/?https%3A%2F%2Fdisk.yandex.ru%2Fi%2F7kurgFXM-yNoOQ&amp;4&amp;0"/>
          <p:cNvPicPr>
            <a:picLocks noChangeAspect="1" noChangeArrowheads="1"/>
          </p:cNvPicPr>
          <p:nvPr/>
        </p:nvPicPr>
        <p:blipFill>
          <a:blip r:embed="rId7" cstate="print"/>
          <a:srcRect l="5108" t="5108" r="8055" b="8055"/>
          <a:stretch>
            <a:fillRect/>
          </a:stretch>
        </p:blipFill>
        <p:spPr bwMode="auto">
          <a:xfrm>
            <a:off x="683568" y="5301208"/>
            <a:ext cx="1296144" cy="129614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211960" y="548680"/>
            <a:ext cx="2862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2700" algn="ctr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Нетрадиционная форма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539552" y="2708920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2700" algn="ctr"/>
            <a:r>
              <a:rPr lang="ru-RU" sz="1400" b="1" dirty="0">
                <a:solidFill>
                  <a:schemeClr val="bg1"/>
                </a:solidFill>
                <a:latin typeface="Georgia" pitchFamily="18" charset="0"/>
              </a:rPr>
              <a:t>Семейный Фестиваль</a:t>
            </a:r>
          </a:p>
          <a:p>
            <a:pPr marL="342900" indent="12700" algn="ctr"/>
            <a:r>
              <a:rPr lang="ru-RU" sz="1400" dirty="0">
                <a:solidFill>
                  <a:schemeClr val="bg1"/>
                </a:solidFill>
                <a:latin typeface="Georgia" pitchFamily="18" charset="0"/>
              </a:rPr>
              <a:t>«Семь шагов навстречу!»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100" t="24254" r="20101" b="12802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Прямоугольник 40"/>
          <p:cNvSpPr/>
          <p:nvPr/>
        </p:nvSpPr>
        <p:spPr>
          <a:xfrm>
            <a:off x="4788024" y="1268760"/>
            <a:ext cx="309634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i="1" dirty="0">
              <a:latin typeface="Georgia" pitchFamily="18" charset="0"/>
            </a:endParaRPr>
          </a:p>
          <a:p>
            <a:pPr algn="ctr"/>
            <a:r>
              <a:rPr lang="ru-RU" sz="1600" i="1" dirty="0">
                <a:latin typeface="Georgia" pitchFamily="18" charset="0"/>
              </a:rPr>
              <a:t>«КВИЗ» </a:t>
            </a:r>
            <a:r>
              <a:rPr lang="ru-RU" sz="1600" dirty="0">
                <a:latin typeface="Georgia" pitchFamily="18" charset="0"/>
              </a:rPr>
              <a:t>- это командная интеллектуальная игра на логику, сообразительность и смекалку, участники которой за ограниченный промежуток времени отвечают на вопросы </a:t>
            </a:r>
            <a:r>
              <a:rPr lang="ru-RU" sz="1600" i="1" dirty="0">
                <a:latin typeface="Georgia" pitchFamily="18" charset="0"/>
              </a:rPr>
              <a:t>(по теме Клубного часа). </a:t>
            </a:r>
            <a:endParaRPr lang="en-US" sz="1600" i="1" dirty="0">
              <a:latin typeface="Georgia" pitchFamily="18" charset="0"/>
            </a:endParaRPr>
          </a:p>
          <a:p>
            <a:pPr algn="ctr"/>
            <a:endParaRPr lang="en-US" sz="1600" dirty="0">
              <a:latin typeface="Georgia" pitchFamily="18" charset="0"/>
            </a:endParaRPr>
          </a:p>
          <a:p>
            <a:pPr algn="ctr"/>
            <a:endParaRPr lang="ru-RU" sz="1600" dirty="0">
              <a:latin typeface="Georgia" pitchFamily="18" charset="0"/>
            </a:endParaRPr>
          </a:p>
          <a:p>
            <a:pPr algn="ctr"/>
            <a:r>
              <a:rPr lang="ru-RU" sz="1400" dirty="0">
                <a:latin typeface="Georgia" pitchFamily="18" charset="0"/>
              </a:rPr>
              <a:t>В основе игры работает механизм «вопрос-ответ».</a:t>
            </a:r>
          </a:p>
          <a:p>
            <a:pPr algn="ctr"/>
            <a:r>
              <a:rPr lang="ru-RU" sz="1400" dirty="0">
                <a:latin typeface="Georgia" pitchFamily="18" charset="0"/>
              </a:rPr>
              <a:t>«Квиз» служит и формой опроса, и способом проверки знаний, а также развлекательным элементом (являясь по своей сути отдыхом, выполняет образовательную функцию). </a:t>
            </a:r>
          </a:p>
          <a:p>
            <a:pPr algn="ctr"/>
            <a:r>
              <a:rPr lang="ru-RU" sz="1400" dirty="0">
                <a:latin typeface="Georgia" pitchFamily="18" charset="0"/>
              </a:rPr>
              <a:t>В «Квизе» могут принимать участие 2-7 команд по </a:t>
            </a:r>
          </a:p>
          <a:p>
            <a:pPr algn="ctr"/>
            <a:r>
              <a:rPr lang="ru-RU" sz="1400" dirty="0">
                <a:latin typeface="Georgia" pitchFamily="18" charset="0"/>
              </a:rPr>
              <a:t>6-8 человек. </a:t>
            </a:r>
          </a:p>
          <a:p>
            <a:pPr algn="ctr"/>
            <a:r>
              <a:rPr lang="ru-RU" sz="1400" dirty="0">
                <a:latin typeface="Georgia" pitchFamily="18" charset="0"/>
              </a:rPr>
              <a:t>«Квиз» развивает мышление, воображение; воспитывает командный дух</a:t>
            </a:r>
            <a:r>
              <a:rPr lang="en-US" sz="1400" dirty="0">
                <a:latin typeface="Georgia" pitchFamily="18" charset="0"/>
              </a:rPr>
              <a:t>[</a:t>
            </a:r>
            <a:r>
              <a:rPr lang="ru-RU" sz="1400" dirty="0">
                <a:latin typeface="Georgia" pitchFamily="18" charset="0"/>
              </a:rPr>
              <a:t>2,5</a:t>
            </a:r>
            <a:r>
              <a:rPr lang="en-US" sz="1400" dirty="0">
                <a:latin typeface="Georgia" pitchFamily="18" charset="0"/>
              </a:rPr>
              <a:t>]</a:t>
            </a:r>
            <a:r>
              <a:rPr lang="ru-RU" sz="1400" dirty="0">
                <a:latin typeface="Georgia" pitchFamily="18" charset="0"/>
              </a:rPr>
              <a:t>.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75656" y="188640"/>
            <a:ext cx="5976664" cy="6120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403648" y="260648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Интеллектуальная викторина «Квиз-тайм»</a:t>
            </a:r>
          </a:p>
        </p:txBody>
      </p:sp>
      <p:pic>
        <p:nvPicPr>
          <p:cNvPr id="44" name="Picture 12" descr="https://avatars.mds.yandex.net/i?id=dc73a20b97c27f7e191cabbce0675f200fc1d34d-9683462-images-thumbs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260648"/>
            <a:ext cx="1914562" cy="813690"/>
          </a:xfrm>
          <a:prstGeom prst="rect">
            <a:avLst/>
          </a:prstGeom>
          <a:noFill/>
        </p:spPr>
      </p:pic>
      <p:sp>
        <p:nvSpPr>
          <p:cNvPr id="45" name="Прямоугольник 44"/>
          <p:cNvSpPr/>
          <p:nvPr/>
        </p:nvSpPr>
        <p:spPr>
          <a:xfrm>
            <a:off x="2843808" y="836712"/>
            <a:ext cx="46805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Georgia" pitchFamily="18" charset="0"/>
              </a:rPr>
              <a:t>Нетрадиционная форма образовательной деятельности в рамках </a:t>
            </a:r>
            <a:r>
              <a:rPr lang="ru-RU" sz="1600" b="1" dirty="0">
                <a:latin typeface="Georgia" pitchFamily="18" charset="0"/>
              </a:rPr>
              <a:t>«Клубного часа»</a:t>
            </a:r>
            <a:endParaRPr lang="ru-RU" sz="1400" b="1" dirty="0">
              <a:latin typeface="Georgia" pitchFamily="18" charset="0"/>
            </a:endParaRPr>
          </a:p>
        </p:txBody>
      </p:sp>
      <p:pic>
        <p:nvPicPr>
          <p:cNvPr id="46" name="Picture 2" descr="https://sun9-45.userapi.com/impg/dRT8dM2F1S5bGUj3Ku3rzeEoCE_s5nfIMFUsmQ/ASznkvpHXOY.jpg?size=1280x720&amp;quality=95&amp;sign=15c84193f92aa46e53e9eb59ea3eca0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3" y="1340768"/>
            <a:ext cx="3456385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7" name="Прямоугольник 46"/>
          <p:cNvSpPr/>
          <p:nvPr/>
        </p:nvSpPr>
        <p:spPr>
          <a:xfrm>
            <a:off x="539552" y="2780928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2700" algn="ctr"/>
            <a:r>
              <a:rPr lang="ru-RU" sz="1400" b="1" dirty="0">
                <a:solidFill>
                  <a:schemeClr val="bg1"/>
                </a:solidFill>
                <a:latin typeface="Georgia" pitchFamily="18" charset="0"/>
              </a:rPr>
              <a:t>Семейный Фестиваль</a:t>
            </a:r>
          </a:p>
          <a:p>
            <a:pPr marL="342900" indent="12700" algn="ctr"/>
            <a:r>
              <a:rPr lang="ru-RU" sz="1400" dirty="0">
                <a:solidFill>
                  <a:schemeClr val="bg1"/>
                </a:solidFill>
                <a:latin typeface="Georgia" pitchFamily="18" charset="0"/>
              </a:rPr>
              <a:t>«Семь шагов навстречу!»</a:t>
            </a:r>
          </a:p>
        </p:txBody>
      </p:sp>
      <p:pic>
        <p:nvPicPr>
          <p:cNvPr id="48" name="Picture 23"/>
          <p:cNvPicPr>
            <a:picLocks noChangeAspect="1" noChangeArrowheads="1"/>
          </p:cNvPicPr>
          <p:nvPr/>
        </p:nvPicPr>
        <p:blipFill>
          <a:blip r:embed="rId5" cstate="print"/>
          <a:srcRect l="30240" t="35640" r="34323" b="27400"/>
          <a:stretch>
            <a:fillRect/>
          </a:stretch>
        </p:blipFill>
        <p:spPr bwMode="auto">
          <a:xfrm>
            <a:off x="2771800" y="5517232"/>
            <a:ext cx="2017216" cy="1183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Picture 21"/>
          <p:cNvPicPr>
            <a:picLocks noChangeAspect="1" noChangeArrowheads="1"/>
          </p:cNvPicPr>
          <p:nvPr/>
        </p:nvPicPr>
        <p:blipFill>
          <a:blip r:embed="rId6" cstate="print"/>
          <a:srcRect l="31185" t="33600" r="32433" b="25241"/>
          <a:stretch>
            <a:fillRect/>
          </a:stretch>
        </p:blipFill>
        <p:spPr bwMode="auto">
          <a:xfrm>
            <a:off x="3275856" y="3762855"/>
            <a:ext cx="1471020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1"/>
          <p:cNvPicPr>
            <a:picLocks noChangeAspect="1" noChangeArrowheads="1"/>
          </p:cNvPicPr>
          <p:nvPr/>
        </p:nvPicPr>
        <p:blipFill>
          <a:blip r:embed="rId7" cstate="print"/>
          <a:srcRect l="31657" t="39479" r="32433" b="20201"/>
          <a:stretch>
            <a:fillRect/>
          </a:stretch>
        </p:blipFill>
        <p:spPr bwMode="auto">
          <a:xfrm>
            <a:off x="3059832" y="4653136"/>
            <a:ext cx="1224136" cy="77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Прямоугольник 50"/>
          <p:cNvSpPr/>
          <p:nvPr/>
        </p:nvSpPr>
        <p:spPr>
          <a:xfrm>
            <a:off x="179512" y="6396335"/>
            <a:ext cx="2862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2700" algn="ctr"/>
            <a:r>
              <a:rPr lang="ru-RU" sz="1200" b="1" i="1" dirty="0">
                <a:latin typeface="Georgia" pitchFamily="18" charset="0"/>
              </a:rPr>
              <a:t>ТЕЛЕКВИЗ</a:t>
            </a:r>
          </a:p>
          <a:p>
            <a:pPr marL="342900" indent="12700" algn="ctr"/>
            <a:r>
              <a:rPr lang="ru-RU" sz="1200" dirty="0">
                <a:latin typeface="Georgia" pitchFamily="18" charset="0"/>
              </a:rPr>
              <a:t>День народного единства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 cstate="print"/>
          <a:srcRect l="32130" t="23881" r="20148" b="12280"/>
          <a:stretch>
            <a:fillRect/>
          </a:stretch>
        </p:blipFill>
        <p:spPr bwMode="auto">
          <a:xfrm>
            <a:off x="0" y="0"/>
            <a:ext cx="9144000" cy="688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1988840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Georgia" pitchFamily="18" charset="0"/>
              </a:rPr>
              <a:t>Гришаева Н.П. Современные технологии эффективной социализации ребенка в дошкольной образовательной организации: методическое пособие. М.: Вентана-граф, 2015. 184 с.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Georgia" pitchFamily="18" charset="0"/>
              </a:rPr>
              <a:t>Приказ Министерства просвещения Российской Федерации от 25.11.2022 № </a:t>
            </a:r>
            <a:r>
              <a:rPr lang="ru-RU" sz="1600">
                <a:latin typeface="Georgia" pitchFamily="18" charset="0"/>
              </a:rPr>
              <a:t>1028 «Об </a:t>
            </a:r>
            <a:r>
              <a:rPr lang="ru-RU" sz="1600" dirty="0">
                <a:latin typeface="Georgia" pitchFamily="18" charset="0"/>
              </a:rPr>
              <a:t>утверждении федеральной образовательной программы </a:t>
            </a:r>
            <a:r>
              <a:rPr lang="ru-RU" sz="1600">
                <a:latin typeface="Georgia" pitchFamily="18" charset="0"/>
              </a:rPr>
              <a:t>дошкольного образования» </a:t>
            </a:r>
            <a:r>
              <a:rPr lang="ru-RU" sz="1600" dirty="0">
                <a:latin typeface="Georgia" pitchFamily="18" charset="0"/>
              </a:rPr>
              <a:t>(Зарегистрирован 28.12.2022 № 71847).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eorgia" pitchFamily="18" charset="0"/>
                <a:hlinkClick r:id="rId3"/>
              </a:rPr>
              <a:t>https://mersibo.ru/</a:t>
            </a:r>
            <a:endParaRPr lang="ru-RU" sz="1600" dirty="0">
              <a:latin typeface="Georg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eorgia" pitchFamily="18" charset="0"/>
                <a:hlinkClick r:id="rId4"/>
              </a:rPr>
              <a:t>http://radost5.my1.ru›MedMat/</a:t>
            </a:r>
            <a:r>
              <a:rPr lang="en-US" sz="1600" dirty="0" err="1">
                <a:latin typeface="Georgia" pitchFamily="18" charset="0"/>
                <a:hlinkClick r:id="rId4"/>
              </a:rPr>
              <a:t>kviz-tekhnologija_kak</a:t>
            </a:r>
            <a:r>
              <a:rPr lang="en-US" sz="1600" dirty="0">
                <a:latin typeface="Georgia" pitchFamily="18" charset="0"/>
                <a:hlinkClick r:id="rId4"/>
              </a:rPr>
              <a:t>_…</a:t>
            </a:r>
            <a:r>
              <a:rPr lang="en-US" sz="1600" dirty="0">
                <a:latin typeface="Georgia" pitchFamily="18" charset="0"/>
              </a:rPr>
              <a:t> </a:t>
            </a:r>
            <a:r>
              <a:rPr lang="ru-RU" sz="1600" dirty="0">
                <a:latin typeface="Georgia" pitchFamily="18" charset="0"/>
              </a:rPr>
              <a:t> </a:t>
            </a:r>
          </a:p>
          <a:p>
            <a:pPr marL="342900" indent="-342900">
              <a:buFont typeface="+mj-lt"/>
              <a:buAutoNum type="arabicPeriod"/>
            </a:pPr>
            <a:r>
              <a:rPr lang="ru-RU" u="sng" dirty="0">
                <a:latin typeface="Georgia" pitchFamily="18" charset="0"/>
                <a:hlinkClick r:id="rId5"/>
              </a:rPr>
              <a:t> </a:t>
            </a:r>
            <a:r>
              <a:rPr lang="en-US" u="sng" dirty="0">
                <a:latin typeface="Georgia" pitchFamily="18" charset="0"/>
                <a:hlinkClick r:id="rId5"/>
              </a:rPr>
              <a:t>https://cyberleninka.ru/article/n/primenenie-kviz-tehnologii-v-obrazovanii/viewer</a:t>
            </a:r>
            <a:endParaRPr lang="ru-RU" u="sng" dirty="0">
              <a:latin typeface="Georgia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476672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Список использованных источников:</a:t>
            </a:r>
          </a:p>
        </p:txBody>
      </p:sp>
      <p:pic>
        <p:nvPicPr>
          <p:cNvPr id="13" name="Picture 11" descr="https://zamanilka.ru/wp-content/uploads/2022/06/kartinki-solce-dlya-detei-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26022">
            <a:off x="6837762" y="2457643"/>
            <a:ext cx="1036242" cy="1011936"/>
          </a:xfrm>
          <a:prstGeom prst="rect">
            <a:avLst/>
          </a:prstGeom>
          <a:noFill/>
        </p:spPr>
      </p:pic>
      <p:pic>
        <p:nvPicPr>
          <p:cNvPr id="14" name="Picture 1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52509">
            <a:off x="2816802" y="2813638"/>
            <a:ext cx="1689132" cy="123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52509">
            <a:off x="2816802" y="2813230"/>
            <a:ext cx="1689132" cy="123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AutoShape 5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7" name="AutoShape 7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 cstate="print"/>
          <a:srcRect l="32130" t="23520" r="20081" b="12641"/>
          <a:stretch>
            <a:fillRect/>
          </a:stretch>
        </p:blipFill>
        <p:spPr bwMode="auto">
          <a:xfrm>
            <a:off x="0" y="0"/>
            <a:ext cx="9144000" cy="687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132\Desktop\МО 05.03.24\фото\кабинет\100_3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5544616" cy="415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Выноска-облако 15">
            <a:hlinkClick r:id="rId4" action="ppaction://hlinkfile"/>
          </p:cNvPr>
          <p:cNvSpPr/>
          <p:nvPr/>
        </p:nvSpPr>
        <p:spPr>
          <a:xfrm>
            <a:off x="2267744" y="188640"/>
            <a:ext cx="5915060" cy="1584176"/>
          </a:xfrm>
          <a:prstGeom prst="cloudCallout">
            <a:avLst>
              <a:gd name="adj1" fmla="val -22285"/>
              <a:gd name="adj2" fmla="val 10490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Georgia" pitchFamily="18" charset="0"/>
            </a:endParaRPr>
          </a:p>
        </p:txBody>
      </p:sp>
      <p:pic>
        <p:nvPicPr>
          <p:cNvPr id="18" name="Picture 11" descr="https://zamanilka.ru/wp-content/uploads/2022/06/kartinki-solce-dlya-detei-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32693">
            <a:off x="6157742" y="2359478"/>
            <a:ext cx="1240015" cy="1210930"/>
          </a:xfrm>
          <a:prstGeom prst="rect">
            <a:avLst/>
          </a:prstGeom>
          <a:noFill/>
        </p:spPr>
      </p:pic>
      <p:pic>
        <p:nvPicPr>
          <p:cNvPr id="20" name="Picture 15" descr="https://grizly.club/uploads/posts/2023-08/1693303844_grizly-club-p-kartinki-dobro-pozhalovat-nadpis-bez-fona-2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9F8F6"/>
              </a:clrFrom>
              <a:clrTo>
                <a:srgbClr val="F9F8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548680"/>
            <a:ext cx="4752528" cy="750041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2708920"/>
            <a:ext cx="4640449" cy="379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/>
          <p:cNvSpPr/>
          <p:nvPr/>
        </p:nvSpPr>
        <p:spPr>
          <a:xfrm>
            <a:off x="4355976" y="3861048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Интерактивный</a:t>
            </a:r>
          </a:p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детский клуб</a:t>
            </a:r>
          </a:p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«Речь+:</a:t>
            </a:r>
          </a:p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до и после»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print"/>
          <a:srcRect l="30239" t="21000" r="17786" b="9281"/>
          <a:stretch>
            <a:fillRect/>
          </a:stretch>
        </p:blipFill>
        <p:spPr bwMode="auto">
          <a:xfrm>
            <a:off x="0" y="0"/>
            <a:ext cx="9144000" cy="689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AutoShape 5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7" name="AutoShape 7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-324544" y="2348880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Системность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396552" y="4365104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Трансформируемость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6309320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Вариативность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35896" y="6309320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Доступность</a:t>
            </a:r>
            <a:r>
              <a:rPr lang="en-US" b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Georgia" pitchFamily="18" charset="0"/>
              </a:rPr>
              <a:t>[3]</a:t>
            </a:r>
            <a:r>
              <a:rPr lang="ru-RU" dirty="0">
                <a:solidFill>
                  <a:srgbClr val="C00000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86348" y="4293096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Безопасность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60032" y="2060848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Эстетичность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411760" y="2708920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Коррекционно-развивающая среда студии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«Речь+/до и после»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9552" y="1484784"/>
            <a:ext cx="2101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Constantia" pitchFamily="18" charset="0"/>
              </a:rPr>
              <a:t>Индивидуальная</a:t>
            </a:r>
          </a:p>
          <a:p>
            <a:pPr algn="ctr"/>
            <a:r>
              <a:rPr lang="ru-RU" sz="1600" dirty="0">
                <a:latin typeface="Constantia" pitchFamily="18" charset="0"/>
              </a:rPr>
              <a:t>зона коррекции </a:t>
            </a:r>
          </a:p>
          <a:p>
            <a:pPr algn="ctr"/>
            <a:r>
              <a:rPr lang="ru-RU" sz="1600" dirty="0">
                <a:latin typeface="Constantia" pitchFamily="18" charset="0"/>
              </a:rPr>
              <a:t>звукопроизношения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552" y="3789040"/>
            <a:ext cx="1872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Constantia" pitchFamily="18" charset="0"/>
              </a:rPr>
              <a:t>Образовательный</a:t>
            </a:r>
          </a:p>
          <a:p>
            <a:pPr algn="ctr"/>
            <a:r>
              <a:rPr lang="ru-RU" sz="1600" dirty="0">
                <a:latin typeface="Constantia" pitchFamily="18" charset="0"/>
              </a:rPr>
              <a:t>модуль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27728" y="5157192"/>
            <a:ext cx="27460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Constantia" pitchFamily="18" charset="0"/>
              </a:rPr>
              <a:t>Модуль</a:t>
            </a:r>
          </a:p>
          <a:p>
            <a:pPr algn="ctr"/>
            <a:r>
              <a:rPr lang="ru-RU" sz="1600" dirty="0">
                <a:latin typeface="Constantia" pitchFamily="18" charset="0"/>
              </a:rPr>
              <a:t>методического,</a:t>
            </a:r>
          </a:p>
          <a:p>
            <a:pPr algn="ctr"/>
            <a:r>
              <a:rPr lang="ru-RU" sz="1600" dirty="0">
                <a:latin typeface="Constantia" pitchFamily="18" charset="0"/>
              </a:rPr>
              <a:t>дидактического и игрового</a:t>
            </a:r>
          </a:p>
          <a:p>
            <a:pPr algn="ctr"/>
            <a:r>
              <a:rPr lang="ru-RU" sz="1600" dirty="0">
                <a:latin typeface="Constantia" pitchFamily="18" charset="0"/>
              </a:rPr>
              <a:t>сопровождения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16016" y="5517232"/>
            <a:ext cx="1703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Constantia" pitchFamily="18" charset="0"/>
              </a:rPr>
              <a:t>Сенсомоторный</a:t>
            </a:r>
          </a:p>
          <a:p>
            <a:pPr algn="ctr"/>
            <a:r>
              <a:rPr lang="ru-RU" sz="1600" dirty="0">
                <a:latin typeface="Constantia" pitchFamily="18" charset="0"/>
              </a:rPr>
              <a:t>модуль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72200" y="3717032"/>
            <a:ext cx="145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onstantia" pitchFamily="18" charset="0"/>
              </a:rPr>
              <a:t>Модуль </a:t>
            </a:r>
          </a:p>
          <a:p>
            <a:pPr algn="ctr"/>
            <a:r>
              <a:rPr lang="ru-RU" sz="1600" dirty="0">
                <a:latin typeface="Constantia" pitchFamily="18" charset="0"/>
              </a:rPr>
              <a:t>ЦОР и ТСО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68144" y="1412776"/>
            <a:ext cx="1854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Constantia" pitchFamily="18" charset="0"/>
              </a:rPr>
              <a:t>Рабочее место</a:t>
            </a:r>
          </a:p>
          <a:p>
            <a:pPr algn="ctr"/>
            <a:r>
              <a:rPr lang="ru-RU" sz="1600" dirty="0">
                <a:latin typeface="Constantia" pitchFamily="18" charset="0"/>
              </a:rPr>
              <a:t>учителя-логопеда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2" cstate="print"/>
          <a:srcRect l="29975" t="21000" r="17786" b="98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AutoShape 5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7" name="AutoShape 7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Выноска-облако 7"/>
          <p:cNvSpPr/>
          <p:nvPr/>
        </p:nvSpPr>
        <p:spPr>
          <a:xfrm>
            <a:off x="4211960" y="0"/>
            <a:ext cx="4032448" cy="1124744"/>
          </a:xfrm>
          <a:prstGeom prst="cloudCallout">
            <a:avLst>
              <a:gd name="adj1" fmla="val -20880"/>
              <a:gd name="adj2" fmla="val 8594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Индивидуальная зона коррекции звукопроизношения 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9512" y="3717032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>
                <a:latin typeface="Georgia" pitchFamily="18" charset="0"/>
              </a:rPr>
              <a:t>Развитие </a:t>
            </a:r>
          </a:p>
          <a:p>
            <a:pPr algn="ctr"/>
            <a:r>
              <a:rPr lang="ru-RU" sz="1600" b="1" i="1" dirty="0">
                <a:latin typeface="Georgia" pitchFamily="18" charset="0"/>
              </a:rPr>
              <a:t>речевого дыхания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47864" y="6093296"/>
            <a:ext cx="3013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latin typeface="Georgia" pitchFamily="18" charset="0"/>
              </a:rPr>
              <a:t>Автоматизация звуков</a:t>
            </a:r>
          </a:p>
          <a:p>
            <a:r>
              <a:rPr lang="ru-RU" sz="1600" b="1" i="1" dirty="0">
                <a:latin typeface="Georgia" pitchFamily="18" charset="0"/>
              </a:rPr>
              <a:t>в словах и предложениях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AutoShape 5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7" name="AutoShape 7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32161" t="24214" r="19952" b="128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Выноска-облако 52"/>
          <p:cNvSpPr/>
          <p:nvPr/>
        </p:nvSpPr>
        <p:spPr>
          <a:xfrm>
            <a:off x="5220072" y="0"/>
            <a:ext cx="3348880" cy="1052736"/>
          </a:xfrm>
          <a:prstGeom prst="cloudCallout">
            <a:avLst>
              <a:gd name="adj1" fmla="val -20880"/>
              <a:gd name="adj2" fmla="val 8594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Образовательный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модуль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9512" y="3284984"/>
            <a:ext cx="3804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latin typeface="Georgia" pitchFamily="18" charset="0"/>
              </a:rPr>
              <a:t>Учебная зона</a:t>
            </a:r>
          </a:p>
          <a:p>
            <a:r>
              <a:rPr lang="ru-RU" sz="1600" b="1" i="1" dirty="0">
                <a:latin typeface="Georgia" pitchFamily="18" charset="0"/>
              </a:rPr>
              <a:t>Артикуляционная гимнастика</a:t>
            </a:r>
          </a:p>
          <a:p>
            <a:r>
              <a:rPr lang="ru-RU" sz="1600" b="1" i="1" dirty="0">
                <a:latin typeface="Georgia" pitchFamily="18" charset="0"/>
              </a:rPr>
              <a:t>Обучение грамоте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1520" y="6273225"/>
            <a:ext cx="4605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latin typeface="Georgia" pitchFamily="18" charset="0"/>
              </a:rPr>
              <a:t>Магнитно-маркерная доска с буквами</a:t>
            </a:r>
          </a:p>
          <a:p>
            <a:r>
              <a:rPr lang="ru-RU" sz="1600" b="1" i="1" dirty="0">
                <a:latin typeface="Georgia" pitchFamily="18" charset="0"/>
              </a:rPr>
              <a:t>и маркерами «Ноутик»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AutoShape 5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7" name="AutoShape 7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130" t="24189" r="20053" b="12222"/>
          <a:stretch>
            <a:fillRect/>
          </a:stretch>
        </p:blipFill>
        <p:spPr bwMode="auto">
          <a:xfrm>
            <a:off x="-1016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Выноска-облако 16"/>
          <p:cNvSpPr/>
          <p:nvPr/>
        </p:nvSpPr>
        <p:spPr>
          <a:xfrm>
            <a:off x="5111552" y="0"/>
            <a:ext cx="3348880" cy="1124744"/>
          </a:xfrm>
          <a:prstGeom prst="cloudCallout">
            <a:avLst>
              <a:gd name="adj1" fmla="val -64851"/>
              <a:gd name="adj2" fmla="val 5321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Образовательный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модуль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594928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Georgia" pitchFamily="18" charset="0"/>
              </a:rPr>
              <a:t>Обучение грамоте</a:t>
            </a:r>
            <a:endParaRPr lang="ru-RU" sz="1600" i="1" dirty="0">
              <a:latin typeface="Georg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35896" y="5534561"/>
            <a:ext cx="4860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Georgia" pitchFamily="18" charset="0"/>
              </a:rPr>
              <a:t>Методические пособия :</a:t>
            </a:r>
          </a:p>
          <a:p>
            <a:r>
              <a:rPr lang="ru-RU" sz="1600" b="1" i="1" dirty="0">
                <a:latin typeface="Georgia" pitchFamily="18" charset="0"/>
              </a:rPr>
              <a:t>«Совушка», «Пирамида колец»</a:t>
            </a:r>
          </a:p>
          <a:p>
            <a:r>
              <a:rPr lang="ru-RU" sz="1600" i="1" dirty="0">
                <a:latin typeface="Georgia" pitchFamily="18" charset="0"/>
              </a:rPr>
              <a:t>(используются на индивидуальных, подгрупповых занятиях, в самостоятельной деятельности))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35896" y="1268760"/>
            <a:ext cx="4860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Georgia" pitchFamily="18" charset="0"/>
              </a:rPr>
              <a:t>Игра «Найди по первому слогу»</a:t>
            </a:r>
          </a:p>
          <a:p>
            <a:r>
              <a:rPr lang="ru-RU" sz="1600" i="1" dirty="0">
                <a:latin typeface="Georgia" pitchFamily="18" charset="0"/>
              </a:rPr>
              <a:t>(развивает фонематический слух, внимание, мышление, помогает различать слоги в составе слова)</a:t>
            </a:r>
          </a:p>
        </p:txBody>
      </p:sp>
      <p:sp>
        <p:nvSpPr>
          <p:cNvPr id="29" name="TextBox 28"/>
          <p:cNvSpPr txBox="1"/>
          <p:nvPr/>
        </p:nvSpPr>
        <p:spPr>
          <a:xfrm rot="507173">
            <a:off x="5938547" y="4567115"/>
            <a:ext cx="2599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Игра 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«Чей малыш?»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«Один-много»</a:t>
            </a:r>
          </a:p>
          <a:p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«Кто где живёт?» и др. </a:t>
            </a:r>
            <a:endParaRPr lang="en-US" sz="1400" b="1" i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endParaRPr lang="ru-RU" sz="1600" i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AutoShape 5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7" name="AutoShape 7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7395" t="24048" r="14888" b="123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2843808" y="548680"/>
            <a:ext cx="199125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latin typeface="Georgia" pitchFamily="18" charset="0"/>
              </a:rPr>
              <a:t>Нейроигра</a:t>
            </a:r>
          </a:p>
          <a:p>
            <a:r>
              <a:rPr lang="ru-RU" sz="1600" i="1" dirty="0">
                <a:latin typeface="Georgia" pitchFamily="18" charset="0"/>
              </a:rPr>
              <a:t>на внимание и</a:t>
            </a:r>
          </a:p>
          <a:p>
            <a:r>
              <a:rPr lang="ru-RU" sz="1600" i="1" dirty="0">
                <a:latin typeface="Georgia" pitchFamily="18" charset="0"/>
              </a:rPr>
              <a:t>развитие памяти</a:t>
            </a:r>
          </a:p>
          <a:p>
            <a:endParaRPr lang="ru-RU" sz="2400" b="1" dirty="0">
              <a:latin typeface="Georgia" pitchFamily="18" charset="0"/>
            </a:endParaRPr>
          </a:p>
        </p:txBody>
      </p:sp>
      <p:pic>
        <p:nvPicPr>
          <p:cNvPr id="27" name="Picture 5" descr="https://steamcdn-a.akamaihd.net/steamcommunity/public/images/clans/33235489/95a5b43c0de03c563c339c565e010d52e28f02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48576">
            <a:off x="2214688" y="1646508"/>
            <a:ext cx="3663534" cy="1931942"/>
          </a:xfrm>
          <a:prstGeom prst="rect">
            <a:avLst/>
          </a:prstGeom>
          <a:noFill/>
        </p:spPr>
      </p:pic>
      <p:sp>
        <p:nvSpPr>
          <p:cNvPr id="28" name="Выноска-облако 27"/>
          <p:cNvSpPr/>
          <p:nvPr/>
        </p:nvSpPr>
        <p:spPr>
          <a:xfrm>
            <a:off x="5292080" y="116632"/>
            <a:ext cx="3348880" cy="1124744"/>
          </a:xfrm>
          <a:prstGeom prst="cloudCallout">
            <a:avLst>
              <a:gd name="adj1" fmla="val -11660"/>
              <a:gd name="adj2" fmla="val 9438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Образовательный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модуль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80528" y="5013176"/>
            <a:ext cx="367240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latin typeface="Georgia" pitchFamily="18" charset="0"/>
              </a:rPr>
              <a:t>Нейродорожки </a:t>
            </a:r>
          </a:p>
          <a:p>
            <a:pPr algn="r"/>
            <a:r>
              <a:rPr lang="ru-RU" b="1" i="1" dirty="0">
                <a:latin typeface="Georgia" pitchFamily="18" charset="0"/>
              </a:rPr>
              <a:t>«Быстрые ладошки»</a:t>
            </a:r>
          </a:p>
          <a:p>
            <a:pPr algn="r"/>
            <a:r>
              <a:rPr lang="ru-RU" sz="1600" i="1" dirty="0">
                <a:latin typeface="Georgia" pitchFamily="18" charset="0"/>
              </a:rPr>
              <a:t>(улучшает усидчивость, концентрацию внимания, развивает мелкую моторику, помогает автоматизировать звуки)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2400" b="1" dirty="0">
              <a:latin typeface="Georgia" pitchFamily="18" charset="0"/>
            </a:endParaRPr>
          </a:p>
        </p:txBody>
      </p:sp>
      <p:pic>
        <p:nvPicPr>
          <p:cNvPr id="30" name="Picture 2" descr="https://celes.club/pictures/uploads/posts/2023-05/1685421095_celes-club-p-risunok-lampochka-razbitaya-risunok-vkonta-4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5517232"/>
            <a:ext cx="1008112" cy="1008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AutoShape 5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7" name="AutoShape 7" descr="https://media.baamboozle.com/uploads/images/803167/1657592497_15614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" cstate="print"/>
          <a:srcRect l="32195" t="24488" r="19948" b="119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Выноска-облако 34"/>
          <p:cNvSpPr/>
          <p:nvPr/>
        </p:nvSpPr>
        <p:spPr>
          <a:xfrm>
            <a:off x="5220072" y="0"/>
            <a:ext cx="3384376" cy="1124744"/>
          </a:xfrm>
          <a:prstGeom prst="cloudCallout">
            <a:avLst>
              <a:gd name="adj1" fmla="val -20529"/>
              <a:gd name="adj2" fmla="val 97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Образовательный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модуль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2420888"/>
            <a:ext cx="269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>
                <a:latin typeface="Georgia" pitchFamily="18" charset="0"/>
              </a:rPr>
              <a:t>«Доска Бильгоу»</a:t>
            </a:r>
          </a:p>
          <a:p>
            <a:pPr algn="r"/>
            <a:r>
              <a:rPr lang="ru-RU" sz="1400" i="1" dirty="0">
                <a:latin typeface="Georgia" pitchFamily="18" charset="0"/>
              </a:rPr>
              <a:t>(нейротренажер для </a:t>
            </a:r>
          </a:p>
          <a:p>
            <a:pPr algn="r"/>
            <a:r>
              <a:rPr lang="ru-RU" sz="1400" i="1" dirty="0">
                <a:latin typeface="Georgia" pitchFamily="18" charset="0"/>
              </a:rPr>
              <a:t>мозжечковой стимуляции)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2400" b="1" dirty="0">
              <a:latin typeface="Georgia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63888" y="1196752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Georgia" pitchFamily="18" charset="0"/>
              </a:rPr>
              <a:t>«Умный Балансборд»</a:t>
            </a:r>
          </a:p>
          <a:p>
            <a:r>
              <a:rPr lang="ru-RU" sz="1400" i="1" dirty="0">
                <a:latin typeface="Georgia" pitchFamily="18" charset="0"/>
              </a:rPr>
              <a:t>(нейротренировка, игры на равновесие)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2400" b="1" dirty="0">
              <a:latin typeface="Georgia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55776" y="6165304"/>
            <a:ext cx="3672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Georgia" pitchFamily="18" charset="0"/>
              </a:rPr>
              <a:t>«Балансборд с лабиринтом»</a:t>
            </a:r>
          </a:p>
          <a:p>
            <a:r>
              <a:rPr lang="ru-RU" sz="1400" i="1" dirty="0">
                <a:latin typeface="Georgia" pitchFamily="18" charset="0"/>
              </a:rPr>
              <a:t>(головоломка с шариками)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2400" b="1" dirty="0">
              <a:latin typeface="Georgia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3968" y="3573016"/>
            <a:ext cx="36724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>
                <a:latin typeface="Georgia" pitchFamily="18" charset="0"/>
              </a:rPr>
              <a:t>Балансировочные диски</a:t>
            </a:r>
          </a:p>
          <a:p>
            <a:pPr algn="r"/>
            <a:r>
              <a:rPr lang="ru-RU" sz="1600" b="1" i="1" dirty="0">
                <a:latin typeface="Georgia" pitchFamily="18" charset="0"/>
              </a:rPr>
              <a:t>с Лабиринтом</a:t>
            </a:r>
          </a:p>
          <a:p>
            <a:pPr algn="r"/>
            <a:r>
              <a:rPr lang="ru-RU" sz="1400" i="1" dirty="0">
                <a:latin typeface="Georgia" pitchFamily="18" charset="0"/>
              </a:rPr>
              <a:t>(тренировка баланса рук , </a:t>
            </a:r>
          </a:p>
          <a:p>
            <a:pPr algn="r"/>
            <a:r>
              <a:rPr lang="ru-RU" sz="1400" i="1" dirty="0">
                <a:latin typeface="Georgia" pitchFamily="18" charset="0"/>
              </a:rPr>
              <a:t>развитие навыки координации,</a:t>
            </a:r>
          </a:p>
          <a:p>
            <a:pPr algn="r"/>
            <a:r>
              <a:rPr lang="ru-RU" sz="1400" i="1" dirty="0">
                <a:latin typeface="Georgia" pitchFamily="18" charset="0"/>
              </a:rPr>
              <a:t>внимания, памяти)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l="32285" t="21840" r="19993" b="14321"/>
          <a:stretch>
            <a:fillRect/>
          </a:stretch>
        </p:blipFill>
        <p:spPr bwMode="auto">
          <a:xfrm>
            <a:off x="0" y="0"/>
            <a:ext cx="9144000" cy="688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Выноска-облако 12"/>
          <p:cNvSpPr/>
          <p:nvPr/>
        </p:nvSpPr>
        <p:spPr>
          <a:xfrm>
            <a:off x="5076056" y="116632"/>
            <a:ext cx="3060848" cy="1124744"/>
          </a:xfrm>
          <a:prstGeom prst="cloudCallout">
            <a:avLst>
              <a:gd name="adj1" fmla="val -30967"/>
              <a:gd name="adj2" fmla="val 8488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Модуль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ЦОР и ТСО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9912" y="1772816"/>
            <a:ext cx="26997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Georgia" pitchFamily="18" charset="0"/>
              </a:rPr>
              <a:t>Цифровые образовательные ресурсы (ЦОР)</a:t>
            </a:r>
          </a:p>
          <a:p>
            <a:r>
              <a:rPr lang="ru-RU" sz="1600" i="1" dirty="0">
                <a:latin typeface="Georgia" pitchFamily="18" charset="0"/>
              </a:rPr>
              <a:t>Технические средства обучения (ТСО)</a:t>
            </a:r>
            <a:endParaRPr lang="ru-RU" sz="1400" i="1" dirty="0">
              <a:latin typeface="Georgia" pitchFamily="18" charset="0"/>
            </a:endParaRPr>
          </a:p>
          <a:p>
            <a:endParaRPr lang="ru-RU" sz="1200" i="1" dirty="0">
              <a:latin typeface="Georgia" pitchFamily="18" charset="0"/>
            </a:endParaRPr>
          </a:p>
          <a:p>
            <a:endParaRPr lang="ru-RU" sz="2400" b="1" dirty="0"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5719227"/>
            <a:ext cx="26997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Georgia" pitchFamily="18" charset="0"/>
              </a:rPr>
              <a:t>Рабочее место учителя-логопеда</a:t>
            </a:r>
            <a:endParaRPr lang="ru-RU" sz="1400" i="1" dirty="0">
              <a:latin typeface="Georgia" pitchFamily="18" charset="0"/>
            </a:endParaRPr>
          </a:p>
          <a:p>
            <a:endParaRPr lang="ru-RU" sz="1200" i="1" dirty="0">
              <a:latin typeface="Georgia" pitchFamily="18" charset="0"/>
            </a:endParaRPr>
          </a:p>
          <a:p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6240</TotalTime>
  <Words>979</Words>
  <Application>Microsoft Macintosh PowerPoint</Application>
  <PresentationFormat>Экран (4:3)</PresentationFormat>
  <Paragraphs>177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Constantia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132</dc:creator>
  <cp:lastModifiedBy>Анна Можейко</cp:lastModifiedBy>
  <cp:revision>308</cp:revision>
  <dcterms:created xsi:type="dcterms:W3CDTF">2016-02-08T14:31:56Z</dcterms:created>
  <dcterms:modified xsi:type="dcterms:W3CDTF">2024-02-27T11:17:17Z</dcterms:modified>
</cp:coreProperties>
</file>