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8" r:id="rId2"/>
    <p:sldId id="268" r:id="rId3"/>
    <p:sldId id="269" r:id="rId4"/>
    <p:sldId id="259" r:id="rId5"/>
    <p:sldId id="261" r:id="rId6"/>
    <p:sldId id="263" r:id="rId7"/>
    <p:sldId id="265" r:id="rId8"/>
    <p:sldId id="267" r:id="rId9"/>
    <p:sldId id="270" r:id="rId10"/>
    <p:sldId id="271" r:id="rId11"/>
    <p:sldId id="272" r:id="rId12"/>
    <p:sldId id="273" r:id="rId13"/>
    <p:sldId id="274" r:id="rId14"/>
    <p:sldId id="275" r:id="rId15"/>
    <p:sldId id="277" r:id="rId16"/>
    <p:sldId id="278" r:id="rId17"/>
    <p:sldId id="279" r:id="rId18"/>
    <p:sldId id="280" r:id="rId19"/>
    <p:sldId id="28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89" autoAdjust="0"/>
    <p:restoredTop sz="94660"/>
  </p:normalViewPr>
  <p:slideViewPr>
    <p:cSldViewPr snapToGrid="0">
      <p:cViewPr varScale="1">
        <p:scale>
          <a:sx n="95" d="100"/>
          <a:sy n="95" d="100"/>
        </p:scale>
        <p:origin x="216" y="7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4FEC-A870-4E7C-92AF-F88209D77FD3}" type="datetimeFigureOut">
              <a:rPr lang="ru-RU" smtClean="0"/>
              <a:t>20.01.2024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1A2C-5211-4417-9D11-8059DDF4B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829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4FEC-A870-4E7C-92AF-F88209D77FD3}" type="datetimeFigureOut">
              <a:rPr lang="ru-RU" smtClean="0"/>
              <a:t>20.01.2024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1A2C-5211-4417-9D11-8059DDF4B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462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4FEC-A870-4E7C-92AF-F88209D77FD3}" type="datetimeFigureOut">
              <a:rPr lang="ru-RU" smtClean="0"/>
              <a:t>20.01.2024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1A2C-5211-4417-9D11-8059DDF4B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237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4FEC-A870-4E7C-92AF-F88209D77FD3}" type="datetimeFigureOut">
              <a:rPr lang="ru-RU" smtClean="0"/>
              <a:t>20.01.2024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1A2C-5211-4417-9D11-8059DDF4B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257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4FEC-A870-4E7C-92AF-F88209D77FD3}" type="datetimeFigureOut">
              <a:rPr lang="ru-RU" smtClean="0"/>
              <a:t>20.01.2024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1A2C-5211-4417-9D11-8059DDF4B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15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4FEC-A870-4E7C-92AF-F88209D77FD3}" type="datetimeFigureOut">
              <a:rPr lang="ru-RU" smtClean="0"/>
              <a:t>20.01.2024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1A2C-5211-4417-9D11-8059DDF4B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619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4FEC-A870-4E7C-92AF-F88209D77FD3}" type="datetimeFigureOut">
              <a:rPr lang="ru-RU" smtClean="0"/>
              <a:t>20.01.2024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1A2C-5211-4417-9D11-8059DDF4B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78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4FEC-A870-4E7C-92AF-F88209D77FD3}" type="datetimeFigureOut">
              <a:rPr lang="ru-RU" smtClean="0"/>
              <a:t>20.01.2024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1A2C-5211-4417-9D11-8059DDF4B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394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4FEC-A870-4E7C-92AF-F88209D77FD3}" type="datetimeFigureOut">
              <a:rPr lang="ru-RU" smtClean="0"/>
              <a:t>20.01.2024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1A2C-5211-4417-9D11-8059DDF4B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379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4FEC-A870-4E7C-92AF-F88209D77FD3}" type="datetimeFigureOut">
              <a:rPr lang="ru-RU" smtClean="0"/>
              <a:t>20.01.2024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1A2C-5211-4417-9D11-8059DDF4B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29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4FEC-A870-4E7C-92AF-F88209D77FD3}" type="datetimeFigureOut">
              <a:rPr lang="ru-RU" smtClean="0"/>
              <a:t>20.01.2024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1A2C-5211-4417-9D11-8059DDF4B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737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lumMod val="20000"/>
                <a:lumOff val="80000"/>
              </a:schemeClr>
            </a:gs>
            <a:gs pos="51000">
              <a:srgbClr val="FAFCFE"/>
            </a:gs>
            <a:gs pos="64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D4FEC-A870-4E7C-92AF-F88209D77FD3}" type="datetimeFigureOut">
              <a:rPr lang="ru-RU" smtClean="0"/>
              <a:t>20.01.2024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31A2C-5211-4417-9D11-8059DDF4B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5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lumMod val="20000"/>
                <a:lumOff val="80000"/>
              </a:schemeClr>
            </a:gs>
            <a:gs pos="51000">
              <a:srgbClr val="FAFCFE"/>
            </a:gs>
            <a:gs pos="6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1196" b="2300"/>
          <a:stretch/>
        </p:blipFill>
        <p:spPr>
          <a:xfrm>
            <a:off x="3436634" y="2813770"/>
            <a:ext cx="4913888" cy="3525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74091" y="967111"/>
            <a:ext cx="10543774" cy="18466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Семейный интернет-марафон </a:t>
            </a:r>
          </a:p>
          <a:p>
            <a:pPr algn="ctr">
              <a:spcBef>
                <a:spcPct val="0"/>
              </a:spcBef>
            </a:pPr>
            <a:r>
              <a:rPr lang="ru-RU" altLang="ru-RU" sz="3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как инновационная форма взаимодействия педагога-психолога с родителями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75077" y="5444434"/>
            <a:ext cx="32445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Подготовил: педагог-психолог МБДОУ «Детский сад «Умка»</a:t>
            </a:r>
          </a:p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Смирнова Л.В.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57010" y="6264532"/>
            <a:ext cx="3244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Тамбов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26836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38198" y="121024"/>
            <a:ext cx="10676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Марафон по адаптации «В детский сад с улыбкой»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-140" t="-496" r="125" b="16370"/>
          <a:stretch/>
        </p:blipFill>
        <p:spPr>
          <a:xfrm>
            <a:off x="446785" y="885003"/>
            <a:ext cx="11459792" cy="582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8989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791" t="-265" r="16548" b="7227"/>
          <a:stretch/>
        </p:blipFill>
        <p:spPr>
          <a:xfrm>
            <a:off x="2436387" y="107576"/>
            <a:ext cx="2698784" cy="2117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848" r="6009" b="6686"/>
          <a:stretch/>
        </p:blipFill>
        <p:spPr>
          <a:xfrm>
            <a:off x="6638947" y="76441"/>
            <a:ext cx="2951731" cy="2117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6265" r="4821" b="6278"/>
          <a:stretch/>
        </p:blipFill>
        <p:spPr>
          <a:xfrm>
            <a:off x="542144" y="2328742"/>
            <a:ext cx="3160059" cy="216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5310" r="6015" b="7301"/>
          <a:stretch/>
        </p:blipFill>
        <p:spPr>
          <a:xfrm>
            <a:off x="4162297" y="2304833"/>
            <a:ext cx="3285090" cy="217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6828" r="5394" b="8517"/>
          <a:stretch/>
        </p:blipFill>
        <p:spPr>
          <a:xfrm>
            <a:off x="7907481" y="2270619"/>
            <a:ext cx="3366393" cy="2226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6015" r="5833" b="8465"/>
          <a:stretch/>
        </p:blipFill>
        <p:spPr>
          <a:xfrm>
            <a:off x="1703446" y="4594978"/>
            <a:ext cx="3251614" cy="2141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15647" t="-353" r="5593" b="8187"/>
          <a:stretch/>
        </p:blipFill>
        <p:spPr>
          <a:xfrm>
            <a:off x="6429499" y="4594977"/>
            <a:ext cx="3325537" cy="2187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015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306" t="-1" r="5893" b="6829"/>
          <a:stretch/>
        </p:blipFill>
        <p:spPr>
          <a:xfrm>
            <a:off x="524435" y="147918"/>
            <a:ext cx="10986247" cy="655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6640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974" r="5935" b="7143"/>
          <a:stretch/>
        </p:blipFill>
        <p:spPr>
          <a:xfrm>
            <a:off x="484094" y="134471"/>
            <a:ext cx="10986248" cy="6510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7296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754" r="5699" b="6736"/>
          <a:stretch/>
        </p:blipFill>
        <p:spPr>
          <a:xfrm>
            <a:off x="739586" y="0"/>
            <a:ext cx="10448366" cy="6801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9053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102" r="5885" b="6796"/>
          <a:stretch/>
        </p:blipFill>
        <p:spPr>
          <a:xfrm>
            <a:off x="470647" y="18930"/>
            <a:ext cx="10703858" cy="683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3240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329" r="5801" b="5634"/>
          <a:stretch/>
        </p:blipFill>
        <p:spPr>
          <a:xfrm>
            <a:off x="833717" y="158057"/>
            <a:ext cx="10381130" cy="6566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5177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068" t="220" r="5959" b="6827"/>
          <a:stretch/>
        </p:blipFill>
        <p:spPr>
          <a:xfrm>
            <a:off x="546215" y="174810"/>
            <a:ext cx="10951020" cy="650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653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5313" b="12001"/>
          <a:stretch/>
        </p:blipFill>
        <p:spPr>
          <a:xfrm>
            <a:off x="6710084" y="349624"/>
            <a:ext cx="4894728" cy="627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12" y="1075925"/>
            <a:ext cx="3234825" cy="458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077" y="830939"/>
            <a:ext cx="2126911" cy="2880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733" y="3119837"/>
            <a:ext cx="2126911" cy="297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3778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9481" y="1005354"/>
            <a:ext cx="9493625" cy="554336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1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Список использованных источников: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3100" dirty="0">
              <a:latin typeface="Arial Narrow" panose="020B0606020202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  <a:tabLst>
                <a:tab pos="630555" algn="l"/>
              </a:tabLs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Брусянина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 Ю. Традиционные и нетрадиционные формы взаимодействия с семьей. Из опыта работы // Молодой ученый. 2016. № 23. С. 453-455.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  <a:tabLst>
                <a:tab pos="630555" algn="l"/>
              </a:tabLs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Вирясова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М.Н. Проект «Воспитатель – ребенок – родитель» (создание единого пространства «Детский сад – семья») // Дошкольное образование – развивающее и развивающееся. Новый взгляд на фундамент образовательной системы.  М.: Обруч, 2014. С. 37-40.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63055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Юревич С.Н., Санникова Л.Н., Левшина Н.И. Взаимодействие дошкольной образовательной организации и семьи: учеб. пособие для академического бакалавриата. М.: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Юрайт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2019. 181 с.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4256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2086" y="2218767"/>
            <a:ext cx="8782797" cy="2370603"/>
          </a:xfrm>
        </p:spPr>
        <p:txBody>
          <a:bodyPr>
            <a:normAutofit fontScale="90000"/>
          </a:bodyPr>
          <a:lstStyle/>
          <a:p>
            <a:pPr lvl="0" algn="just" defTabSz="457200">
              <a:lnSpc>
                <a:spcPct val="100000"/>
              </a:lnSpc>
              <a:spcBef>
                <a:spcPts val="1000"/>
              </a:spcBef>
            </a:pPr>
            <a:r>
              <a:rPr lang="ru-RU" sz="3100" b="1" dirty="0"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Интернет-марафон</a:t>
            </a:r>
            <a:r>
              <a:rPr lang="ru-RU" sz="3100" dirty="0"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– это мероприятие (обучение, конкурсы, консультации и т.д.), которое проводится в сети Интернет, посвящено определенной теме</a:t>
            </a:r>
            <a:r>
              <a:rPr lang="ru-RU" sz="2800" dirty="0"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100" dirty="0"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и длится несколько дней</a:t>
            </a:r>
            <a:r>
              <a:rPr lang="en-US" sz="3100"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[1].</a:t>
            </a:r>
            <a:r>
              <a:rPr lang="ru-RU" sz="3100"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 </a:t>
            </a:r>
            <a:br>
              <a:rPr lang="ru-RU" sz="3100" dirty="0"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</a:br>
            <a:endParaRPr lang="ru-RU" sz="3100" dirty="0"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6215" y="1469747"/>
            <a:ext cx="7962526" cy="74902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Что такое интернет-марафон?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6761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949887" y="1266405"/>
            <a:ext cx="5629336" cy="7237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u="sng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Преимущества интернет-марафона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75012" y="2103111"/>
            <a:ext cx="836407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ru-RU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Охватывает максимальное число родителей.</a:t>
            </a:r>
          </a:p>
          <a:p>
            <a:pPr marL="342900" lvl="0" indent="-342900" defTabSz="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ru-RU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Позволяет получить информацию всем членам семьи, при этом не отнимая много личного времени у родителей.</a:t>
            </a:r>
          </a:p>
          <a:p>
            <a:pPr marL="342900" lvl="0" indent="-342900" defTabSz="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ru-RU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Нет привязки к определенному времени.</a:t>
            </a:r>
          </a:p>
          <a:p>
            <a:pPr marL="342900" lvl="0" indent="-342900" defTabSz="457200">
              <a:spcBef>
                <a:spcPts val="1000"/>
              </a:spcBef>
              <a:buSzPct val="80000"/>
              <a:buFont typeface="Wingdings" panose="05000000000000000000" pitchFamily="2" charset="2"/>
              <a:buChar char="Ø"/>
            </a:pPr>
            <a:r>
              <a:rPr lang="ru-RU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Информацию можно посмотреть в любое удобное время дня и ночи.</a:t>
            </a:r>
          </a:p>
        </p:txBody>
      </p:sp>
    </p:spTree>
    <p:extLst>
      <p:ext uri="{BB962C8B-B14F-4D97-AF65-F5344CB8AC3E}">
        <p14:creationId xmlns:p14="http://schemas.microsoft.com/office/powerpoint/2010/main" val="462231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5809" y="888484"/>
            <a:ext cx="9391973" cy="5350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latin typeface="Arial Narrow" panose="020B0606020202030204" pitchFamily="34" charset="0"/>
              </a:rPr>
              <a:t>Цель марафона:</a:t>
            </a:r>
            <a:r>
              <a:rPr lang="ru-RU" sz="2800" b="1" dirty="0">
                <a:latin typeface="Arial Narrow" panose="020B0606020202030204" pitchFamily="34" charset="0"/>
              </a:rPr>
              <a:t> </a:t>
            </a:r>
            <a:r>
              <a:rPr lang="ru-RU" sz="2800" dirty="0">
                <a:latin typeface="Arial Narrow" panose="020B0606020202030204" pitchFamily="34" charset="0"/>
              </a:rPr>
              <a:t>профилактика семейного неблагополучия в сфере детско-родительских отношений.</a:t>
            </a:r>
          </a:p>
          <a:p>
            <a:endParaRPr lang="ru-RU" sz="2800" b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u="sng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марафона:</a:t>
            </a:r>
            <a:endParaRPr lang="ru-RU" sz="2800" u="sng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8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вовлечение родителей в образовательный процесс ДОУ;</a:t>
            </a:r>
            <a:endParaRPr lang="ru-RU" sz="28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8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привлечение внимания родителей к важности совместной игровой деятельности;</a:t>
            </a:r>
            <a:endParaRPr lang="ru-RU" sz="28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8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привлечение внимания к профессиональной деятельности педагогов и воспитателей ДОУ;</a:t>
            </a:r>
            <a:endParaRPr lang="ru-RU" sz="28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8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гармонизация детско-родительских отношений, через совместную игровую деятельность</a:t>
            </a:r>
            <a:r>
              <a:rPr lang="en-US" sz="28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[3]</a:t>
            </a:r>
            <a:r>
              <a:rPr lang="ru-RU" sz="28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935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6482" y="737163"/>
            <a:ext cx="10851775" cy="558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u="sng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проведения </a:t>
            </a:r>
            <a:r>
              <a:rPr lang="ru-RU" sz="2800" b="1" u="sng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марафона</a:t>
            </a:r>
          </a:p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сообщество или группу в </a:t>
            </a:r>
            <a:r>
              <a:rPr lang="ru-RU" sz="28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28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Пригласить участников.</a:t>
            </a:r>
          </a:p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 сроки проведения марафона (от недели до месяца).</a:t>
            </a:r>
          </a:p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Подготовить посты для публикации в сообществе/группе. </a:t>
            </a:r>
            <a:endParaRPr lang="ru-RU" sz="28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Разместить анонс на странице сообщества о проведении марафона (также, объявление можно разместить в приёмной групп детского сада).</a:t>
            </a:r>
            <a:endParaRPr lang="ru-RU" sz="28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Опубликовать посты на странице сообщества в соответствии с </a:t>
            </a:r>
            <a:r>
              <a:rPr lang="ru-RU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днём </a:t>
            </a:r>
            <a:r>
              <a:rPr lang="ru-RU" sz="2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марафона.</a:t>
            </a:r>
          </a:p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Проанализировать проведённое мероприятие; провести опрос участников марафона (например, с помощью </a:t>
            </a: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</a:t>
            </a:r>
            <a:r>
              <a:rPr lang="ru-RU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-формы).</a:t>
            </a:r>
          </a:p>
        </p:txBody>
      </p:sp>
    </p:spTree>
    <p:extLst>
      <p:ext uri="{BB962C8B-B14F-4D97-AF65-F5344CB8AC3E}">
        <p14:creationId xmlns:p14="http://schemas.microsoft.com/office/powerpoint/2010/main" val="1671650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3676" y="435156"/>
            <a:ext cx="10897849" cy="5779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700" b="1" u="sng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объявить </a:t>
            </a:r>
            <a:r>
              <a:rPr lang="ru-RU" sz="2700" b="1" u="sng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проведении </a:t>
            </a:r>
            <a:r>
              <a:rPr lang="ru-RU" sz="2700" b="1" u="sng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марафона?</a:t>
            </a:r>
            <a:endParaRPr lang="ru-RU" sz="2700" u="sng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630238" algn="just"/>
            <a:r>
              <a:rPr lang="ru-RU" sz="2700" dirty="0">
                <a:latin typeface="Arial Narrow" panose="020B0606020202030204" pitchFamily="34" charset="0"/>
              </a:rPr>
              <a:t>За несколько дней до начала марафона необходимо представить родителям яркое объявление-приглашение и инструкцию, например:</a:t>
            </a:r>
          </a:p>
          <a:p>
            <a:pPr indent="630238" algn="just"/>
            <a:endParaRPr lang="ru-RU" sz="2400" dirty="0"/>
          </a:p>
          <a:p>
            <a:pPr indent="630238" algn="ctr"/>
            <a:r>
              <a:rPr lang="ru-RU" sz="32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Уважаемые родители! </a:t>
            </a:r>
          </a:p>
          <a:p>
            <a:pPr indent="630238" algn="ctr"/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Приглашаем Вас принять участие в Интернет-марафоне «..»!</a:t>
            </a:r>
          </a:p>
          <a:p>
            <a:pPr algn="ctr"/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- Найдите 30 минут свободного времени!</a:t>
            </a:r>
          </a:p>
          <a:p>
            <a:pPr algn="ctr"/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- Создайте с ребенком свою команду!</a:t>
            </a:r>
          </a:p>
          <a:p>
            <a:pPr algn="ctr"/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- Примите участие в марафоне!</a:t>
            </a:r>
          </a:p>
          <a:p>
            <a:pPr algn="ctr"/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- Задания будут выставляться ежедневно!</a:t>
            </a:r>
          </a:p>
          <a:p>
            <a:pPr marL="457200" indent="-457200" algn="ctr">
              <a:buFontTx/>
              <a:buChar char="-"/>
            </a:pP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Результат выполненного задания нужно прикрепить в комментариях к заданию в виде фотоколлажа или видеоролика.</a:t>
            </a:r>
          </a:p>
        </p:txBody>
      </p:sp>
    </p:spTree>
    <p:extLst>
      <p:ext uri="{BB962C8B-B14F-4D97-AF65-F5344CB8AC3E}">
        <p14:creationId xmlns:p14="http://schemas.microsoft.com/office/powerpoint/2010/main" val="282628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2248" y="1134403"/>
            <a:ext cx="8848164" cy="4211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u="sng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можно использовать?</a:t>
            </a:r>
            <a:endParaRPr lang="ru-RU" sz="2800" u="sng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Рекомендации о важности игровой деятельности с детьми.</a:t>
            </a:r>
            <a:endParaRPr lang="ru-RU" sz="2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Игры-презентации для проведения занятий с детьми в игровой форме.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Каждый день публиковать новую игру для всей семьи, а родителям нужно выкладывать фото, как они играют со своим ребёнком.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Разместить видео мастер-класса, который родители смогут повторить со своими детьми.</a:t>
            </a:r>
            <a:endParaRPr lang="ru-RU" sz="2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Предложить родителям сочинить сказку со своим ребёнком и выложить её в группе, чтобы другие ребята могли её прочитать, и т.д.</a:t>
            </a:r>
          </a:p>
        </p:txBody>
      </p:sp>
    </p:spTree>
    <p:extLst>
      <p:ext uri="{BB962C8B-B14F-4D97-AF65-F5344CB8AC3E}">
        <p14:creationId xmlns:p14="http://schemas.microsoft.com/office/powerpoint/2010/main" val="1960602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5633" y="1726735"/>
            <a:ext cx="84537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0113" algn="ctr"/>
            <a:r>
              <a:rPr lang="ru-RU" sz="2800" b="1" u="sng" dirty="0">
                <a:latin typeface="Arial Narrow" panose="020B0606020202030204" pitchFamily="34" charset="0"/>
              </a:rPr>
              <a:t>Как завершить интернет-марафон?</a:t>
            </a:r>
          </a:p>
          <a:p>
            <a:pPr indent="900113" algn="ctr"/>
            <a:endParaRPr lang="ru-RU" sz="2800" b="1" dirty="0"/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Arial Narrow" panose="020B0606020202030204" pitchFamily="34" charset="0"/>
              </a:rPr>
              <a:t>В конце  семейного марафона родителям и детям вручить сертификаты об участии в Интернет-марафоне.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Arial Narrow" panose="020B0606020202030204" pitchFamily="34" charset="0"/>
              </a:rPr>
              <a:t>По окончании марафона родителям предложить пройти онлайн-опрос о проведенном мероприятии.</a:t>
            </a:r>
          </a:p>
        </p:txBody>
      </p:sp>
    </p:spTree>
    <p:extLst>
      <p:ext uri="{BB962C8B-B14F-4D97-AF65-F5344CB8AC3E}">
        <p14:creationId xmlns:p14="http://schemas.microsoft.com/office/powerpoint/2010/main" val="3165133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453" r="9668" b="15369"/>
          <a:stretch/>
        </p:blipFill>
        <p:spPr>
          <a:xfrm>
            <a:off x="1506959" y="1196787"/>
            <a:ext cx="9464268" cy="5499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47918" y="178405"/>
            <a:ext cx="11819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Сообщество педагога-психолога МБДОУ «Детский сад «Умка» в ВКонтакте: </a:t>
            </a:r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https://vk.com/psy_child_lv</a:t>
            </a:r>
            <a:endParaRPr lang="ru-RU" sz="2400" b="1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2902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Words>581</Words>
  <Application>Microsoft Macintosh PowerPoint</Application>
  <PresentationFormat>Широкоэкранный</PresentationFormat>
  <Paragraphs>57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 PowerPoint</vt:lpstr>
      <vt:lpstr>Интернет-марафон – это мероприятие (обучение, конкурсы, консультации и т.д.), которое проводится в сети Интернет, посвящено определенной теме и длится несколько дней [1].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Анна Можейко</cp:lastModifiedBy>
  <cp:revision>56</cp:revision>
  <dcterms:created xsi:type="dcterms:W3CDTF">2022-04-27T10:39:09Z</dcterms:created>
  <dcterms:modified xsi:type="dcterms:W3CDTF">2024-01-20T07:29:18Z</dcterms:modified>
</cp:coreProperties>
</file>