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9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7728-E5B3-4EEF-AC9B-54D7DFA6951C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343D-E7D6-41CC-A49A-F9CABAC0C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7E09-1076-4477-896C-CCC78AC1810D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312E-6C90-4BB0-8241-183E25E6C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A604-6ECF-4E7E-9A88-5C5CAB2A96E9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6384-F97C-4B0B-9FDD-468C0E03A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070D-7675-4AF4-8FCA-A8379880B9B7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C627-949F-4DD8-BE51-479E9CD2E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81FC-F4E1-4682-9000-85D1962AE0E8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FF46-D6AC-4319-A364-83EF24A0B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3BB8-68C3-4018-B205-EDEFA59DEADF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BFB4-7320-4963-B29D-8FDE3001F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15BD-0C56-4FF4-A668-3C263B7F1540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1A42F-6584-4D08-9EA9-0A919F285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6179-F3CF-48E5-B193-DB31C43862C4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75C0-BC5A-4BAA-87CE-CB21640E7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398D-C137-48E7-9B3C-7198596F90F8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D915-CE3C-46DD-B85A-170EEC85E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595C-9E66-4286-B214-FBD9E739B810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A651E-D622-4C58-9D01-C60D5A4CA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C55A-51C6-4F47-ACFD-5A234F3C5947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C2CB-09DC-4DAA-BF00-05C1B852F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CBFE76-3EC9-4FC2-90A5-45EDEB469D48}" type="datetimeFigureOut">
              <a:rPr lang="ru-RU"/>
              <a:pPr>
                <a:defRPr/>
              </a:pPr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688CE2-FE8B-47DC-B6F2-C42D42F2D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lobex\Шаблоны для PowerPoint\#0040\Components\SC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471488" y="269875"/>
            <a:ext cx="8143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РАЗВИТИЕ ТОЛЕРАНТНОЙ КОММУНИКАЦИИ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 ОСНОВ МЕЖНАЦИОНАЛЬНОЙ КУЛЬТУРЫ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КАК ЛИЧНОСТНОГО РЕСУРСА В СИСТЕМЕ ПРОФИЛАКТИКИ СРЕДИ ДЕТЕЙ И ПОДРОСТКОВ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57950" y="5643578"/>
            <a:ext cx="27860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Подготовил: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педагог-психолог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МБУ «ЦППМСП»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Иванова Е.С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14678" y="6143644"/>
            <a:ext cx="2786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г. Тамбов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2024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ЗАНЯТИЕ 5 «ЗДРАВСТВУЙ ОДИНОЧЕСТВО, ТЫ ОПЯТЬ КО МНЕ?  ИЛИ ПРОБЛЕМА ОДИНОЧЕСТВА СРЕДИ ПОДРОСТКОВ»  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ПРАКТИЧЕСКАЯ ЧАСТЬ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Цель –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профилактика эмоциональных срывов. 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расширить знания о представленном явлении; 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осознать собственные механизмов переживания состояния одиночества; 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поиск позитивных ресурсов данного состояния; 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обучить приемам работы с негативными переживаниями.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УПРАЖНЕНИЕ «МИФЫ ОБ ОДИНОЧЕСТВЕ»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МОЗГОВОЙ ШТУРМ «ПЛЮСЫ И МИНУСЫ ОДИНОЧЕСТВА»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КРАТКОЕ ТЕОРЕТИЧЕСКОЕ ВВЕДЕНИЕ НА ТЕМУ «ПСИХОЛОГИЯ ОДИНОЧЕСТВА»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УПРАЖНЕНИЕ «СЕТЬ ПОДДЕРЖКИ»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ЗАНЯТИЕ 6 «ЭРЗАЦ ОБРАЗЦЫ СОВРЕМЕННОСТИ»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ПРАКТИЧЕСКАЯ ЧАСТЬ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Цель –</a:t>
            </a:r>
            <a:r>
              <a:rPr lang="ru-RU" sz="1600" dirty="0" smtClean="0">
                <a:solidFill>
                  <a:srgbClr val="002060"/>
                </a:solidFill>
              </a:rPr>
              <a:t> профилактика развития отклоняющихся форм поведения, минимизация риска формирования </a:t>
            </a:r>
            <a:r>
              <a:rPr lang="ru-RU" sz="1600" dirty="0" err="1" smtClean="0">
                <a:solidFill>
                  <a:srgbClr val="002060"/>
                </a:solidFill>
              </a:rPr>
              <a:t>аддиктивных</a:t>
            </a:r>
            <a:r>
              <a:rPr lang="ru-RU" sz="1600" dirty="0" smtClean="0">
                <a:solidFill>
                  <a:srgbClr val="002060"/>
                </a:solidFill>
              </a:rPr>
              <a:t> расстройств.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Задачи: 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способствовать развитию психологической устойчивости личности подростка, обеспечить ее устойчивость к </a:t>
            </a:r>
            <a:r>
              <a:rPr lang="ru-RU" sz="1600" dirty="0" err="1" smtClean="0">
                <a:solidFill>
                  <a:srgbClr val="002060"/>
                </a:solidFill>
              </a:rPr>
              <a:t>фрустирующему</a:t>
            </a:r>
            <a:r>
              <a:rPr lang="ru-RU" sz="1600" dirty="0" smtClean="0">
                <a:solidFill>
                  <a:srgbClr val="002060"/>
                </a:solidFill>
              </a:rPr>
              <a:t> и </a:t>
            </a:r>
            <a:r>
              <a:rPr lang="ru-RU" sz="1600" dirty="0" err="1" smtClean="0">
                <a:solidFill>
                  <a:srgbClr val="002060"/>
                </a:solidFill>
              </a:rPr>
              <a:t>стрессогенному</a:t>
            </a:r>
            <a:r>
              <a:rPr lang="ru-RU" sz="1600" dirty="0" smtClean="0">
                <a:solidFill>
                  <a:srgbClr val="002060"/>
                </a:solidFill>
              </a:rPr>
              <a:t> воздействию трудных жизненных ситуаций;</a:t>
            </a:r>
          </a:p>
          <a:p>
            <a:pPr lvl="1"/>
            <a:r>
              <a:rPr lang="ru-RU" sz="1600" dirty="0" smtClean="0">
                <a:solidFill>
                  <a:srgbClr val="002060"/>
                </a:solidFill>
              </a:rPr>
              <a:t>формировать навыки ответственного и безопасного поведения;</a:t>
            </a:r>
          </a:p>
          <a:p>
            <a:pPr lvl="1" algn="just"/>
            <a:r>
              <a:rPr lang="ru-RU" sz="1600" dirty="0" smtClean="0">
                <a:solidFill>
                  <a:srgbClr val="002060"/>
                </a:solidFill>
              </a:rPr>
              <a:t>укрепить позицию негативного отношения подростка к проблеме употребления </a:t>
            </a:r>
            <a:r>
              <a:rPr lang="ru-RU" sz="1600" dirty="0" err="1" smtClean="0">
                <a:solidFill>
                  <a:srgbClr val="002060"/>
                </a:solidFill>
              </a:rPr>
              <a:t>психоактивных</a:t>
            </a:r>
            <a:r>
              <a:rPr lang="ru-RU" sz="1600" dirty="0" smtClean="0">
                <a:solidFill>
                  <a:srgbClr val="002060"/>
                </a:solidFill>
              </a:rPr>
              <a:t> веществ, нарушению социальных норм.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УПРАЖНЕНИЯ «МАРИОНЕТКА»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МОЗГОВОЙ ШТУРМ «ЧТО ТАКОЕ ЗАВИСИМОЕ ПОВЕДЕНИЕ»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КРАТКОЕ ТЕОРЕТИЧЕСКОЕ ВВЕДЕНИЕ НА ТЕМУ «ФОРМИРОВАНИЕ ЗАВИСИМОГО ПОВЕДЕНИЯ И ЕГО ПРЕОДОЛЕНИЕ»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УПРАЖНЕНИЕ «ОКРУЖАЮЩАЯ СРЕДА»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ПРОСМОТР КИНОФИЛЬМА </a:t>
            </a:r>
            <a:r>
              <a:rPr lang="ru-RU" sz="1600" dirty="0" smtClean="0">
                <a:solidFill>
                  <a:srgbClr val="002060"/>
                </a:solidFill>
              </a:rPr>
              <a:t>«Реквием по мечте», </a:t>
            </a:r>
          </a:p>
          <a:p>
            <a:endParaRPr lang="ru-RU" sz="1400" dirty="0" smtClean="0"/>
          </a:p>
          <a:p>
            <a:endParaRPr lang="ru-RU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ЗАНЯТИЕ 7 «РАЗ, ДВА, ТРИ, ЧЕТЫРЕ, ПЯТЬ Я ИДУ ТЕБЯ ИСКАТЬ  ИЛИ ПОИГРАЕМ В БУЛЛИНГ» 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ПРАКТИЧЕСКАЯ ЧАСТЬ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Цель – </a:t>
            </a:r>
            <a:r>
              <a:rPr lang="ru-RU" sz="1600" dirty="0" smtClean="0">
                <a:solidFill>
                  <a:srgbClr val="002060"/>
                </a:solidFill>
              </a:rPr>
              <a:t>повышение толерантности и </a:t>
            </a:r>
            <a:r>
              <a:rPr lang="ru-RU" sz="1600" dirty="0" err="1" smtClean="0">
                <a:solidFill>
                  <a:srgbClr val="002060"/>
                </a:solidFill>
              </a:rPr>
              <a:t>эмпатии</a:t>
            </a:r>
            <a:r>
              <a:rPr lang="ru-RU" sz="1600" dirty="0" smtClean="0">
                <a:solidFill>
                  <a:srgbClr val="002060"/>
                </a:solidFill>
              </a:rPr>
              <a:t>, профилактика конфликтов в межличностных отношениях учащихся.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Задачи: 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снизить агрессию и враждебные реакций подростков;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формировать навыки конструктивного реагирования в конфликте;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содействовать улучшению социального самочувствия;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оптимизировать межличностные и межгрупповые отношений;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ощутить на собственном примере в безопасных условиях работы группы последствия психологической травли.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МОЗГОВОЙ ШТУРМ «АГРЕССИВНАЯ СРЕДА И КАК ЕЙ ПРОТИВОСТОЯТЬ»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КРАТКОЕ ТЕОРЕТИЧЕСКОЕ ВВЕДЕНИЕ НА ТЕМУ «АГРЕССИЯ И АГРЕССИВНОСТЬ. ЯВЛЕНИЕ БУЛЛИНГА И МОББИНГ» </a:t>
            </a:r>
          </a:p>
          <a:p>
            <a:pPr algn="just"/>
            <a:r>
              <a:rPr lang="ru-RU" sz="1600" b="1" dirty="0" err="1" smtClean="0">
                <a:solidFill>
                  <a:srgbClr val="002060"/>
                </a:solidFill>
              </a:rPr>
              <a:t>Опросник</a:t>
            </a:r>
            <a:r>
              <a:rPr lang="ru-RU" sz="1600" b="1" dirty="0" smtClean="0">
                <a:solidFill>
                  <a:srgbClr val="002060"/>
                </a:solidFill>
              </a:rPr>
              <a:t> риска </a:t>
            </a:r>
            <a:r>
              <a:rPr lang="ru-RU" sz="1600" b="1" dirty="0" err="1" smtClean="0">
                <a:solidFill>
                  <a:srgbClr val="002060"/>
                </a:solidFill>
              </a:rPr>
              <a:t>буллинга</a:t>
            </a:r>
            <a:r>
              <a:rPr lang="ru-RU" sz="1600" b="1" dirty="0" smtClean="0">
                <a:solidFill>
                  <a:srgbClr val="002060"/>
                </a:solidFill>
              </a:rPr>
              <a:t> А.А. </a:t>
            </a:r>
            <a:r>
              <a:rPr lang="ru-RU" sz="1600" b="1" dirty="0" err="1" smtClean="0">
                <a:solidFill>
                  <a:srgbClr val="002060"/>
                </a:solidFill>
              </a:rPr>
              <a:t>Бочавер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УПРАЖНЕНИЕ «ИГРЫ В ТИГРЫ»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УПРАЖНЕНИЕ «ЯРЛЫКИ»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ПРОСМОТР КИНОФИЛЬМА  «Чучело»</a:t>
            </a:r>
          </a:p>
          <a:p>
            <a:endParaRPr lang="ru-RU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27697B"/>
                </a:solidFill>
                <a:latin typeface="Calibri" pitchFamily="34" charset="0"/>
              </a:rPr>
              <a:t>ЗАНЯТИЕ 8 «ЛЕС СТОИТ НИКОМУ НЕ НУЖЕН… ХОЛМ СТОИТ НИКОМУ </a:t>
            </a:r>
          </a:p>
          <a:p>
            <a:pPr algn="ctr"/>
            <a:r>
              <a:rPr lang="ru-RU" b="1" dirty="0" smtClean="0">
                <a:solidFill>
                  <a:srgbClr val="27697B"/>
                </a:solidFill>
                <a:latin typeface="Calibri" pitchFamily="34" charset="0"/>
              </a:rPr>
              <a:t>НЕ НУЖЕН…, Я СТОЮ НИКОМУ НЕ НУЖЕН… ЧТО ЖЕ ДЕЛАТЬ? СТОЯТЬ НА СВОЕМ! ИЛИ ЧТО ЗНАЧИТ ЛИЧНАЯ ОТВЕТСТВЕННОСТЬ, ВЫБОР, </a:t>
            </a:r>
          </a:p>
          <a:p>
            <a:pPr algn="ctr"/>
            <a:r>
              <a:rPr lang="ru-RU" b="1" dirty="0" smtClean="0">
                <a:solidFill>
                  <a:srgbClr val="27697B"/>
                </a:solidFill>
                <a:latin typeface="Calibri" pitchFamily="34" charset="0"/>
              </a:rPr>
              <a:t>УМЕНИЕ ГОВОРИТЬ «НЕТ»» </a:t>
            </a:r>
            <a:endParaRPr lang="en-US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ПРАКТИЧЕСКАЯ ЧАСТЬ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Цель – развитие </a:t>
            </a:r>
            <a:r>
              <a:rPr lang="ru-RU" sz="1600" dirty="0" err="1" smtClean="0">
                <a:solidFill>
                  <a:srgbClr val="002060"/>
                </a:solidFill>
              </a:rPr>
              <a:t>ассертивности</a:t>
            </a:r>
            <a:r>
              <a:rPr lang="ru-RU" sz="1600" dirty="0" smtClean="0">
                <a:solidFill>
                  <a:srgbClr val="002060"/>
                </a:solidFill>
              </a:rPr>
              <a:t> поведения, выражение своих потребностей и отстаивание своих границ, основанное на позитивном и уважительном отношении к партнеру.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Задачи: 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обучать приемам принятия решений, осознавать негативное влияние и давление со стороны сверстников и сопротивлению им, постановке целей, оказанию помощи окружающим;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отработать навыки прояснения ситуации, противостояния давлению, развисать умение говорить «нет».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УПРАЖНЕНИЕ «СКАКАЛКА»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МОЗГОВОЙ ШТУРМ «ЧТО ТАКОЕ РИСК?»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КРАТКОЕ ТЕОРЕТИЧЕСКОЕ ВВЕДЕНИЕ НА ТЕМУ «ЛИЧНАЯ ОТВЕТСТВЕННОСТЬ, СВОБОДА ВЫБОРА»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ИГРА «ВОЛК И СЕМЕРО КОЗЛЯТ»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УПРАЖНЕНИЕ «ДАЙ ЯБЛОКО»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36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ЗАНЯТИЕ 9 «ТАЙМ-МЕНЕДЖМЕНТ – ПСИХОЛОГИЯ УСПЕХА ИЛИ КАК СТАТЬ УСПЕШНЫМ»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ПРАКТИЧЕСКАЯ ЧАСТЬ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Цель –</a:t>
            </a:r>
            <a:r>
              <a:rPr lang="ru-RU" sz="1600" dirty="0" smtClean="0">
                <a:solidFill>
                  <a:srgbClr val="002060"/>
                </a:solidFill>
              </a:rPr>
              <a:t> освоение компетенций, необходимых для управления личностными ресурсами, повышение личной эффективности.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Задачи: 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освоить инструментарий в области организации и эффективного использования времени, планирования и </a:t>
            </a:r>
            <a:r>
              <a:rPr lang="ru-RU" sz="1600" dirty="0" err="1" smtClean="0">
                <a:solidFill>
                  <a:srgbClr val="002060"/>
                </a:solidFill>
              </a:rPr>
              <a:t>целеполагания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учиться осознавать эффективность своего поведения, 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уметь управлять поведением и контролировать его для достижения определенных жизненных целей.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УПРАЖНЕНИЕ «ДЕМОНСТРАЦИЯ ДЕЛ» МОЗГОВОЙ ШТУРМ «ПСИХОЛОГИЯ УСПЕХА?»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УПРАЖНЕНИЕ «КРОКОДИЛ И ЛЯГУШКИ»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УПРАЖНЕНИЕ «КОТЯТА В ПАКЕТАХ» 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ЗАНЯТИЕ 10 «САБОТАЖ ИЛИ ЛОВУШКИ МЫШЛЕНИЯ»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ПРАКТИЧЕСКАЯ ЧАСТЬ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ТЕСТ «САМООЦЕНКА СИЛЫ ВОЛИ»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Цель –</a:t>
            </a:r>
            <a:r>
              <a:rPr lang="ru-RU" sz="1600" dirty="0" smtClean="0">
                <a:solidFill>
                  <a:srgbClr val="002060"/>
                </a:solidFill>
              </a:rPr>
              <a:t> нивелирование и трансформации негативных установок в личностно развивающие, формирование адекватной </a:t>
            </a:r>
            <a:r>
              <a:rPr lang="ru-RU" sz="1600" dirty="0" err="1" smtClean="0">
                <a:solidFill>
                  <a:srgbClr val="002060"/>
                </a:solidFill>
              </a:rPr>
              <a:t>Я-концепции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Задачи: 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развивать волевые качества характера;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обучать умению отслеживать дефектные механизмы психологической защиты, дать возможность осознать свои убеждения, мотивировать на успех;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развивать активную жизненную позицию.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УПРАЖНЕНИЕ «ВОЛШЕБНЫЙ КЛЕВЕР»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МОЗГОВОЙ ШТУРМ «ЧТО НАМ МЕШАЕТ БЫТЬ УСПЕШНЫМ»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КРАТКОЕ ТЕОРЕТИЧЕСКОЕ ВВЕДЕНИЕ НА ТЕМУ «САБОТАЖ, САМОСАБОТАЖ ИЛИ ЛОВУШКИ МЫШЛЕНИЯ»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УПРАЖНЕНИЕ «ОТЛОВ ГРЕМЛИНОВ»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УПРАЖНЕНИЕ «ХИППИ» 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/>
          </a:p>
          <a:p>
            <a:endParaRPr lang="ru-RU" sz="1600" dirty="0" smtClean="0"/>
          </a:p>
          <a:p>
            <a:pPr lvl="0"/>
            <a:endParaRPr lang="ru-RU" sz="16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ЗАНЯТИЕ 11 «МИР ВЗРОСЛЫХ ИЛИ КАК ВЗРОСЛЫМ ДЕТЯМ ОБЩАТЬСЯ СО ВЗРОСЛЫМИ РОДИТЕЛЯМИ»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ПРАКТИЧЕСКАЯ ЧАСТЬ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Цель –</a:t>
            </a:r>
            <a:r>
              <a:rPr lang="ru-RU" sz="1600" dirty="0" smtClean="0">
                <a:solidFill>
                  <a:srgbClr val="002060"/>
                </a:solidFill>
              </a:rPr>
              <a:t> осознание влияния семьи на становление собственной личности, своей роли в развитии взаимоотношений в семье.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Задачи: 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укрепить связи с семьей и другими значимыми взрослыми;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понимать последствия </a:t>
            </a:r>
            <a:r>
              <a:rPr lang="ru-RU" sz="1600" dirty="0" err="1" smtClean="0">
                <a:solidFill>
                  <a:srgbClr val="002060"/>
                </a:solidFill>
              </a:rPr>
              <a:t>созависимых</a:t>
            </a:r>
            <a:r>
              <a:rPr lang="ru-RU" sz="1600" dirty="0" smtClean="0">
                <a:solidFill>
                  <a:srgbClr val="002060"/>
                </a:solidFill>
              </a:rPr>
              <a:t> отношений;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развиваться критичность мышления.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УПРАЖНЕНИЕ «ПОВЕРХ БАРЬЕРОВ – ПЕРЕСКАЗ ОБЪЕКТИВНОГО»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МОЗГОВОЙ ШТУРМ НА ТЕМУ «ЗДОРОВЫЕ ОТНОШЕНИЯ В СЕМЬЕ ЭТО... ДОЛЖНЫ ЛИ БЫТЬ В СЕМЬЕ ПРАВА И ОБЯЗАННОСТИ»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КРАТКОЕ ТЕОРЕТИЧЕСКОЕ ВВЕДЕНИЕ НА ТЕМУ «ОБЩИЕ ВОПРОСЫ ВЗАИМООТНОШЕНИЙ ДЕТЕЙ И РОДИТЕЛЕЙ»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УПРАЖНЕНИЕ «СЕМЕЙНЫЙ ГЕРБ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УПРАЖНЕНИЕ «ПРЕПЯТСТВИЯ»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ЗАНЯТИЕ 12 «ЛИЧНЫЙ ДНЕВНИК КАК ПУТЬ К СЕБЕ» 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ПРАКТИЧЕСКАЯ ЧАСТЬ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Цель –</a:t>
            </a:r>
            <a:r>
              <a:rPr lang="ru-RU" sz="1600" dirty="0" smtClean="0">
                <a:solidFill>
                  <a:srgbClr val="002060"/>
                </a:solidFill>
              </a:rPr>
              <a:t> повышение социальной активности, исследование своих внутренних переживаний.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Задачи: 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развивать умение формулировать и выражать свое мнение, чувства по средством ведения личного дневника;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развивать рефлексивные способности, умение понимать себя;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способствовать развитию самодисциплины;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</a:rPr>
              <a:t>учить осознавать важность построения собственной иерархии ценностей.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 УПРАЖНЕНИЕ «МОИ ЦЕННОСТИ»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МОЗГОВОЙ ШТУРМ «НУЖНО ЛИ ВЕСТИ ЛИЧНЫЙ ДНЕВНИК»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КРАТКОЕ ТЕОРЕТИЧЕСКОЕ ВВЕДЕНИЕ НА ТЕМУ «ПСИХОЛОГИЯ ЛИЧНОГО ДНЕВНИКА»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УПРАЖНЕНИЕ «ЭСКИЗЫ МОЕГО Я»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УПРАЖНЕНИЕ «НЕОТПРАВЛЕННЫЕ ПИСЬМА»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endParaRPr lang="ru-RU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ЗАНЯТИЕ 13 «БЫТЬ ЗДОРОВЫМ - МОДНО»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ПРАКТИЧЕСКАЯ ЧАСТЬ 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Цель –</a:t>
            </a:r>
            <a:r>
              <a:rPr lang="ru-RU" sz="1400" dirty="0" smtClean="0">
                <a:solidFill>
                  <a:srgbClr val="002060"/>
                </a:solidFill>
              </a:rPr>
              <a:t> сохранение и укрепление физического и психического здоровья, снижение зависимости от вредных привычек.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Задачи: </a:t>
            </a:r>
            <a:endParaRPr lang="ru-RU" sz="1400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1400" dirty="0" smtClean="0">
                <a:solidFill>
                  <a:srgbClr val="002060"/>
                </a:solidFill>
              </a:rPr>
              <a:t>способствовать формированию привычек здорового образа жизни;</a:t>
            </a:r>
          </a:p>
          <a:p>
            <a:pPr lvl="0" algn="just"/>
            <a:r>
              <a:rPr lang="ru-RU" sz="1400" dirty="0" smtClean="0">
                <a:solidFill>
                  <a:srgbClr val="002060"/>
                </a:solidFill>
              </a:rPr>
              <a:t>формировать осознанное и ответственное отношение к своему здоровью, как к важнейшей жизненной ценности.</a:t>
            </a:r>
          </a:p>
          <a:p>
            <a:pPr lvl="0" algn="just"/>
            <a:r>
              <a:rPr lang="ru-RU" sz="1400" dirty="0" smtClean="0">
                <a:solidFill>
                  <a:srgbClr val="002060"/>
                </a:solidFill>
              </a:rPr>
              <a:t>предоставить информацию о природе привычки, о положительных и отрицательных сторонах данного явления, а также научиться, самостоятельно противостоять своим привычкам с наименьшими психическими потерями для себя и окружающих;</a:t>
            </a:r>
          </a:p>
          <a:p>
            <a:pPr lvl="0" algn="just"/>
            <a:r>
              <a:rPr lang="ru-RU" sz="1400" dirty="0" smtClean="0">
                <a:solidFill>
                  <a:srgbClr val="002060"/>
                </a:solidFill>
              </a:rPr>
              <a:t>помочь участникам более глубоко почувствовать и пережить ситуацию зависимости от алкоголя, никотина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endParaRPr lang="ru-RU" sz="1400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1400" dirty="0" smtClean="0">
                <a:solidFill>
                  <a:srgbClr val="002060"/>
                </a:solidFill>
              </a:rPr>
              <a:t>помочь подросткам выработать аргументированную позицию и навыки отказа.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УПРАЖНЕНИЕ «Табу»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МОЗГОВОЙ ШТУРМ «ЧТО ВКЛЮЧАЕТ В СЕБЯ ПОНЯТИЕ «ЗДОРОВЫЙ ОБРАЗ ЖИЗНИ?»»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КРАТКОЕ ТЕОРЕТИЧЕСКОЕ ВВЕДЕНИЕ НА ТЕМУ «ЗДОРОВЬЕ ПСИХИЧЕСКОЕ И ФИЗИЧЕСКОЕ»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УПРАЖНЕНИЕ «ВИКТОРИНА»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УПРАЖНЕНИЕ «МЫ ЗА ЗДОРОВЫЙ ОБРАЗ ЖИЗНИ»</a:t>
            </a:r>
            <a:endParaRPr lang="ru-RU" sz="1400" dirty="0" smtClean="0">
              <a:solidFill>
                <a:srgbClr val="002060"/>
              </a:solidFill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</a:endParaRPr>
          </a:p>
          <a:p>
            <a:endParaRPr lang="ru-RU" sz="1600" dirty="0" smtClean="0"/>
          </a:p>
          <a:p>
            <a:pPr algn="just"/>
            <a:endParaRPr lang="ru-RU" sz="36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ЗАНЯТИЕ 14 «Я РИСУЮ БЕЛЫМ МЕЛОМ ОБЛАКА ИЛИ РЕСУРСНЫЕ ВОЗМОЖНОСТИ ТВОРЧЕСТВА» 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ПРАКТИЧЕСКАЯ ЧАСТЬ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Цель –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формирование установок толерантного сознания, профилактика экстремистских тенденций в подростковой среде.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дать возможность участникам сформулировать «научное понятие» толерантности и показать многоаспектность этого понятия; 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ознакомить участников с основными чертами толерантной личности; дать возможность подросткам оценить степень своей толерантности.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развивать умение преодолевать стереотипные формы поведения в восприятии окружающих.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УПРАЖНЕНИЕ «СТЕРЕОТИПЫ»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МОЗГОВОЙ ШТУРМ НА ТЕМУ «ТОЛЕРАНТНОСТЬ»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КРАТКОЕ ТЕОРЕТИЧЕСКОЕ ВВЕДЕНИЕ НА ТЕМУ «ПСИХОЛОГИЯ ТОЛЕРАНТНОСТИ»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УПРАЖНЕНИЕ «ЧЕРТЫ ТОЛЕРАНТНОЙ ЛИЧНОСТИ»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ПРОСМОТР КИНОФИЛЬМА «МИЛОСЕРДИЕ ИЛИ БУМЕРАНГ»,</a:t>
            </a:r>
            <a:endParaRPr lang="ru-RU" sz="36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1285860"/>
            <a:ext cx="7000875" cy="46782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Воспитание в духе толерантности способствует формированию у человека навыков независимого мышления, критического осмысления и выработки суждений, основанных на моральных ценностях.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Основа толерантности и возможное пространство ее динамики лежат и действуют, прежде всего, в опыте личности.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Теоретический анализ понятия личностной зрелости позволяет  выделить 7 критериев: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ответственность,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просоциальная</a:t>
            </a:r>
            <a:r>
              <a:rPr lang="ru-RU" dirty="0" smtClean="0">
                <a:solidFill>
                  <a:srgbClr val="002060"/>
                </a:solidFill>
              </a:rPr>
              <a:t> направленность,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 целостность,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активность в решении жизненных задач и независимость,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</a:rPr>
              <a:t>способность делать свободный выбор,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твердая личная позиция негативного отношения  к асоциальным деструктивным явлениям,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гармоничные отношения с собой и окружающими </a:t>
            </a:r>
            <a:r>
              <a:rPr lang="en-US" sz="1600" dirty="0" smtClean="0">
                <a:solidFill>
                  <a:srgbClr val="002060"/>
                </a:solidFill>
              </a:rPr>
              <a:t>[</a:t>
            </a:r>
            <a:r>
              <a:rPr lang="ru-RU" sz="1600" dirty="0" smtClean="0">
                <a:solidFill>
                  <a:srgbClr val="002060"/>
                </a:solidFill>
              </a:rPr>
              <a:t>8</a:t>
            </a:r>
            <a:r>
              <a:rPr lang="en-US" sz="1600" dirty="0" smtClean="0">
                <a:solidFill>
                  <a:srgbClr val="002060"/>
                </a:solidFill>
              </a:rPr>
              <a:t>]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АКТУАЛЬНЫЕ ВОПРОСЫ СОВРЕМЕННОСТИ</a:t>
            </a:r>
            <a:endParaRPr lang="en-US" sz="2400" b="1" dirty="0">
              <a:solidFill>
                <a:srgbClr val="2769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ЭФФЕКТИВНОСТЬ</a:t>
            </a:r>
            <a:r>
              <a:rPr lang="ru-RU" sz="4400" b="1" dirty="0" smtClean="0">
                <a:solidFill>
                  <a:srgbClr val="27697B"/>
                </a:solidFill>
                <a:latin typeface="Calibri" pitchFamily="34" charset="0"/>
              </a:rPr>
              <a:t> </a:t>
            </a:r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Снижение выраженности психологических трудностей: эмоциональных проблем, проблем с поведением.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Повышение субъективного и психологического благополучия, уровня удовлетворенности жизнью в различных сферах.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Обеспечение объективной и субъективной включенности в сообщество сверстников.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Содействие формированию российской гражданской идентичности при поддержании идентичности со страной исхода и обеспечению их бесконфликтного сочетания.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СПИСОК ИСПОЛЬЗУЕМЫХ ИСТОЧНИКОВ </a:t>
            </a:r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ru-RU" sz="1100" dirty="0" err="1" smtClean="0">
                <a:solidFill>
                  <a:srgbClr val="002060"/>
                </a:solidFill>
              </a:rPr>
              <a:t>Авидон</a:t>
            </a:r>
            <a:r>
              <a:rPr lang="ru-RU" sz="1100" dirty="0" smtClean="0">
                <a:solidFill>
                  <a:srgbClr val="002060"/>
                </a:solidFill>
              </a:rPr>
              <a:t> И., </a:t>
            </a:r>
            <a:r>
              <a:rPr lang="ru-RU" sz="1100" dirty="0" err="1" smtClean="0">
                <a:solidFill>
                  <a:srgbClr val="002060"/>
                </a:solidFill>
              </a:rPr>
              <a:t>Гончукова</a:t>
            </a:r>
            <a:r>
              <a:rPr lang="ru-RU" sz="1100" dirty="0" smtClean="0">
                <a:solidFill>
                  <a:srgbClr val="002060"/>
                </a:solidFill>
              </a:rPr>
              <a:t> О. 100 разминок, которые украсят ваш тренинг. Электронный ресурс: http://figym.kz.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smtClean="0">
                <a:solidFill>
                  <a:srgbClr val="002060"/>
                </a:solidFill>
              </a:rPr>
              <a:t>Дмитриев М.Г. Практикум по психодиагностике </a:t>
            </a:r>
            <a:r>
              <a:rPr lang="ru-RU" sz="1100" dirty="0" err="1" smtClean="0">
                <a:solidFill>
                  <a:srgbClr val="002060"/>
                </a:solidFill>
              </a:rPr>
              <a:t>девиантного</a:t>
            </a:r>
            <a:r>
              <a:rPr lang="ru-RU" sz="1100" dirty="0" smtClean="0">
                <a:solidFill>
                  <a:srgbClr val="002060"/>
                </a:solidFill>
              </a:rPr>
              <a:t> поведения у трудных подростков. СПб.: ЗАО ПОНИ, 2008.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err="1" smtClean="0">
                <a:solidFill>
                  <a:srgbClr val="002060"/>
                </a:solidFill>
              </a:rPr>
              <a:t>Елькин</a:t>
            </a:r>
            <a:r>
              <a:rPr lang="ru-RU" sz="1100" dirty="0" smtClean="0">
                <a:solidFill>
                  <a:srgbClr val="002060"/>
                </a:solidFill>
              </a:rPr>
              <a:t> И.О. Профилактика зависимого поведения подростков (на примере наркомании и алкоголизма). Екатеринбург, 2007.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smtClean="0">
                <a:solidFill>
                  <a:srgbClr val="002060"/>
                </a:solidFill>
              </a:rPr>
              <a:t>Ждакаева Е. Тропинка к счастливой семье. Коррекция детско-родительских отношений через сказку, игру, рисунок. Электронный ресурс: https://www.labirint.ru.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smtClean="0">
                <a:solidFill>
                  <a:srgbClr val="002060"/>
                </a:solidFill>
              </a:rPr>
              <a:t>Как договориться с Гремлином? </a:t>
            </a:r>
            <a:r>
              <a:rPr lang="ru-RU" sz="1100" dirty="0" err="1" smtClean="0">
                <a:solidFill>
                  <a:srgbClr val="002060"/>
                </a:solidFill>
              </a:rPr>
              <a:t>Коучинг</a:t>
            </a:r>
            <a:r>
              <a:rPr lang="ru-RU" sz="1100" dirty="0" smtClean="0">
                <a:solidFill>
                  <a:srgbClr val="002060"/>
                </a:solidFill>
              </a:rPr>
              <a:t>. Психология Электронный ресурс: https://samopoznanie.ru.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smtClean="0">
                <a:solidFill>
                  <a:srgbClr val="002060"/>
                </a:solidFill>
              </a:rPr>
              <a:t>Катков А. Свод житейской мудрости. Поэзия. Электронный ресурс: http://www.wisdomcode.info/ru.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smtClean="0">
                <a:solidFill>
                  <a:srgbClr val="002060"/>
                </a:solidFill>
              </a:rPr>
              <a:t>Копытин А.И. </a:t>
            </a:r>
            <a:r>
              <a:rPr lang="ru-RU" sz="1100" dirty="0" err="1" smtClean="0">
                <a:solidFill>
                  <a:srgbClr val="002060"/>
                </a:solidFill>
              </a:rPr>
              <a:t>Арт-терапия</a:t>
            </a:r>
            <a:r>
              <a:rPr lang="ru-RU" sz="1100" dirty="0" smtClean="0">
                <a:solidFill>
                  <a:srgbClr val="002060"/>
                </a:solidFill>
              </a:rPr>
              <a:t> детей и подростков. Электронный ресурс: https://psy.wikireading.ru.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smtClean="0">
                <a:solidFill>
                  <a:srgbClr val="002060"/>
                </a:solidFill>
              </a:rPr>
              <a:t>Новожилова О.А. </a:t>
            </a:r>
            <a:r>
              <a:rPr lang="ru-RU" sz="1100" dirty="0" err="1" smtClean="0">
                <a:solidFill>
                  <a:srgbClr val="002060"/>
                </a:solidFill>
              </a:rPr>
              <a:t>Толерант</a:t>
            </a:r>
            <a:r>
              <a:rPr lang="ru-RU" sz="1100" dirty="0" smtClean="0">
                <a:solidFill>
                  <a:srgbClr val="002060"/>
                </a:solidFill>
              </a:rPr>
              <a:t>. Программа </a:t>
            </a:r>
            <a:r>
              <a:rPr lang="ru-RU" sz="1100" dirty="0" err="1" smtClean="0">
                <a:solidFill>
                  <a:srgbClr val="002060"/>
                </a:solidFill>
              </a:rPr>
              <a:t>тренинговых</a:t>
            </a:r>
            <a:r>
              <a:rPr lang="ru-RU" sz="1100" dirty="0" smtClean="0">
                <a:solidFill>
                  <a:srgbClr val="002060"/>
                </a:solidFill>
              </a:rPr>
              <a:t> занятий, направленная на профилактику экстремизма и развитие толерантности. М., 2016.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smtClean="0">
                <a:solidFill>
                  <a:srgbClr val="002060"/>
                </a:solidFill>
              </a:rPr>
              <a:t>Патрик Кинг. </a:t>
            </a:r>
            <a:r>
              <a:rPr lang="ru-RU" sz="1100" dirty="0" err="1" smtClean="0">
                <a:solidFill>
                  <a:srgbClr val="002060"/>
                </a:solidFill>
              </a:rPr>
              <a:t>Ассертивность</a:t>
            </a:r>
            <a:r>
              <a:rPr lang="ru-RU" sz="1100" dirty="0" smtClean="0">
                <a:solidFill>
                  <a:srgbClr val="002060"/>
                </a:solidFill>
              </a:rPr>
              <a:t>. Высказаться. Сказать «нет». Установить границы. Получить контроль. Электронный ресурс: https://www.litres.ru.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err="1" smtClean="0">
                <a:solidFill>
                  <a:srgbClr val="002060"/>
                </a:solidFill>
              </a:rPr>
              <a:t>Пенг</a:t>
            </a:r>
            <a:r>
              <a:rPr lang="ru-RU" sz="1100" dirty="0" smtClean="0">
                <a:solidFill>
                  <a:srgbClr val="002060"/>
                </a:solidFill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</a:rPr>
              <a:t>Ху</a:t>
            </a:r>
            <a:r>
              <a:rPr lang="ru-RU" sz="1100" dirty="0" smtClean="0">
                <a:solidFill>
                  <a:srgbClr val="002060"/>
                </a:solidFill>
              </a:rPr>
              <a:t> </a:t>
            </a:r>
            <a:r>
              <a:rPr lang="ru-RU" sz="1100" dirty="0" err="1" smtClean="0">
                <a:solidFill>
                  <a:srgbClr val="002060"/>
                </a:solidFill>
              </a:rPr>
              <a:t>Хирамеки</a:t>
            </a:r>
            <a:r>
              <a:rPr lang="ru-RU" sz="1100" dirty="0" smtClean="0">
                <a:solidFill>
                  <a:srgbClr val="002060"/>
                </a:solidFill>
              </a:rPr>
              <a:t>. Рисуй то, что видишь. Электронный ресурс: https://img-gorod.ru.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smtClean="0">
                <a:solidFill>
                  <a:srgbClr val="002060"/>
                </a:solidFill>
              </a:rPr>
              <a:t>Пропаганда здорового образа жизни в рекламе: шокировать или идеализировать. Электронный ресурс: http://www.eff -</a:t>
            </a:r>
            <a:r>
              <a:rPr lang="ru-RU" sz="1100" dirty="0" err="1" smtClean="0">
                <a:solidFill>
                  <a:srgbClr val="002060"/>
                </a:solidFill>
              </a:rPr>
              <a:t>com.ru</a:t>
            </a:r>
            <a:r>
              <a:rPr lang="ru-RU" sz="1100" dirty="0" smtClean="0">
                <a:solidFill>
                  <a:srgbClr val="002060"/>
                </a:solidFill>
              </a:rPr>
              <a:t>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err="1" smtClean="0">
                <a:solidFill>
                  <a:srgbClr val="002060"/>
                </a:solidFill>
              </a:rPr>
              <a:t>Тарарина</a:t>
            </a:r>
            <a:r>
              <a:rPr lang="ru-RU" sz="1100" dirty="0" smtClean="0">
                <a:solidFill>
                  <a:srgbClr val="002060"/>
                </a:solidFill>
              </a:rPr>
              <a:t> Е. Научно-методическое пособие: </a:t>
            </a:r>
            <a:r>
              <a:rPr lang="ru-RU" sz="1100" dirty="0" err="1" smtClean="0">
                <a:solidFill>
                  <a:srgbClr val="002060"/>
                </a:solidFill>
              </a:rPr>
              <a:t>Αρτ-кухня: </a:t>
            </a:r>
            <a:r>
              <a:rPr lang="ru-RU" sz="1100" dirty="0" smtClean="0">
                <a:solidFill>
                  <a:srgbClr val="002060"/>
                </a:solidFill>
              </a:rPr>
              <a:t>волшебные рецепты. Луганск, 2014.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err="1" smtClean="0">
                <a:solidFill>
                  <a:srgbClr val="002060"/>
                </a:solidFill>
              </a:rPr>
              <a:t>Тарарина</a:t>
            </a:r>
            <a:r>
              <a:rPr lang="ru-RU" sz="1100" dirty="0" smtClean="0">
                <a:solidFill>
                  <a:srgbClr val="002060"/>
                </a:solidFill>
              </a:rPr>
              <a:t> Е. </a:t>
            </a:r>
            <a:r>
              <a:rPr lang="ru-RU" sz="1100" dirty="0" err="1" smtClean="0">
                <a:solidFill>
                  <a:srgbClr val="002060"/>
                </a:solidFill>
              </a:rPr>
              <a:t>Самосаботаж</a:t>
            </a:r>
            <a:r>
              <a:rPr lang="ru-RU" sz="1100" dirty="0" smtClean="0">
                <a:solidFill>
                  <a:srgbClr val="002060"/>
                </a:solidFill>
              </a:rPr>
              <a:t>. Книга с характером. Электронный ресурс: https://www.litres.ru.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smtClean="0">
                <a:solidFill>
                  <a:srgbClr val="002060"/>
                </a:solidFill>
              </a:rPr>
              <a:t>Упражнения для тренинга Тайм-менеджмент. Электронный ресурс https://trainingtechnology.ru 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err="1" smtClean="0">
                <a:solidFill>
                  <a:srgbClr val="002060"/>
                </a:solidFill>
              </a:rPr>
              <a:t>Федосенко</a:t>
            </a:r>
            <a:r>
              <a:rPr lang="ru-RU" sz="1100" dirty="0" smtClean="0">
                <a:solidFill>
                  <a:srgbClr val="002060"/>
                </a:solidFill>
              </a:rPr>
              <a:t> Е.В.</a:t>
            </a: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dirty="0" smtClean="0">
                <a:solidFill>
                  <a:srgbClr val="002060"/>
                </a:solidFill>
              </a:rPr>
              <a:t>Коррекционно-развивающая программа Подростковая агрессия. Электронный ресурс https://nsportal.ru.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 smtClean="0">
                <a:solidFill>
                  <a:srgbClr val="002060"/>
                </a:solidFill>
              </a:rPr>
              <a:t>Харин</a:t>
            </a: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dirty="0" smtClean="0">
                <a:solidFill>
                  <a:srgbClr val="002060"/>
                </a:solidFill>
              </a:rPr>
              <a:t>Г. Незнайка. Тайм-менеджмент для школьника. Электронный ресурс https://neznaika.info.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100" dirty="0" smtClean="0">
              <a:solidFill>
                <a:srgbClr val="002060"/>
              </a:solidFill>
            </a:endParaRPr>
          </a:p>
          <a:p>
            <a:endParaRPr lang="ru-RU" sz="1400" dirty="0" smtClean="0"/>
          </a:p>
          <a:p>
            <a:endParaRPr lang="ru-RU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СПИСОК ИСПОЛЬЗУЕМЫХ ИСТОЧНИКОВ </a:t>
            </a:r>
            <a:endParaRPr lang="en-US" sz="4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100" dirty="0" smtClean="0">
              <a:solidFill>
                <a:srgbClr val="002060"/>
              </a:solidFill>
            </a:endParaRPr>
          </a:p>
          <a:p>
            <a:endParaRPr lang="ru-RU" sz="1400" dirty="0" smtClean="0"/>
          </a:p>
          <a:p>
            <a:endParaRPr lang="ru-RU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ПРОФИЛАКТИЧЕСКАЯ ПРОГРАММА</a:t>
            </a:r>
          </a:p>
          <a:p>
            <a:pPr algn="ctr"/>
            <a:r>
              <a:rPr lang="ru-RU" sz="2400" b="1" dirty="0" smtClean="0">
                <a:solidFill>
                  <a:srgbClr val="2769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«КАК ПРЕКРАСЕН ЭТОТ МИР, ПОСМОТРИ…» </a:t>
            </a:r>
            <a:endParaRPr lang="en-US" sz="2400" b="1" dirty="0">
              <a:solidFill>
                <a:srgbClr val="2769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1" y="1701800"/>
            <a:ext cx="264794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ЦЕЛЬЮ ПРОГРАММЫ –снижение рисков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десоциализации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виктимности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явлений насилия, агрессии, включая проявления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буллинга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в образовательных организациях, противоправного поведения детей и подростков,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усугубляющиеся на межэтнической почве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714488"/>
            <a:ext cx="35719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ЗАДАЧИ ПРОГРАММЫ: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популяризировать психологических аспектов толерантности; развивать у подростков навыки толерантного общения друг с другом, умение жить в многонациональном/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полиэтническом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обществе;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повышать социальной компетентности подростков;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создавать условия для развития целеустремленности;, личной ответственности;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развивать адекватную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Я-концепцию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38" y="1214422"/>
            <a:ext cx="6862785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ЦЕЛЕВАЯ ГРУППА: программа предназначена для работы с подростками 12-15 лет.</a:t>
            </a:r>
          </a:p>
          <a:p>
            <a:pPr algn="just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МЕТОДЫ: метод групповой тематической дискуссии, игры, упражнения, моделирование ситуации,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дебрифинг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, мозговой штурм и др.</a:t>
            </a:r>
          </a:p>
          <a:p>
            <a:pPr algn="just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СТРУКТУРА ЗАНЯТИЙ: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1. Вводная часть.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2. Практическая часть.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3. Заключительная часть.  </a:t>
            </a:r>
          </a:p>
          <a:p>
            <a:pPr algn="just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ПРЕДПОЛАГАЕМЫЕ РЕЗУЛЬТАТЫ: формирование основ толерантного сознания, навыков бесконфликтного,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эмпатийного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поведения, повышение самооценки,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стрессоустойчивости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, и как следствие, формирование здорового образа жизни, жизненных ресурсов, препятствующих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десоциализации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личности подростков.</a:t>
            </a:r>
          </a:p>
          <a:p>
            <a:pPr algn="just"/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КАЛЕНДАНО-ТЕМАТИЧЕСКОЕ ПЛАНИРОВАНИЕ  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701800"/>
            <a:ext cx="68627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2" y="1214423"/>
          <a:ext cx="7286676" cy="4742233"/>
        </p:xfrm>
        <a:graphic>
          <a:graphicData uri="http://schemas.openxmlformats.org/drawingml/2006/table">
            <a:tbl>
              <a:tblPr/>
              <a:tblGrid>
                <a:gridCol w="285752"/>
                <a:gridCol w="642942"/>
                <a:gridCol w="6357982"/>
              </a:tblGrid>
              <a:tr h="390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месяц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занятия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1 «Кто я? какой я?»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2 «Я, ты, он, она … вместе дружная семья в слове «мы» - сто тысяч «я» или что такое быть толерантным»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3 «Мой мир чувств и эмоций»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4 «Хороший стресс как способ стать сильнее и лучше»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5 «Здравствуй, одиночество ... ты опять ко мне? или проблема одиночества среди подростков»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6 «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Эрзац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бразцы 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современности»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7 «Раз, два, три, четыре, пять я иду тебя искать или поиграем в </a:t>
                      </a:r>
                      <a:r>
                        <a:rPr lang="ru-RU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буллинг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8 «Лес стоит никому не нужен…холм стоит никому не нужен… я стою никому не нужен… что же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делать? стоять 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своем! Или что значат личная ответственность, выбор, умение говорить «нет»»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9 «Тайм-менеджмент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 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психология успеха или как стать успешным»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10 «Саботаж или ловушки мышления»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11 «Мир взрослых или как взрослым детям общаться со взрослыми родителями»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12 «Личный дневник как путь к себе»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 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13 «Быть здоровым – модно»»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Занятие № 14 «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рисую белым мелом облака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 ресурсные возможности творчества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ЗАНЯТИЕ 1 «КТО Я, КАКОЙ Я» 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214422"/>
            <a:ext cx="228601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ВВОДНАЯ ЧАСТЬ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Цель –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установление контакта с участниками, создание доверительной атмосферы, достижение взаимопонимания в целях работы программы.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ознакомить с целями, задачами и содержанием программы;</a:t>
            </a:r>
          </a:p>
          <a:p>
            <a:pPr lvl="0"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эмоционально «разогреть» группу;</a:t>
            </a:r>
          </a:p>
          <a:p>
            <a:pPr lvl="0"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создать положительную эмоциональную атмосферу, мотивирующую на совместную продуктивную работу.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ИГРА «КТО ТЕБЯ ОКРУЖАЕТ?»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1214422"/>
            <a:ext cx="264320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ПРАКТИЧЕСКАЯ ЧАСТЬ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Цель –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осознание себя как ценной и целостной личности, снижение рисков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десоциализации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дать новые психологические знания, расширить имеющиеся представления по теме; </a:t>
            </a:r>
          </a:p>
          <a:p>
            <a:pPr lvl="0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актуализировать процесс социального самоопределения и самопознания;</a:t>
            </a:r>
          </a:p>
          <a:p>
            <a:pPr lvl="0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помочь овладеть навыками групповой дискуссии диалога.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УПРАЖНЕНИЕ «КТО Я, КАКОЙ Я»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МОЗГОВОЙ ШТУРМ НА ТЕМУ «ИЗ ЧЕГО СОСТОИТ ЛИЧНОСТЬ»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КРАТКОЕ ТЕОРЕТИЧЕСКОЕ ВВЕДЕНИЕ НА ТЕМУ «ПСИХОЛОГИЯ ЛИЧНОСТИ»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УПРАЖНЕНИЕ «РОЛЕВАЯ КАРТА В ФОРМЕ ЛОСКУТНОГО ОДЕЯЛА»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200" dirty="0" smtClean="0"/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1214423"/>
            <a:ext cx="2214578" cy="5334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ЗАКЛЮЧИТЕЛЬНАЯ ЧАСТЬ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Цель –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улучшение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психоэмоционального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фона и формирование адекватной самооценки.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формировать позитивные установки с помощью вербальных формул;</a:t>
            </a:r>
          </a:p>
          <a:p>
            <a:pPr lvl="0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научить осознавать и принять свою индивидуальность; </a:t>
            </a:r>
          </a:p>
          <a:p>
            <a:pPr lvl="0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развивать навыки внимательного отношения к себе.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АФФИРМАЦИЯ ДНЯ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«Я - ЭТО Я»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РЕФЛЕКСИЯ ЗАНЯТИЯ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ТЕХНИКА «ХРОНОГРАММА»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0" y="16827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ЗАНЯТИЕ 2 «Я, ТЫ, ОН, ОНА – ВМЕСТЕ ДРУЖНАЯ СЕМЬЯ,</a:t>
            </a:r>
          </a:p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 В СЛОВЕ «МЫ» СТО ТЫСЯЧ «Я» ИЛИ ЧТО ТАКОЕ БЫТЬ ТОЛЕРАНТНЫМ» 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ПРАКТИЧЕСКАЯ ЧАСТЬ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Цель –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формирование установок толерантного сознания, профилактика экстремистских тенденций в подростковой среде.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дать возможность участникам сформулировать «научное понятие» толерантности и показать многоаспектность этого понятия; 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ознакомить участников с основными чертами толерантной личности; дать возможность подросткам оценить степень своей толерантности.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развивать умение преодолевать стереотипные формы поведения в восприятии окружающих. 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УПРАЖНЕНИЕ «СТЕРЕОТИПЫ»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МОЗГОВОЙ ШТУРМ НА ТЕМУ «ТОЛЕРАНТНОСТЬ»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КРАТКОЕ ТЕОРЕТИЧЕСКОЕ ВВЕДЕНИЕ НА ТЕМУ «ПСИХОЛОГИЯ ТОЛЕРАНТНОСТИ»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УПРАЖНЕНИЕ «ЧЕРТЫ ТОЛЕРАНТНОЙ ЛИЧНОСТИ»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ПРОСМОТР КИНОФИЛЬМА «МИЛОСЕРДИЕ ИЛИ БУМЕРАНГ»,</a:t>
            </a:r>
            <a:endParaRPr lang="ru-RU" sz="36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ЗАНЯТИЕ 3 «МОЙ МИР ЧУВСТВ И ЭМОЦИЙ»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ПРАКТИЧЕСКАЯ ЧАСТЬ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Цель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развитие умения идентифицировать собственные эмоциональные состояния, управлять своими чувствами.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познакомить с диапазоном чувств; 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развивать внимание к собственным чувствам и переживаниям;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учить осознать собственные механизмы переживания тех или иных чувств, устанавливать связи между переживанием эмоций и проявлением этих переживаний на телесном, интеллектуальном и поведенческом уровне.</a:t>
            </a:r>
          </a:p>
          <a:p>
            <a:pPr lvl="0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обучить приемам работы с негативными переживаниями;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УПРАЖНЕНИЕ «ЧЕТЫРЕ СЕКТОРА»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МОЗГОВОЙ ШТУРМ «КАКИЕ БЫВАЮТ ЧУВСТВА»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КРАТКОЕ ТЕОРЕТИЧЕСКОЕ ВВЕДЕНИЕ НА ТЕМУ «ЧУВСТВА И ЭМОЦИИ»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УПРАЖНЕНИЕ «ПЕЙЗАЖИ ЭМОЦИОНАЛЬНОГО СОСТОЯНИЯ»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ЗАНЯТИЕ 4 «ХОРОШИЙ» СТРЕСС </a:t>
            </a:r>
          </a:p>
          <a:p>
            <a:pPr algn="ctr"/>
            <a:r>
              <a:rPr lang="ru-RU" sz="2400" b="1" dirty="0" smtClean="0">
                <a:solidFill>
                  <a:srgbClr val="27697B"/>
                </a:solidFill>
                <a:latin typeface="Calibri" pitchFamily="34" charset="0"/>
              </a:rPr>
              <a:t>КАК СПОСОБ СТАТЬ ЛУЧШЕ  </a:t>
            </a:r>
            <a:endParaRPr lang="en-US" sz="2400" b="1" dirty="0">
              <a:solidFill>
                <a:srgbClr val="27697B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428736"/>
            <a:ext cx="7077099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ПРАКТИЧЕСКАЯ ЧАСТЬ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Цель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коррекция негативных переживаний, связанных с каким-то предстоящим событием, выявление и осознание внутренних и внешних ресурсов, обучение приемам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совладания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со стрессом.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создать условия для организации внутреннего диалога со своим «Я»;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сформировать навыки внутренней рефлексии;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способствовать развитию умения разрешать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внутриличностные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конфликты;</a:t>
            </a:r>
          </a:p>
          <a:p>
            <a:pPr lvl="0"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обучить и развить умение принимать свои собственные ресурсные стороны личности.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ТЕХНИКА «ДО И ПОСЛЕ» АВТОР Е. МОСКВИТИНА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МОЗГОВОЙ ШТУРМ «СТРЕССА И ЕГО ПОСЛЕДСТВИЯХ»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КРАТКОЕ ТЕОРЕТИЧЕСКОЕ ВВЕДЕНИЕ НА ТЕМУ «ПСИХОЛОГИЯ СТРЕССА»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УПРАЖНЕНИЕ «ПРОКЛАДЫВАЯ ПУТЬ»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#004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2420</Words>
  <Application>Microsoft Office PowerPoint</Application>
  <PresentationFormat>Экран (4:3)</PresentationFormat>
  <Paragraphs>299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#0040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Zukhrddin</dc:creator>
  <cp:lastModifiedBy>HP</cp:lastModifiedBy>
  <cp:revision>13</cp:revision>
  <dcterms:created xsi:type="dcterms:W3CDTF">2014-12-31T16:03:36Z</dcterms:created>
  <dcterms:modified xsi:type="dcterms:W3CDTF">2024-02-17T19:06:01Z</dcterms:modified>
</cp:coreProperties>
</file>