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66" r:id="rId5"/>
    <p:sldId id="258" r:id="rId6"/>
    <p:sldId id="260" r:id="rId7"/>
    <p:sldId id="261" r:id="rId8"/>
    <p:sldId id="262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3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C302-71BD-4EBD-B3FA-C6D73F80C171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2AA2-0A0E-4EA3-B995-3A51F39A9F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20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C302-71BD-4EBD-B3FA-C6D73F80C171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2AA2-0A0E-4EA3-B995-3A51F39A9F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271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C302-71BD-4EBD-B3FA-C6D73F80C171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2AA2-0A0E-4EA3-B995-3A51F39A9F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4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C302-71BD-4EBD-B3FA-C6D73F80C171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2AA2-0A0E-4EA3-B995-3A51F39A9F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35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C302-71BD-4EBD-B3FA-C6D73F80C171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2AA2-0A0E-4EA3-B995-3A51F39A9F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494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C302-71BD-4EBD-B3FA-C6D73F80C171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2AA2-0A0E-4EA3-B995-3A51F39A9F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89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C302-71BD-4EBD-B3FA-C6D73F80C171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2AA2-0A0E-4EA3-B995-3A51F39A9F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769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C302-71BD-4EBD-B3FA-C6D73F80C171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2AA2-0A0E-4EA3-B995-3A51F39A9F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893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C302-71BD-4EBD-B3FA-C6D73F80C171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2AA2-0A0E-4EA3-B995-3A51F39A9F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795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C302-71BD-4EBD-B3FA-C6D73F80C171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2AA2-0A0E-4EA3-B995-3A51F39A9F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588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C302-71BD-4EBD-B3FA-C6D73F80C171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2AA2-0A0E-4EA3-B995-3A51F39A9F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7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EC302-71BD-4EBD-B3FA-C6D73F80C171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D2AA2-0A0E-4EA3-B995-3A51F39A9F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02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.snauka.ru/2015/08/256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file:///F:/&#1053;&#1080;&#1082;&#1086;&#1083;&#1072;&#1081;%20&#1057;&#1083;&#1072;&#1076;&#1082;&#1086;&#1074;.doc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i?id=e2ecd1810ab2a9ec5883cf8160b87e815c923ea0-9181188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86512" y="3786191"/>
            <a:ext cx="257176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Подготовил:</a:t>
            </a:r>
          </a:p>
          <a:p>
            <a:pPr algn="just">
              <a:spcBef>
                <a:spcPts val="0"/>
              </a:spcBef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учитель-логопед </a:t>
            </a:r>
          </a:p>
          <a:p>
            <a:pPr algn="just">
              <a:spcBef>
                <a:spcPts val="0"/>
              </a:spcBef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«Детский сад </a:t>
            </a:r>
          </a:p>
          <a:p>
            <a:pPr algn="just">
              <a:spcBef>
                <a:spcPts val="0"/>
              </a:spcBef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68 «Яблонька» </a:t>
            </a:r>
          </a:p>
          <a:p>
            <a:pPr algn="just">
              <a:spcBef>
                <a:spcPts val="0"/>
              </a:spcBef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Белова К.А.</a:t>
            </a:r>
          </a:p>
          <a:p>
            <a:pPr algn="just"/>
            <a:endParaRPr lang="ru-RU" sz="2400" dirty="0">
              <a:solidFill>
                <a:srgbClr val="303C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357166"/>
            <a:ext cx="720080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3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речи старших дошкольников посредством </a:t>
            </a:r>
            <a:r>
              <a:rPr lang="ru-RU" sz="43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буккроссинга</a:t>
            </a:r>
            <a:endParaRPr lang="ru-RU" sz="43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8E0C59-4FF2-4ADA-A39B-5FFCBC88F35C}"/>
              </a:ext>
            </a:extLst>
          </p:cNvPr>
          <p:cNvSpPr txBox="1"/>
          <p:nvPr/>
        </p:nvSpPr>
        <p:spPr>
          <a:xfrm>
            <a:off x="3573578" y="6127274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Тамбов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070277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e2ecd1810ab2a9ec5883cf8160b87e815c923ea0-9181188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4638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28358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использованных источников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3872" y="1124744"/>
            <a:ext cx="835292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+mj-lt"/>
              <a:buAutoNum type="arabicPeriod"/>
            </a:pPr>
            <a:endParaRPr lang="ru-RU" dirty="0">
              <a:solidFill>
                <a:srgbClr val="303C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tabLst>
                <a:tab pos="228600" algn="l"/>
                <a:tab pos="54038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1000 Скороговорок для развития речи. М.: Малыш, 2020.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tabLst>
                <a:tab pos="228600" algn="l"/>
                <a:tab pos="54038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Агавелян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М.Г., Данилова Е.Ю., Чечулина О.Г. Взаимодействие педагогов ДОУ с родителями. М.: Сфера, 2009.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tabLst>
                <a:tab pos="228600" algn="l"/>
                <a:tab pos="54038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Воронкова Л.Ф. Рассказы. М.: Фламинго, 2007.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tabLst>
                <a:tab pos="228600" algn="l"/>
                <a:tab pos="54038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Головякин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В.В. Веселые рассказы. М.: Самовар, 2021.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tabLst>
                <a:tab pos="228600" algn="l"/>
                <a:tab pos="54038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Головякин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В.В. Книжка со скороговорками «Болтушка-говорушка». М.: Фламинго, 2020.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tabLst>
                <a:tab pos="228600" algn="l"/>
                <a:tab pos="54038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Маршак С.Я.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Всесамые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лучшие сказки и стихи. М.: Малыш, 2020.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tabLst>
                <a:tab pos="228600" algn="l"/>
                <a:tab pos="54038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7. Осеева В.А. Рассказы для детей. М.: Омега, 2022.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tabLst>
                <a:tab pos="228600" algn="l"/>
                <a:tab pos="54038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8. Пермячка И.В. Скороговорки. М.: АСТ, 2020.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tabLst>
                <a:tab pos="228600" algn="l"/>
                <a:tab pos="54038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9. Пермячка И.В. Русские народные скороговорки. М.: Самовар, 2021.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tabLst>
                <a:tab pos="228600" algn="l"/>
                <a:tab pos="54038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10. Сладков Н.И. Лесные сказки. М.: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-Пресс, 2022.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tabLst>
                <a:tab pos="228600" algn="l"/>
                <a:tab pos="54038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11. Усачев А.А. Большая книга стихов и сказок. М.: Фламинго, 2021.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tabLst>
                <a:tab pos="228600" algn="l"/>
                <a:tab pos="54038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12. Цыферов Г.М. Сказки о зверятах. М.: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-Пресс, 2022.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tabLst>
                <a:tab pos="228600" algn="l"/>
                <a:tab pos="54038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13.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Чарушин Е.И. Рассказы. М.: АСТ, 2020.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tabLst>
                <a:tab pos="228600" algn="l"/>
                <a:tab pos="540385" algn="l"/>
              </a:tabLst>
            </a:pPr>
            <a:r>
              <a:rPr lang="ru-RU" sz="1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https://student.snauka.ru/2015/08/2569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</a:pPr>
            <a:endParaRPr lang="ru-RU" dirty="0">
              <a:solidFill>
                <a:srgbClr val="303C18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 startAt="8"/>
            </a:pPr>
            <a:endParaRPr lang="ru-RU" dirty="0">
              <a:solidFill>
                <a:srgbClr val="303C18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 startAt="8"/>
            </a:pPr>
            <a:endParaRPr lang="ru-RU" dirty="0">
              <a:solidFill>
                <a:srgbClr val="303C18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/>
            <a:endParaRPr lang="en-US" dirty="0">
              <a:solidFill>
                <a:srgbClr val="303C18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</a:pPr>
            <a:endParaRPr lang="ru-RU" dirty="0">
              <a:solidFill>
                <a:srgbClr val="303C18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</a:pPr>
            <a:endParaRPr lang="ru-RU" dirty="0">
              <a:solidFill>
                <a:srgbClr val="303C18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</a:pPr>
            <a:endParaRPr lang="ru-RU" dirty="0">
              <a:solidFill>
                <a:srgbClr val="303C18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AutoNum type="arabicPeriod"/>
            </a:pPr>
            <a:endParaRPr lang="ru-RU" dirty="0">
              <a:solidFill>
                <a:srgbClr val="303C18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314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e2ecd1810ab2a9ec5883cf8160b87e815c923ea0-9181188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404664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2A65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</a:t>
            </a:r>
            <a:br>
              <a:rPr lang="ru-RU" sz="3600" b="1" dirty="0">
                <a:solidFill>
                  <a:srgbClr val="2A65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2A65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проводимые в рамках движения «</a:t>
            </a:r>
            <a:r>
              <a:rPr lang="ru-RU" sz="3600" b="1" dirty="0" err="1">
                <a:solidFill>
                  <a:srgbClr val="2A65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Буккроссинг</a:t>
            </a:r>
            <a:r>
              <a:rPr lang="ru-RU" sz="3600" b="1" dirty="0">
                <a:solidFill>
                  <a:srgbClr val="2A65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dirty="0"/>
          </a:p>
        </p:txBody>
      </p:sp>
      <p:pic>
        <p:nvPicPr>
          <p:cNvPr id="6" name="Picture 3" descr="G:\ФОТО И ВИДЕО\СТУДЕНТЫ\Семинар по ОВЗ 06.02.2020\IMG_20200206_0911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74" y="2205532"/>
            <a:ext cx="3187931" cy="4247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283968" y="2276872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b="1" dirty="0">
                <a:solidFill>
                  <a:srgbClr val="303C18"/>
                </a:solidFill>
                <a:latin typeface="Times New Roman" pitchFamily="18" charset="0"/>
                <a:cs typeface="Times New Roman" panose="02020603050405020304" pitchFamily="18" charset="0"/>
              </a:rPr>
              <a:t>Организационное собрание: </a:t>
            </a:r>
            <a:r>
              <a:rPr lang="ru-RU" sz="2800" dirty="0">
                <a:solidFill>
                  <a:srgbClr val="303C18"/>
                </a:solidFill>
                <a:latin typeface="Times New Roman" pitchFamily="18" charset="0"/>
                <a:cs typeface="Times New Roman" panose="02020603050405020304" pitchFamily="18" charset="0"/>
              </a:rPr>
              <a:t>информирование родителей о движении «</a:t>
            </a:r>
            <a:r>
              <a:rPr lang="ru-RU" sz="2800" dirty="0" err="1">
                <a:solidFill>
                  <a:srgbClr val="303C18"/>
                </a:solidFill>
                <a:latin typeface="Times New Roman" pitchFamily="18" charset="0"/>
                <a:cs typeface="Times New Roman" panose="02020603050405020304" pitchFamily="18" charset="0"/>
              </a:rPr>
              <a:t>Буккроссинг</a:t>
            </a:r>
            <a:r>
              <a:rPr lang="ru-RU" sz="2800" dirty="0">
                <a:solidFill>
                  <a:srgbClr val="303C18"/>
                </a:solidFill>
                <a:latin typeface="Times New Roman" pitchFamily="18" charset="0"/>
                <a:cs typeface="Times New Roman" panose="02020603050405020304" pitchFamily="18" charset="0"/>
              </a:rPr>
              <a:t>» в детском саду и влиянии книги на речевое и психическое развитие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851058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i?id=e2ecd1810ab2a9ec5883cf8160b87e815c923ea0-9181188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260648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оформление библиотеки </a:t>
            </a:r>
            <a:b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 в отдельном помещении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700808"/>
            <a:ext cx="5623097" cy="4217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62873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476672"/>
            <a:ext cx="6624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индивидуальных консультаций с родителями (законными представителями)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916833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303C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индивидуальных консультациях были раскрыты все аспекты </a:t>
            </a:r>
            <a:r>
              <a:rPr lang="ru-RU" sz="2800" dirty="0" err="1">
                <a:solidFill>
                  <a:srgbClr val="303C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буккроссинга</a:t>
            </a:r>
            <a:r>
              <a:rPr lang="ru-RU" sz="2800" dirty="0">
                <a:solidFill>
                  <a:srgbClr val="303C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положительно влияющие на речевое развитие детей:</a:t>
            </a:r>
            <a:endParaRPr lang="ru-RU" sz="2800" dirty="0">
              <a:solidFill>
                <a:srgbClr val="303C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6195" algn="just"/>
            <a:r>
              <a:rPr lang="ru-RU" sz="2800" dirty="0">
                <a:solidFill>
                  <a:srgbClr val="303C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коррекция фонематического слуха и правильного произношения звуков речи;</a:t>
            </a:r>
          </a:p>
          <a:p>
            <a:pPr marR="36195" algn="just"/>
            <a:r>
              <a:rPr lang="ru-RU" sz="2800" dirty="0">
                <a:solidFill>
                  <a:srgbClr val="303C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коррекция грамматического строя речи;</a:t>
            </a:r>
          </a:p>
          <a:p>
            <a:pPr marR="36195" algn="just"/>
            <a:r>
              <a:rPr lang="ru-RU" sz="2800" dirty="0">
                <a:solidFill>
                  <a:srgbClr val="303C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коррекция лексического строя речи (словарного запаса)</a:t>
            </a:r>
            <a:r>
              <a:rPr lang="en-US" sz="2800" dirty="0">
                <a:solidFill>
                  <a:srgbClr val="303C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ru-RU" sz="2800" dirty="0">
                <a:solidFill>
                  <a:srgbClr val="303C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800" dirty="0">
                <a:solidFill>
                  <a:srgbClr val="303C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ru-RU" sz="2800" dirty="0">
                <a:solidFill>
                  <a:srgbClr val="303C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20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i?id=e2ecd1810ab2a9ec5883cf8160b87e815c923ea0-9181188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177722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Подборка стихов для автоматизации и дифференциации звуков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024744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solidFill>
                  <a:srgbClr val="303C18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Корней Чуковский – «Айболит», «Муха - Цокотуха», «Мойдодыр», «</a:t>
            </a:r>
            <a:r>
              <a:rPr lang="ru-RU" sz="2000" dirty="0" err="1">
                <a:solidFill>
                  <a:srgbClr val="303C18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Федорино</a:t>
            </a:r>
            <a:r>
              <a:rPr lang="ru-RU" sz="2000" dirty="0">
                <a:solidFill>
                  <a:srgbClr val="303C18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горе», «</a:t>
            </a:r>
            <a:r>
              <a:rPr lang="ru-RU" sz="2000" dirty="0" err="1">
                <a:solidFill>
                  <a:srgbClr val="303C18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Тараканище</a:t>
            </a:r>
            <a:r>
              <a:rPr lang="ru-RU" sz="2000" dirty="0">
                <a:solidFill>
                  <a:srgbClr val="303C18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», «Телефон» </a:t>
            </a:r>
            <a:r>
              <a:rPr lang="en-US" sz="2000" dirty="0">
                <a:solidFill>
                  <a:srgbClr val="303C18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[</a:t>
            </a:r>
            <a:r>
              <a:rPr lang="ru-RU" sz="2000" dirty="0">
                <a:solidFill>
                  <a:srgbClr val="303C18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</a:t>
            </a:r>
            <a:r>
              <a:rPr lang="en-US" sz="2000" dirty="0">
                <a:solidFill>
                  <a:srgbClr val="303C18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]</a:t>
            </a:r>
            <a:r>
              <a:rPr lang="ru-RU" sz="2000" dirty="0">
                <a:solidFill>
                  <a:srgbClr val="303C18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rgbClr val="303C18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solidFill>
                  <a:srgbClr val="303C18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Андрей Усачев «Любопытная Варвара», «Фантазер», «Аленушка», «Шлеп, шлеп, шлеп», «Дед Мороз» </a:t>
            </a:r>
            <a:r>
              <a:rPr lang="en-US" sz="2000" dirty="0">
                <a:solidFill>
                  <a:srgbClr val="303C18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[</a:t>
            </a:r>
            <a:r>
              <a:rPr lang="ru-RU" sz="2000" dirty="0">
                <a:solidFill>
                  <a:srgbClr val="303C18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303C18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]</a:t>
            </a:r>
            <a:r>
              <a:rPr lang="ru-RU" sz="2000" dirty="0">
                <a:solidFill>
                  <a:srgbClr val="303C18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solidFill>
                  <a:srgbClr val="303C18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Самуил Маршак «Почта», «Багаж», «Детки в клетке», «Усатый - полосатый», «Вот какой рассеянный с улицы Бассейной», «Цирк», «Где тут Петя, где Сережа», «Мастер - </a:t>
            </a:r>
            <a:r>
              <a:rPr lang="ru-RU" sz="2000" dirty="0" err="1">
                <a:solidFill>
                  <a:srgbClr val="303C18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ломастер</a:t>
            </a:r>
            <a:r>
              <a:rPr lang="ru-RU" sz="2000" dirty="0">
                <a:solidFill>
                  <a:srgbClr val="303C18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 </a:t>
            </a:r>
            <a:r>
              <a:rPr lang="en-US" sz="2000" dirty="0">
                <a:solidFill>
                  <a:srgbClr val="303C18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[</a:t>
            </a:r>
            <a:r>
              <a:rPr lang="ru-RU" sz="2000" dirty="0">
                <a:solidFill>
                  <a:srgbClr val="303C18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11</a:t>
            </a:r>
            <a:r>
              <a:rPr lang="en-US" sz="2000" dirty="0">
                <a:solidFill>
                  <a:srgbClr val="303C18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]</a:t>
            </a:r>
            <a:r>
              <a:rPr lang="ru-RU" sz="2000" dirty="0">
                <a:solidFill>
                  <a:srgbClr val="303C18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https://d2j6dbq0eux0bg.cloudfront.net/images/15551150/32324900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05591"/>
            <a:ext cx="2516236" cy="3236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https://avatars.mds.yandex.net/i?id=627aab4667490e00909d9460dbb084eefc4a9c99-4428810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97800"/>
            <a:ext cx="2382391" cy="3244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https://avatars.mds.yandex.net/i?id=15cb1999ef9310da25332cc85d5ce8a7e5b4b77a-9694985-images-thumbs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957" y="3328195"/>
            <a:ext cx="2410283" cy="3213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08865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i?id=e2ecd1810ab2a9ec5883cf8160b87e815c923ea0-9181188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177722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Подборка книг для развития слоговой структуры слова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024744"/>
            <a:ext cx="8424936" cy="2546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03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Николая Сладков рассказы: «Непослушные малыши», «Бюро лесных услуг», «Барсук и медведь», «Всему свое время», «Медведь и солнце», «Кто в моем доме живет», «Лиса - плясунья» </a:t>
            </a:r>
            <a:r>
              <a:rPr lang="en-US" sz="2000" dirty="0">
                <a:solidFill>
                  <a:srgbClr val="303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000" dirty="0">
                <a:solidFill>
                  <a:srgbClr val="303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000" dirty="0">
                <a:solidFill>
                  <a:srgbClr val="303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000" dirty="0">
                <a:solidFill>
                  <a:srgbClr val="303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03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Евгений Чарушин «Про Томку», «Страшный рассказ», «Кошка Маруська», «Большие и маленькие», «Кто как живет» </a:t>
            </a:r>
            <a:r>
              <a:rPr lang="en-US" sz="2000" dirty="0">
                <a:solidFill>
                  <a:srgbClr val="303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000" dirty="0">
                <a:solidFill>
                  <a:srgbClr val="303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dirty="0">
                <a:solidFill>
                  <a:srgbClr val="303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000" dirty="0">
                <a:solidFill>
                  <a:srgbClr val="303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03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Воронкова «Дед рассказывает сказки», «Бедовая курица», «Что сказала бы мама», «Танин пирожок», «Грушевое яблочко» </a:t>
            </a:r>
            <a:r>
              <a:rPr lang="en-US" sz="2000" dirty="0">
                <a:solidFill>
                  <a:srgbClr val="303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000" dirty="0">
                <a:solidFill>
                  <a:srgbClr val="303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000" dirty="0">
                <a:solidFill>
                  <a:srgbClr val="303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000" dirty="0">
                <a:solidFill>
                  <a:srgbClr val="303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15000"/>
              </a:lnSpc>
              <a:buFont typeface="Symbol"/>
              <a:buChar char=""/>
            </a:pPr>
            <a:endParaRPr lang="ru-RU" dirty="0">
              <a:solidFill>
                <a:srgbClr val="303C18"/>
              </a:solidFill>
              <a:ea typeface="Calibri"/>
              <a:cs typeface="Times New Roman"/>
            </a:endParaRPr>
          </a:p>
        </p:txBody>
      </p:sp>
      <p:pic>
        <p:nvPicPr>
          <p:cNvPr id="4098" name="Picture 2" descr="https://avatars.mds.yandex.net/i?id=58b945e14fcd01f4315862a6b11c8b128ccc1a42-10610468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97800"/>
            <a:ext cx="2160240" cy="32761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https://avatars.mds.yandex.net/i?id=06f739633ee20259173f6a65df011b3aed8b9955-11376477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57" y="3328744"/>
            <a:ext cx="2470118" cy="3213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4" name="Picture 8" descr="https://avatars.mds.yandex.net/i?id=33215aab1613f431210197c5414f73c7_l-5280252-images-thumbs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55895"/>
            <a:ext cx="2232248" cy="3164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35484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i?id=e2ecd1810ab2a9ec5883cf8160b87e815c923ea0-9181188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177722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Скороговорки для развития четкой речи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C:\Users\kiroc\Documents\2024-01-09-22-37-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714356"/>
            <a:ext cx="2255298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kiroc\Documents\2024-01-09-22-37-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2143116"/>
            <a:ext cx="2070638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C:\Users\kiroc\Documents\2024-01-09-22-36-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3214686"/>
            <a:ext cx="2038925" cy="2937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7" descr="C:\Users\kiroc\Documents\2024-01-09-22-36-26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1" b="3633"/>
          <a:stretch/>
        </p:blipFill>
        <p:spPr bwMode="auto">
          <a:xfrm>
            <a:off x="2571736" y="1142984"/>
            <a:ext cx="2071702" cy="2980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0348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i?id=e2ecd1810ab2a9ec5883cf8160b87e815c923ea0-9181188-images-thumbs&amp;n=1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177722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Подборка рассказов для автоматизации шипящих звуков</a:t>
            </a:r>
          </a:p>
          <a:p>
            <a:pPr algn="ctr"/>
            <a:endParaRPr lang="ru-RU" sz="2400" dirty="0">
              <a:solidFill>
                <a:srgbClr val="303C18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024744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03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Геннадий Цыферов «Жил на свете пушистый барашек» </a:t>
            </a:r>
            <a:r>
              <a:rPr lang="en-US" sz="2400" dirty="0">
                <a:solidFill>
                  <a:srgbClr val="303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>
                <a:solidFill>
                  <a:srgbClr val="303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solidFill>
                  <a:srgbClr val="303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>
                <a:solidFill>
                  <a:srgbClr val="303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03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 </a:t>
            </a:r>
            <a:r>
              <a:rPr lang="ru-RU" sz="2400" dirty="0" err="1">
                <a:solidFill>
                  <a:srgbClr val="303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Головякин</a:t>
            </a:r>
            <a:r>
              <a:rPr lang="ru-RU" sz="2400" dirty="0">
                <a:solidFill>
                  <a:srgbClr val="303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 шкафу» </a:t>
            </a:r>
            <a:r>
              <a:rPr lang="en-US" sz="2400" dirty="0">
                <a:solidFill>
                  <a:srgbClr val="303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>
                <a:solidFill>
                  <a:srgbClr val="303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303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>
                <a:solidFill>
                  <a:srgbClr val="303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03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Валентина Осеева «Перышко» </a:t>
            </a:r>
            <a:r>
              <a:rPr lang="en-US" sz="2400" dirty="0">
                <a:solidFill>
                  <a:srgbClr val="303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>
                <a:solidFill>
                  <a:srgbClr val="303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303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>
                <a:solidFill>
                  <a:srgbClr val="303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2" name="Picture 2" descr="https://avatars.mds.yandex.net/i?id=84775d151a1a35abe19983aa9fd723120f0fd3be-4827005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75" y="2636912"/>
            <a:ext cx="2381250" cy="304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https://avatars.mds.yandex.net/i?id=c9a112bb96856ef638ab6be842d8adeba4d63758-9067973-images-thumbs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36912"/>
            <a:ext cx="2520280" cy="304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 descr="https://avatars.mds.yandex.net/i?id=950e791220bda629fac9bd7a91453c34cc2aa3c4-10113106-images-thumbs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75655"/>
            <a:ext cx="2088232" cy="304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04756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e2ecd1810ab2a9ec5883cf8160b87e815c923ea0-9181188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67744" y="404664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2A6524"/>
                </a:solidFill>
                <a:latin typeface="Times New Roman" pitchFamily="18" charset="0"/>
                <a:cs typeface="Times New Roman" pitchFamily="18" charset="0"/>
              </a:rPr>
              <a:t>Результативность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412777"/>
            <a:ext cx="74168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303C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У родителей (законных представителей) повысился интерес к совместному чтению книг с детьми.</a:t>
            </a:r>
          </a:p>
          <a:p>
            <a:pPr algn="just"/>
            <a:r>
              <a:rPr lang="ru-RU" sz="2400" dirty="0">
                <a:solidFill>
                  <a:srgbClr val="303C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Родители (законные представители) стали чаще обращаться за консультацией к учителю-логопеду.</a:t>
            </a:r>
          </a:p>
          <a:p>
            <a:pPr algn="just"/>
            <a:r>
              <a:rPr lang="ru-RU" sz="2400" dirty="0">
                <a:solidFill>
                  <a:srgbClr val="303C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результате </a:t>
            </a:r>
            <a:r>
              <a:rPr lang="ru-RU" sz="2400" dirty="0" err="1">
                <a:solidFill>
                  <a:srgbClr val="303C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буккроссинга</a:t>
            </a:r>
            <a:r>
              <a:rPr lang="ru-RU" sz="2400" dirty="0">
                <a:solidFill>
                  <a:srgbClr val="303C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 данным ПМПК и </a:t>
            </a:r>
            <a:r>
              <a:rPr lang="ru-RU" sz="2400" dirty="0" err="1">
                <a:solidFill>
                  <a:srgbClr val="303C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ППк</a:t>
            </a:r>
            <a:r>
              <a:rPr lang="ru-RU" sz="2400" dirty="0">
                <a:solidFill>
                  <a:srgbClr val="303C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детей:</a:t>
            </a:r>
          </a:p>
          <a:p>
            <a:pPr algn="just">
              <a:buFontTx/>
              <a:buChar char="-"/>
            </a:pPr>
            <a:r>
              <a:rPr lang="ru-RU" sz="2400" dirty="0">
                <a:solidFill>
                  <a:srgbClr val="303C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заметно улучшилось качество произносительной стороны речи;</a:t>
            </a:r>
          </a:p>
          <a:p>
            <a:pPr algn="just">
              <a:buFontTx/>
              <a:buChar char="-"/>
            </a:pPr>
            <a:r>
              <a:rPr lang="ru-RU" sz="2400" dirty="0">
                <a:solidFill>
                  <a:srgbClr val="303C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расширился словарный запас;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ru-RU" sz="2400" dirty="0">
                <a:solidFill>
                  <a:srgbClr val="303C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повысился уровень связной речи.</a:t>
            </a:r>
          </a:p>
        </p:txBody>
      </p:sp>
    </p:spTree>
    <p:extLst>
      <p:ext uri="{BB962C8B-B14F-4D97-AF65-F5344CB8AC3E}">
        <p14:creationId xmlns:p14="http://schemas.microsoft.com/office/powerpoint/2010/main" val="35494428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689</Words>
  <Application>Microsoft Macintosh PowerPoint</Application>
  <PresentationFormat>Экран (4:3)</PresentationFormat>
  <Paragraphs>58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kirochka</dc:creator>
  <cp:lastModifiedBy>Анна Можейко</cp:lastModifiedBy>
  <cp:revision>26</cp:revision>
  <dcterms:created xsi:type="dcterms:W3CDTF">2024-01-06T08:46:33Z</dcterms:created>
  <dcterms:modified xsi:type="dcterms:W3CDTF">2024-01-27T05:08:32Z</dcterms:modified>
</cp:coreProperties>
</file>