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8" r:id="rId3"/>
    <p:sldId id="272" r:id="rId4"/>
    <p:sldId id="263" r:id="rId5"/>
    <p:sldId id="264" r:id="rId6"/>
    <p:sldId id="277" r:id="rId7"/>
    <p:sldId id="290" r:id="rId8"/>
    <p:sldId id="292" r:id="rId9"/>
    <p:sldId id="291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08EF9-A154-4D5A-8086-78F0B2A50309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1D161-7571-47FE-89E7-7F4E0D7CE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60848"/>
            <a:ext cx="8729634" cy="2304256"/>
          </a:xfrm>
        </p:spPr>
        <p:txBody>
          <a:bodyPr>
            <a:normAutofit fontScale="90000"/>
          </a:bodyPr>
          <a:lstStyle/>
          <a:p>
            <a:br>
              <a:rPr lang="ru-RU" b="1" dirty="0"/>
            </a:br>
            <a:br>
              <a:rPr lang="ru-RU" b="1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077072"/>
            <a:ext cx="8721586" cy="2592288"/>
          </a:xfrm>
        </p:spPr>
        <p:txBody>
          <a:bodyPr>
            <a:normAutofit fontScale="85000" lnSpcReduction="20000"/>
          </a:bodyPr>
          <a:lstStyle/>
          <a:p>
            <a:pPr algn="r"/>
            <a:endParaRPr lang="ru-RU" sz="2000" dirty="0">
              <a:solidFill>
                <a:schemeClr val="tx1"/>
              </a:solidFill>
            </a:endParaRPr>
          </a:p>
          <a:p>
            <a:pPr algn="r"/>
            <a:endParaRPr lang="ru-RU" sz="2000" dirty="0">
              <a:solidFill>
                <a:schemeClr val="tx1"/>
              </a:solidFill>
            </a:endParaRPr>
          </a:p>
          <a:p>
            <a:pPr algn="r"/>
            <a:r>
              <a:rPr lang="ru-RU" sz="2000" dirty="0">
                <a:solidFill>
                  <a:schemeClr val="bg1"/>
                </a:solidFill>
              </a:rPr>
              <a:t>Подготовил: учитель-логопед</a:t>
            </a:r>
          </a:p>
          <a:p>
            <a:pPr algn="r"/>
            <a:r>
              <a:rPr lang="ru-RU" sz="2000" dirty="0">
                <a:solidFill>
                  <a:schemeClr val="bg1"/>
                </a:solidFill>
              </a:rPr>
              <a:t>Пудовкина О.М.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  <a:p>
            <a:r>
              <a:rPr lang="ru-RU" dirty="0"/>
              <a:t> </a:t>
            </a:r>
          </a:p>
          <a:p>
            <a: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Тамбов </a:t>
            </a:r>
          </a:p>
          <a:p>
            <a: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2023</a:t>
            </a:r>
          </a:p>
          <a:p>
            <a:pPr algn="r"/>
            <a:endParaRPr lang="ru-RU" dirty="0"/>
          </a:p>
          <a:p>
            <a:pPr algn="r"/>
            <a:endParaRPr lang="ru-RU" dirty="0"/>
          </a:p>
          <a:p>
            <a:pPr algn="r"/>
            <a:endParaRPr lang="ru-RU" dirty="0"/>
          </a:p>
          <a:p>
            <a:pPr algn="r"/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680331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332656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МАОУ «СОШ № 22 имени Героя Российской Федерации Д.Е. Иванова»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1196752"/>
            <a:ext cx="748883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b="1" dirty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Пакет методических рекомендаций для родителей</a:t>
            </a:r>
          </a:p>
          <a:p>
            <a:pPr algn="ctr">
              <a:buNone/>
            </a:pPr>
            <a:r>
              <a:rPr lang="ru-RU" sz="3600" b="1" dirty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 развитию языкового анализа и синтеза у обучающихся с задержкой психического развития</a:t>
            </a:r>
          </a:p>
          <a:p>
            <a:pPr algn="ctr"/>
            <a:r>
              <a:rPr lang="ru-RU" sz="4000" b="1" dirty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900550"/>
            <a:ext cx="7786742" cy="957342"/>
          </a:xfrm>
        </p:spPr>
        <p:txBody>
          <a:bodyPr/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7" name="Рисунок 6" descr="EI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524" r="10524"/>
          <a:stretch>
            <a:fillRect/>
          </a:stretch>
        </p:blipFill>
        <p:spPr>
          <a:xfrm>
            <a:off x="1835696" y="404664"/>
            <a:ext cx="5486400" cy="3962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404664"/>
            <a:ext cx="8136904" cy="6192688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16000" dirty="0"/>
              <a:t> </a:t>
            </a:r>
            <a:r>
              <a:rPr lang="ru-RU" sz="9600" dirty="0">
                <a:solidFill>
                  <a:schemeClr val="bg1"/>
                </a:solidFill>
              </a:rPr>
              <a:t>В методической разработке представлена последовательность этапов работы при нарушении языкового анализа и синтеза у детей с задержкой психического развития. </a:t>
            </a:r>
          </a:p>
          <a:p>
            <a:pPr algn="ctr"/>
            <a:endParaRPr lang="ru-RU" sz="9600" dirty="0">
              <a:solidFill>
                <a:schemeClr val="bg1"/>
              </a:solidFill>
            </a:endParaRPr>
          </a:p>
          <a:p>
            <a:pPr algn="ctr"/>
            <a:r>
              <a:rPr lang="ru-RU" sz="9600" dirty="0">
                <a:solidFill>
                  <a:schemeClr val="bg1"/>
                </a:solidFill>
              </a:rPr>
              <a:t>Данная методическая разработка может быть полезна родителям в дополнительной работе с детьми дома по устранению таких ошибок, как пропуски и замены букв и слогов в письменной речи</a:t>
            </a:r>
            <a:r>
              <a:rPr lang="en-US" sz="9600" dirty="0">
                <a:solidFill>
                  <a:schemeClr val="bg1"/>
                </a:solidFill>
              </a:rPr>
              <a:t> [1]</a:t>
            </a:r>
            <a:r>
              <a:rPr lang="ru-RU" sz="9600" dirty="0">
                <a:solidFill>
                  <a:schemeClr val="bg1"/>
                </a:solidFill>
              </a:rPr>
              <a:t> </a:t>
            </a:r>
          </a:p>
          <a:p>
            <a:endParaRPr lang="ru-RU" sz="16000" dirty="0"/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60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70cb50a69943daf167f476968fc7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72200" y="4365104"/>
            <a:ext cx="2123190" cy="2285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5780112" cy="875184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476672"/>
            <a:ext cx="8424936" cy="5832648"/>
          </a:xfrm>
        </p:spPr>
        <p:txBody>
          <a:bodyPr>
            <a:normAutofit/>
          </a:bodyPr>
          <a:lstStyle/>
          <a:p>
            <a:endParaRPr lang="ru-RU" sz="3200" dirty="0"/>
          </a:p>
          <a:p>
            <a:r>
              <a:rPr lang="ru-RU" sz="3200" dirty="0">
                <a:solidFill>
                  <a:schemeClr val="bg1"/>
                </a:solidFill>
              </a:rPr>
              <a:t>Цель: описание последовательности развития языкового анализа и синтеза у детей.</a:t>
            </a:r>
          </a:p>
          <a:p>
            <a:r>
              <a:rPr lang="ru-RU" sz="3200" dirty="0">
                <a:solidFill>
                  <a:schemeClr val="bg1"/>
                </a:solidFill>
              </a:rPr>
              <a:t>   </a:t>
            </a:r>
          </a:p>
          <a:p>
            <a:r>
              <a:rPr lang="ru-RU" sz="3200" dirty="0">
                <a:solidFill>
                  <a:schemeClr val="bg1"/>
                </a:solidFill>
              </a:rPr>
              <a:t> Задачи: </a:t>
            </a:r>
          </a:p>
          <a:p>
            <a:pPr marL="587502" lvl="0" indent="-514350">
              <a:buFont typeface="+mj-lt"/>
              <a:buAutoNum type="arabicPeriod"/>
            </a:pPr>
            <a:r>
              <a:rPr lang="ru-RU" sz="3200" dirty="0">
                <a:solidFill>
                  <a:schemeClr val="bg1"/>
                </a:solidFill>
              </a:rPr>
              <a:t>Описать последовательность упражнений для развития языкового анализа и синтеза у детей.</a:t>
            </a:r>
          </a:p>
          <a:p>
            <a:pPr marL="587502" lvl="0" indent="-514350">
              <a:buFont typeface="+mj-lt"/>
              <a:buAutoNum type="arabicPeriod"/>
            </a:pPr>
            <a:r>
              <a:rPr lang="ru-RU" sz="3200" dirty="0">
                <a:solidFill>
                  <a:schemeClr val="bg1"/>
                </a:solidFill>
              </a:rPr>
              <a:t>Разработать памятку для родителей.</a:t>
            </a:r>
          </a:p>
          <a:p>
            <a:pPr algn="just"/>
            <a:endParaRPr lang="ru-RU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 каких детей стоит обратить особое внимание!</a:t>
            </a:r>
            <a:br>
              <a:rPr lang="ru-RU" dirty="0"/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40108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Все мы наблюдаем, что самые частые ошибки в письменной речи у детей  являются пропуски и замены. Очень часто эти ошибки называют «глупыми» или « от невнимательности». Но это совсем не так!  Они возникают из-за </a:t>
            </a:r>
            <a:r>
              <a:rPr lang="ru-RU" dirty="0" err="1">
                <a:solidFill>
                  <a:schemeClr val="bg1"/>
                </a:solidFill>
              </a:rPr>
              <a:t>несформированности</a:t>
            </a:r>
            <a:r>
              <a:rPr lang="ru-RU" dirty="0">
                <a:solidFill>
                  <a:schemeClr val="bg1"/>
                </a:solidFill>
              </a:rPr>
              <a:t> языкового анализа и синтеза у детей. Такие ошибки отличаются стойкостью и с трудом поддаются коррекции. Чтобы сформировать навыки языкового анализа требуется, усиленная и длительная работа</a:t>
            </a:r>
            <a:r>
              <a:rPr lang="en-US" dirty="0">
                <a:solidFill>
                  <a:schemeClr val="bg1"/>
                </a:solidFill>
              </a:rPr>
              <a:t> [1]</a:t>
            </a:r>
            <a:r>
              <a:rPr lang="ru-RU" dirty="0">
                <a:solidFill>
                  <a:schemeClr val="bg1"/>
                </a:solidFill>
              </a:rPr>
              <a:t>. 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63272" cy="940966"/>
          </a:xfrm>
        </p:spPr>
        <p:txBody>
          <a:bodyPr>
            <a:normAutofit fontScale="90000"/>
          </a:bodyPr>
          <a:lstStyle/>
          <a:p>
            <a:br>
              <a:rPr lang="ru-RU" sz="4000" dirty="0"/>
            </a:br>
            <a:r>
              <a:rPr lang="ru-RU" sz="3600" dirty="0"/>
              <a:t> Этапы работы по развитию</a:t>
            </a:r>
            <a:br>
              <a:rPr lang="ru-RU" sz="3600" dirty="0"/>
            </a:br>
            <a:r>
              <a:rPr lang="ru-RU" sz="3600" dirty="0"/>
              <a:t>языкового анализа и синтеза у детей </a:t>
            </a:r>
            <a:r>
              <a:rPr lang="en-US" sz="3600" dirty="0"/>
              <a:t>[2]</a:t>
            </a:r>
            <a:br>
              <a:rPr lang="ru-RU" sz="4000" dirty="0"/>
            </a:br>
            <a:r>
              <a:rPr lang="ru-RU" sz="4400" dirty="0"/>
              <a:t>:</a:t>
            </a:r>
            <a:br>
              <a:rPr lang="ru-RU" sz="4400" dirty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556792"/>
            <a:ext cx="7560840" cy="46085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>
                <a:solidFill>
                  <a:schemeClr val="bg1"/>
                </a:solidFill>
              </a:rPr>
              <a:t>Выделение звука из ряда других звуков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Выделение </a:t>
            </a:r>
            <a:r>
              <a:rPr lang="ru-RU" u="sng" dirty="0">
                <a:solidFill>
                  <a:schemeClr val="bg1"/>
                </a:solidFill>
              </a:rPr>
              <a:t>гласного</a:t>
            </a:r>
            <a:r>
              <a:rPr lang="ru-RU" dirty="0">
                <a:solidFill>
                  <a:schemeClr val="bg1"/>
                </a:solidFill>
              </a:rPr>
              <a:t> ударного звука из ряда звуков: АУ, УА….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Уточнение артикуляции гласных звуков: А, О, У, Э, Ы, И.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Определение наличия гласного звука в ряду гласных звуков: АОУ, ОУИ и т.д.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Определение места звука в ряду гласных звуков (в начале, в середине, в конце).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Определение первого звука в ряду гласных звуков.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Определение последнего звука в ряду гласных звуков.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Определение последовательности звуков в ряду гласных звуков.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Определение количества звуков в ряду.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Связать звук с буквой.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1772816"/>
            <a:ext cx="2952328" cy="3600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lang="ru-RU" sz="2800" dirty="0"/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razrabotka-modeli-kompetencij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04249" y="4581128"/>
            <a:ext cx="2339752" cy="174199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br>
              <a:rPr lang="ru-RU" sz="4400" dirty="0"/>
            </a:br>
            <a:br>
              <a:rPr lang="ru-RU" sz="4400" dirty="0"/>
            </a:br>
            <a:br>
              <a:rPr lang="ru-RU" sz="4400" dirty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548680"/>
            <a:ext cx="7920880" cy="59766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300" b="1" i="1" dirty="0">
                <a:solidFill>
                  <a:schemeClr val="bg1"/>
                </a:solidFill>
              </a:rPr>
              <a:t>II </a:t>
            </a:r>
            <a:r>
              <a:rPr lang="ru-RU" sz="3300" b="1" i="1" dirty="0">
                <a:solidFill>
                  <a:schemeClr val="bg1"/>
                </a:solidFill>
              </a:rPr>
              <a:t>Выделение </a:t>
            </a:r>
            <a:r>
              <a:rPr lang="ru-RU" sz="3300" b="1" i="1" u="sng" dirty="0">
                <a:solidFill>
                  <a:schemeClr val="bg1"/>
                </a:solidFill>
              </a:rPr>
              <a:t>согласного</a:t>
            </a:r>
            <a:r>
              <a:rPr lang="ru-RU" sz="3300" b="1" i="1" dirty="0">
                <a:solidFill>
                  <a:schemeClr val="bg1"/>
                </a:solidFill>
              </a:rPr>
              <a:t> звука из слогов и слов</a:t>
            </a:r>
            <a:r>
              <a:rPr lang="en-US" sz="3300" b="1" i="1" dirty="0">
                <a:solidFill>
                  <a:schemeClr val="bg1"/>
                </a:solidFill>
              </a:rPr>
              <a:t>.</a:t>
            </a:r>
            <a:endParaRPr lang="ru-RU" sz="3300" b="1" i="1" dirty="0">
              <a:solidFill>
                <a:schemeClr val="bg1"/>
              </a:solidFill>
            </a:endParaRPr>
          </a:p>
          <a:p>
            <a:pPr lvl="0"/>
            <a:r>
              <a:rPr lang="ru-RU" dirty="0">
                <a:solidFill>
                  <a:schemeClr val="bg1"/>
                </a:solidFill>
              </a:rPr>
              <a:t>Определение конечных согласных звуков в словах (</a:t>
            </a:r>
            <a:r>
              <a:rPr lang="ru-RU" dirty="0" err="1">
                <a:solidFill>
                  <a:schemeClr val="bg1"/>
                </a:solidFill>
              </a:rPr>
              <a:t>слоН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стоЛ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доМ</a:t>
            </a:r>
            <a:r>
              <a:rPr lang="ru-RU" dirty="0">
                <a:solidFill>
                  <a:schemeClr val="bg1"/>
                </a:solidFill>
              </a:rPr>
              <a:t>).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Фонематический анализ закрытого слога типа АП. ОХ, УС.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Определение начальных согласные звуки в словах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( Каша, Лось).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Фонематический анализ открытого слога типа ПА, ХО. СУ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Фонематический анализ закрытых и открытых слогов с одинаковыми гласными и согласными типа АХ-ХА.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Воспроизведение слогового ряда. Преобразование слогов путем изменения одного звука типа ОТ, УТ, АТ.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1772816"/>
            <a:ext cx="2952328" cy="3600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lang="ru-RU" sz="2800" dirty="0"/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br>
              <a:rPr lang="ru-RU" sz="4400" dirty="0"/>
            </a:br>
            <a:br>
              <a:rPr lang="ru-RU" sz="4400" dirty="0"/>
            </a:br>
            <a:br>
              <a:rPr lang="ru-RU" sz="4400" dirty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548680"/>
            <a:ext cx="7920880" cy="59766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III</a:t>
            </a:r>
            <a:r>
              <a:rPr lang="ru-RU" b="1" dirty="0">
                <a:solidFill>
                  <a:schemeClr val="bg1"/>
                </a:solidFill>
              </a:rPr>
              <a:t> Фонематический анализ слова.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 Выделение гласного звука из слов типа МАК, ПУХ. СЫН.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 Выделение ударного гласного звука после согласного.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 Определение места, количества, последовательности звуков в слове. Звуки связываются с буквами. Слова берутся по степени сложности слоговой структуры.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Работа над схемами слов.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Чтение и печатание слов.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Упражнения с разрезной азбукой.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1772816"/>
            <a:ext cx="2952328" cy="3600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lang="ru-RU" sz="2800" dirty="0"/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br>
              <a:rPr lang="ru-RU" sz="4400" dirty="0"/>
            </a:br>
            <a:br>
              <a:rPr lang="ru-RU" sz="4400" dirty="0"/>
            </a:br>
            <a:br>
              <a:rPr lang="ru-RU" sz="4400" dirty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352928" cy="597666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IV </a:t>
            </a:r>
            <a:r>
              <a:rPr lang="ru-RU" b="1" dirty="0">
                <a:solidFill>
                  <a:schemeClr val="bg1"/>
                </a:solidFill>
              </a:rPr>
              <a:t>Развитие навыка анализа и синтеза предложения.</a:t>
            </a:r>
          </a:p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Дети должны научиться определять место, количество, порядок  слов в предложении.</a:t>
            </a:r>
          </a:p>
          <a:p>
            <a:r>
              <a:rPr lang="ru-RU" dirty="0">
                <a:solidFill>
                  <a:schemeClr val="bg1"/>
                </a:solidFill>
              </a:rPr>
              <a:t>Придумать предложение по сюжетной картинке и определить количество слов.</a:t>
            </a:r>
            <a:endParaRPr lang="ru-RU" sz="2000" dirty="0">
              <a:solidFill>
                <a:schemeClr val="bg1"/>
              </a:solidFill>
            </a:endParaRPr>
          </a:p>
          <a:p>
            <a:pPr lvl="0"/>
            <a:r>
              <a:rPr lang="ru-RU" dirty="0">
                <a:solidFill>
                  <a:schemeClr val="bg1"/>
                </a:solidFill>
              </a:rPr>
              <a:t>Придумать предложение с заданным количеством слов.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Распространить предложение, увеличив в нем количество слов.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Составить графическую схему предложения.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Составить предложения, увеличивая каждое последующее на одно слово;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Придумать рассказ по сюжетной картинке. Проговорить вслух первое предложение. Сколько в нем слов? Записать.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 Выделить предложение из текста с определенным количеством слов.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 Распространение предложений словами с заданным звуком.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0" y="1772816"/>
            <a:ext cx="2952328" cy="3600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lang="ru-RU" sz="2800" dirty="0"/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Список используемых источников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60"/>
          </a:xfrm>
        </p:spPr>
        <p:txBody>
          <a:bodyPr/>
          <a:lstStyle/>
          <a:p>
            <a:pPr lvl="0">
              <a:buNone/>
            </a:pPr>
            <a:r>
              <a:rPr lang="ru-RU" dirty="0">
                <a:solidFill>
                  <a:schemeClr val="bg1"/>
                </a:solidFill>
              </a:rPr>
              <a:t>1.  </a:t>
            </a:r>
            <a:r>
              <a:rPr lang="ru-RU" dirty="0" err="1">
                <a:solidFill>
                  <a:schemeClr val="bg1"/>
                </a:solidFill>
              </a:rPr>
              <a:t>Лалаева</a:t>
            </a:r>
            <a:r>
              <a:rPr lang="ru-RU" dirty="0">
                <a:solidFill>
                  <a:schemeClr val="bg1"/>
                </a:solidFill>
              </a:rPr>
              <a:t> Р.И. Логопедическая работа в коррекционных классах. М.: </a:t>
            </a:r>
            <a:r>
              <a:rPr lang="ru-RU" dirty="0" err="1">
                <a:solidFill>
                  <a:schemeClr val="bg1"/>
                </a:solidFill>
              </a:rPr>
              <a:t>Владос</a:t>
            </a:r>
            <a:r>
              <a:rPr lang="ru-RU" dirty="0">
                <a:solidFill>
                  <a:schemeClr val="bg1"/>
                </a:solidFill>
              </a:rPr>
              <a:t>, 2000.</a:t>
            </a:r>
          </a:p>
          <a:p>
            <a:pPr lvl="0">
              <a:buNone/>
            </a:pPr>
            <a:r>
              <a:rPr lang="ru-RU" dirty="0">
                <a:solidFill>
                  <a:schemeClr val="bg1"/>
                </a:solidFill>
              </a:rPr>
              <a:t>2. </a:t>
            </a:r>
            <a:r>
              <a:rPr lang="ru-RU" dirty="0" err="1">
                <a:solidFill>
                  <a:schemeClr val="bg1"/>
                </a:solidFill>
              </a:rPr>
              <a:t>Нищева</a:t>
            </a:r>
            <a:r>
              <a:rPr lang="ru-RU" dirty="0">
                <a:solidFill>
                  <a:schemeClr val="bg1"/>
                </a:solidFill>
              </a:rPr>
              <a:t> Н.В. Тетрадь тренажер для формирования навыков звукового анализа и синтеза у детей среднего дошкольного возраста. </a:t>
            </a:r>
            <a:r>
              <a:rPr lang="ru-RU" dirty="0" err="1">
                <a:solidFill>
                  <a:schemeClr val="bg1"/>
                </a:solidFill>
              </a:rPr>
              <a:t>Спб</a:t>
            </a:r>
            <a:r>
              <a:rPr lang="ru-RU" dirty="0">
                <a:solidFill>
                  <a:schemeClr val="bg1"/>
                </a:solidFill>
              </a:rPr>
              <a:t>.: Детство-Пресс, 2018.</a:t>
            </a:r>
          </a:p>
          <a:p>
            <a:pPr>
              <a:buNone/>
            </a:pPr>
            <a:r>
              <a:rPr lang="ru-RU" dirty="0"/>
              <a:t>                                         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1714</TotalTime>
  <Words>658</Words>
  <Application>Microsoft Macintosh PowerPoint</Application>
  <PresentationFormat>Экран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        </vt:lpstr>
      <vt:lpstr>Презентация PowerPoint</vt:lpstr>
      <vt:lpstr>Презентация PowerPoint</vt:lpstr>
      <vt:lpstr>На каких детей стоит обратить особое внимание!  </vt:lpstr>
      <vt:lpstr>  Этапы работы по развитию языкового анализа и синтеза у детей [2] : </vt:lpstr>
      <vt:lpstr>   </vt:lpstr>
      <vt:lpstr>   </vt:lpstr>
      <vt:lpstr>   </vt:lpstr>
      <vt:lpstr>Список используемых источников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Компетенции педагога в инклюзивном образовании</dc:title>
  <dc:creator>Julia Lazareva</dc:creator>
  <cp:lastModifiedBy>Анна Можейко</cp:lastModifiedBy>
  <cp:revision>104</cp:revision>
  <dcterms:created xsi:type="dcterms:W3CDTF">2018-04-04T09:56:13Z</dcterms:created>
  <dcterms:modified xsi:type="dcterms:W3CDTF">2023-11-18T04:45:20Z</dcterms:modified>
</cp:coreProperties>
</file>