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57" r:id="rId4"/>
    <p:sldId id="261" r:id="rId5"/>
    <p:sldId id="258" r:id="rId6"/>
    <p:sldId id="280" r:id="rId7"/>
    <p:sldId id="265" r:id="rId8"/>
    <p:sldId id="266" r:id="rId9"/>
    <p:sldId id="264" r:id="rId10"/>
    <p:sldId id="281" r:id="rId11"/>
    <p:sldId id="282" r:id="rId12"/>
    <p:sldId id="279" r:id="rId13"/>
    <p:sldId id="275" r:id="rId14"/>
    <p:sldId id="278" r:id="rId15"/>
    <p:sldId id="270" r:id="rId16"/>
    <p:sldId id="268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4"/>
  </p:normalViewPr>
  <p:slideViewPr>
    <p:cSldViewPr>
      <p:cViewPr varScale="1">
        <p:scale>
          <a:sx n="121" d="100"/>
          <a:sy n="121" d="100"/>
        </p:scale>
        <p:origin x="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46999-B431-44A9-B199-97A17449877A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9C593-B106-4D45-9626-B16E5E211F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4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9C593-B106-4D45-9626-B16E5E211FA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2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2975644"/>
          </a:xfrm>
        </p:spPr>
        <p:txBody>
          <a:bodyPr>
            <a:noAutofit/>
          </a:bodyPr>
          <a:lstStyle/>
          <a:p>
            <a:b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учителем-логопедом приемов «Квест – технологии»  в коррекционной работе</a:t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7304856" cy="1872208"/>
          </a:xfrm>
        </p:spPr>
        <p:txBody>
          <a:bodyPr>
            <a:noAutofit/>
          </a:bodyPr>
          <a:lstStyle/>
          <a:p>
            <a:pPr algn="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Подготовил: учитель-логопед</a:t>
            </a:r>
          </a:p>
          <a:p>
            <a:pPr algn="r"/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 «Детский  сад «Колосок»</a:t>
            </a:r>
          </a:p>
          <a:p>
            <a:pPr algn="r"/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Забродина А.Ю.</a:t>
            </a:r>
          </a:p>
          <a:p>
            <a:pPr algn="r"/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Тамбов</a:t>
            </a:r>
          </a:p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12623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 lnSpcReduction="10000"/>
          </a:bodyPr>
          <a:lstStyle/>
          <a:p>
            <a:pPr marL="0" indent="450850" algn="just">
              <a:buFont typeface="Wingdings" pitchFamily="2" charset="2"/>
              <a:buChar char="Ø"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Линейный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основное содержание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построено по</a:t>
            </a:r>
          </a:p>
          <a:p>
            <a:pPr marL="0" indent="45085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цепочке. Разгадаешь одно задание– получишь следующее, и так пока не дойдешь до финиша.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Штурмовой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каждый игрок решает свою цепочку</a:t>
            </a:r>
          </a:p>
          <a:p>
            <a:pPr marL="0" indent="45085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загадок, чтобы в конце собрать их воедино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Кольцевой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отправляется по кольцевой</a:t>
            </a:r>
          </a:p>
          <a:p>
            <a:pPr marL="0" indent="45085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траектории: выполняя определенные задания он вновь и вновь возвращается в пункт «А»</a:t>
            </a:r>
          </a:p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структуре сюжетов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Карта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«Волшебный экран»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Маршрутный лист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«Волшебный клубок»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Варианты маршрутов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«В гости к </a:t>
            </a:r>
            <a:r>
              <a:rPr lang="ru-RU" sz="49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Лосяшу</a:t>
            </a:r>
            <a:r>
              <a:rPr lang="ru-RU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340" t="22831" r="20896" b="20150"/>
          <a:stretch>
            <a:fillRect/>
          </a:stretch>
        </p:blipFill>
        <p:spPr bwMode="auto">
          <a:xfrm>
            <a:off x="1043608" y="206084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s://casalino.ru/upload/iblock/fee/feeab05128a868e4cfb0d9c4657eb56b.jpg"/>
          <p:cNvPicPr>
            <a:picLocks noChangeAspect="1" noChangeArrowheads="1"/>
          </p:cNvPicPr>
          <p:nvPr/>
        </p:nvPicPr>
        <p:blipFill>
          <a:blip r:embed="rId3" cstate="print"/>
          <a:srcRect l="18314" t="8325" r="20086" b="6767"/>
          <a:stretch>
            <a:fillRect/>
          </a:stretch>
        </p:blipFill>
        <p:spPr bwMode="auto">
          <a:xfrm>
            <a:off x="3203848" y="1844824"/>
            <a:ext cx="1152128" cy="1588068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42322" t="24800" r="26966" b="20601"/>
          <a:stretch>
            <a:fillRect/>
          </a:stretch>
        </p:blipFill>
        <p:spPr bwMode="auto">
          <a:xfrm>
            <a:off x="4932040" y="177281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38188" t="30050" r="21060" b="24800"/>
          <a:stretch>
            <a:fillRect/>
          </a:stretch>
        </p:blipFill>
        <p:spPr bwMode="auto">
          <a:xfrm>
            <a:off x="6660232" y="2420888"/>
            <a:ext cx="2232248" cy="139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 l="39960" t="30050" r="22831" b="23750"/>
          <a:stretch>
            <a:fillRect/>
          </a:stretch>
        </p:blipFill>
        <p:spPr bwMode="auto">
          <a:xfrm>
            <a:off x="6084168" y="4437112"/>
            <a:ext cx="237135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 l="39960" t="30050" r="25784" b="23750"/>
          <a:stretch>
            <a:fillRect/>
          </a:stretch>
        </p:blipFill>
        <p:spPr bwMode="auto">
          <a:xfrm>
            <a:off x="3347864" y="4437112"/>
            <a:ext cx="2304256" cy="17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 l="43997" t="24800" r="32969" b="22700"/>
          <a:stretch>
            <a:fillRect/>
          </a:stretch>
        </p:blipFill>
        <p:spPr bwMode="auto">
          <a:xfrm>
            <a:off x="1763688" y="4509120"/>
            <a:ext cx="12918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https://evrikak.ru/wp-content/uploads/2015/11/1311.jpg"/>
          <p:cNvPicPr>
            <a:picLocks noChangeAspect="1" noChangeArrowheads="1"/>
          </p:cNvPicPr>
          <p:nvPr/>
        </p:nvPicPr>
        <p:blipFill>
          <a:blip r:embed="rId9" cstate="print"/>
          <a:srcRect l="22521" t="3142" r="24038" b="16728"/>
          <a:stretch>
            <a:fillRect/>
          </a:stretch>
        </p:blipFill>
        <p:spPr bwMode="auto">
          <a:xfrm>
            <a:off x="179512" y="3356992"/>
            <a:ext cx="1440160" cy="1440160"/>
          </a:xfrm>
          <a:prstGeom prst="rect">
            <a:avLst/>
          </a:prstGeom>
          <a:noFill/>
        </p:spPr>
      </p:pic>
      <p:sp>
        <p:nvSpPr>
          <p:cNvPr id="19" name="Стрелка вправо 18"/>
          <p:cNvSpPr/>
          <p:nvPr/>
        </p:nvSpPr>
        <p:spPr>
          <a:xfrm>
            <a:off x="2483768" y="2420888"/>
            <a:ext cx="8343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4355976" y="2348880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156176" y="2492896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7596336" y="3861048"/>
            <a:ext cx="484632" cy="546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5652120" y="5085184"/>
            <a:ext cx="50405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2843808" y="5157192"/>
            <a:ext cx="50405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>
            <a:off x="1259632" y="4653136"/>
            <a:ext cx="504056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«Пир с Пончиком»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4"/>
          </p:nvPr>
        </p:nvSpPr>
        <p:spPr>
          <a:xfrm>
            <a:off x="4645152" y="1988840"/>
            <a:ext cx="4031304" cy="4137640"/>
          </a:xfrm>
        </p:spPr>
        <p:txBody>
          <a:bodyPr>
            <a:noAutofit/>
          </a:bodyPr>
          <a:lstStyle/>
          <a:p>
            <a:pPr marL="0" indent="45085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Отгадывая загадку, дети понимают на какую станцию им нужно прейти и выполнить задание. После выполнения, они получают фрагмент картинки, которую впоследствии необходимо сложить. </a:t>
            </a:r>
          </a:p>
        </p:txBody>
      </p:sp>
      <p:pic>
        <p:nvPicPr>
          <p:cNvPr id="8" name="Содержимое 8" descr="IMG_20230926_101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835724"/>
            <a:ext cx="2304256" cy="1730185"/>
          </a:xfrm>
          <a:prstGeom prst="rect">
            <a:avLst/>
          </a:prstGeom>
        </p:spPr>
      </p:pic>
      <p:pic>
        <p:nvPicPr>
          <p:cNvPr id="13" name="Содержимое 12" descr="IMG_20230926_1025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5229200"/>
            <a:ext cx="1764188" cy="1324667"/>
          </a:xfrm>
          <a:prstGeom prst="rect">
            <a:avLst/>
          </a:prstGeom>
        </p:spPr>
      </p:pic>
      <p:pic>
        <p:nvPicPr>
          <p:cNvPr id="16" name="Содержимое 14" descr="IMG_20230926_1029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01008"/>
            <a:ext cx="2397501" cy="1800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«Ключи от форта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Боярд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C:\Users\User\Downloads\2023-10-03_10-30-0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2220508" cy="1656333"/>
          </a:xfrm>
          <a:prstGeom prst="rect">
            <a:avLst/>
          </a:prstGeom>
          <a:noFill/>
        </p:spPr>
      </p:pic>
      <p:pic>
        <p:nvPicPr>
          <p:cNvPr id="1028" name="Picture 4" descr="C:\Users\User\Downloads\2023-10-03_10-41-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556792"/>
            <a:ext cx="2115751" cy="1584176"/>
          </a:xfrm>
          <a:prstGeom prst="rect">
            <a:avLst/>
          </a:prstGeom>
          <a:noFill/>
        </p:spPr>
      </p:pic>
      <p:pic>
        <p:nvPicPr>
          <p:cNvPr id="1029" name="Picture 5" descr="C:\Users\User\Downloads\2023-10-03_10-45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44824"/>
            <a:ext cx="2221288" cy="163894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31407" t="18630" r="19691" b="14096"/>
          <a:stretch>
            <a:fillRect/>
          </a:stretch>
        </p:blipFill>
        <p:spPr bwMode="auto">
          <a:xfrm>
            <a:off x="5796136" y="2636912"/>
            <a:ext cx="2160240" cy="167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31100" t="17450" r="16335" b="13251"/>
          <a:stretch>
            <a:fillRect/>
          </a:stretch>
        </p:blipFill>
        <p:spPr bwMode="auto">
          <a:xfrm>
            <a:off x="6660232" y="3789040"/>
            <a:ext cx="223333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l="31100" t="17450" r="16926" b="13251"/>
          <a:stretch>
            <a:fillRect/>
          </a:stretch>
        </p:blipFill>
        <p:spPr bwMode="auto">
          <a:xfrm>
            <a:off x="5148064" y="5157192"/>
            <a:ext cx="2088232" cy="156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 l="31100" t="17450" r="16335" b="13251"/>
          <a:stretch>
            <a:fillRect/>
          </a:stretch>
        </p:blipFill>
        <p:spPr bwMode="auto">
          <a:xfrm>
            <a:off x="3347864" y="4509120"/>
            <a:ext cx="1944216" cy="144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 l="31100" t="17450" r="16926" b="14301"/>
          <a:stretch>
            <a:fillRect/>
          </a:stretch>
        </p:blipFill>
        <p:spPr bwMode="auto">
          <a:xfrm>
            <a:off x="1259632" y="3645024"/>
            <a:ext cx="2232248" cy="1648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l="31100" t="17450" r="16926" b="14301"/>
          <a:stretch>
            <a:fillRect/>
          </a:stretch>
        </p:blipFill>
        <p:spPr bwMode="auto">
          <a:xfrm>
            <a:off x="179512" y="5085184"/>
            <a:ext cx="224221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445624" cy="2010552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Квест- как форма проведения дополнительных услуг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помощью данной технологии в течении занятия выполняя множество заданий, для развития и формирования различных функций дети не устают и на протяжении всего занятия заинтересованы</a:t>
            </a:r>
          </a:p>
        </p:txBody>
      </p:sp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2304256" cy="172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тамбов метод\Без имени3.png"/>
          <p:cNvPicPr>
            <a:picLocks noChangeAspect="1" noChangeArrowheads="1"/>
          </p:cNvPicPr>
          <p:nvPr/>
        </p:nvPicPr>
        <p:blipFill>
          <a:blip r:embed="rId4" cstate="print"/>
          <a:srcRect l="19141" t="3694" r="19117" b="51041"/>
          <a:stretch>
            <a:fillRect/>
          </a:stretch>
        </p:blipFill>
        <p:spPr bwMode="auto">
          <a:xfrm>
            <a:off x="4644008" y="4437112"/>
            <a:ext cx="2376264" cy="1761713"/>
          </a:xfrm>
          <a:prstGeom prst="rect">
            <a:avLst/>
          </a:prstGeom>
          <a:noFill/>
        </p:spPr>
      </p:pic>
      <p:pic>
        <p:nvPicPr>
          <p:cNvPr id="3076" name="Picture 4" descr="C:\Users\User\Desktop\тамбов метод\Без имени4.png"/>
          <p:cNvPicPr>
            <a:picLocks noChangeAspect="1" noChangeArrowheads="1"/>
          </p:cNvPicPr>
          <p:nvPr/>
        </p:nvPicPr>
        <p:blipFill>
          <a:blip r:embed="rId5" cstate="print"/>
          <a:srcRect l="19141" t="3694" r="19117" b="51041"/>
          <a:stretch>
            <a:fillRect/>
          </a:stretch>
        </p:blipFill>
        <p:spPr bwMode="auto">
          <a:xfrm>
            <a:off x="1331640" y="2420888"/>
            <a:ext cx="233105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User\Desktop\тамбов метод\Без имени5.png"/>
          <p:cNvPicPr>
            <a:picLocks noChangeAspect="1" noChangeArrowheads="1"/>
          </p:cNvPicPr>
          <p:nvPr/>
        </p:nvPicPr>
        <p:blipFill>
          <a:blip r:embed="rId6" cstate="print"/>
          <a:srcRect l="19141" t="3694" r="19117" b="52094"/>
          <a:stretch>
            <a:fillRect/>
          </a:stretch>
        </p:blipFill>
        <p:spPr bwMode="auto">
          <a:xfrm>
            <a:off x="1331640" y="4509120"/>
            <a:ext cx="2386551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5149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45085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Целенаправленная работа по внедрению в образовательный процесс квест – технологии позволяет создать условия для саморазвития, самообучения, самовоспитания детей, раскрытия индивидуальных возможностей и резервов организма. Квест-игра способствует формированию людей нового поколения: неординарно мыслящих, творчески активных, способных принимать нестандартные решения. Что и является основным требованием ФГОС ДО.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</a:p>
        </p:txBody>
      </p:sp>
    </p:spTree>
    <p:extLst>
      <p:ext uri="{BB962C8B-B14F-4D97-AF65-F5344CB8AC3E}">
        <p14:creationId xmlns:p14="http://schemas.microsoft.com/office/powerpoint/2010/main" val="2727839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45085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Зацепина М.Б., Комарова Т.С.,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Интеграция в системе воспитательно-образовательной работы детского сада. М.: Мозаика-Синтез, 2014.</a:t>
            </a:r>
          </a:p>
          <a:p>
            <a:pPr marL="0" lvl="0" indent="45085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Колесникова И.В. Проведение игры - квеста «В поисках сокровищ» // Справочник старшего воспитателя дошкольного учреждения. 2015.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№ 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C. 48-59.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45085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http://dohcolonoc.ru/stati/10477-kvest-igra.html</a:t>
            </a:r>
          </a:p>
          <a:p>
            <a:pPr marL="0" lvl="0" indent="45085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http://cyberleninka.ru/article/n/igra-kvest-kak-formaobrazovatelnoy-deyatelnosti-so-starshimi-doshkolnikami http://super-positive.ru/kvest-dlya-detey-na-ulitce/</a:t>
            </a:r>
          </a:p>
          <a:p>
            <a:pPr marL="457200" indent="-457200" algn="just">
              <a:buAutoNum type="arabicPeriod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использованных источников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>
            <a:normAutofit/>
          </a:bodyPr>
          <a:lstStyle/>
          <a:p>
            <a:pPr marL="0" indent="450850" algn="just">
              <a:buNone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(англ.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uest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 — «поиск, предмет поисков, поиск приключений.</a:t>
            </a:r>
          </a:p>
          <a:p>
            <a:pPr marL="0" indent="45085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Квест – технология актуальна в контексте требований ФГОС ДО, способствует развитию активной, деятельностной позиции ребенка в ходе решения игровых поисковых задач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[2]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Новизна</a:t>
            </a:r>
          </a:p>
        </p:txBody>
      </p:sp>
    </p:spTree>
    <p:extLst>
      <p:ext uri="{BB962C8B-B14F-4D97-AF65-F5344CB8AC3E}">
        <p14:creationId xmlns:p14="http://schemas.microsoft.com/office/powerpoint/2010/main" val="374803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/>
          </a:bodyPr>
          <a:lstStyle/>
          <a:p>
            <a:pPr marL="0" indent="45085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Данное направление актуально в работе учителя-логопеда в связи с тем, что дети с речевыми недостатками, как правило, отличаются от своих сверстников по показателям физического и нервно-психического развития. Поэтому коррекционная работа предполагает не только исправление речевых расстройств, но и личности детей в целом в игровой форме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[1].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284156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85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игровом виде активизировать познавательные и мыслительные процессы участников, реализовать проектную и игровую деятельность, познакомить с новой информацией, закрепить имеющиеся знания, отработать на практике умения детей.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Цель квест-игры на логопедических занятиях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4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700808"/>
            <a:ext cx="8208912" cy="4425355"/>
          </a:xfrm>
        </p:spPr>
        <p:txBody>
          <a:bodyPr>
            <a:normAutofit fontScale="92500"/>
          </a:bodyPr>
          <a:lstStyle/>
          <a:p>
            <a:pPr marL="0" indent="45085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Коррекционно-развивающие :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связной речи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слухового и зрительного внимания, памяти, мышления, тонкой и общей моторики, тактильных ощущений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творческих способностей, воображения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Упражнение в согласовании движений с текстом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четкой дикции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умения ориентироваться в пространстве</a:t>
            </a:r>
          </a:p>
          <a:p>
            <a:pPr marL="0" indent="450850" algn="just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Коррекционно-воспитательные :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Воспитание взаимопомощи, работы в команде</a:t>
            </a:r>
          </a:p>
          <a:p>
            <a:pPr marL="0" indent="450850" algn="just">
              <a:buFont typeface="Wingdings" pitchFamily="2" charset="2"/>
              <a:buChar char="Ø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эмоциональности, выразительности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квест-технологии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896544"/>
          </a:xfrm>
        </p:spPr>
        <p:txBody>
          <a:bodyPr>
            <a:normAutofit fontScale="55000" lnSpcReduction="20000"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Безопасность - все игры и задания должны быть безопасными;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Соответствие возрасту и индивидуальным особенностям  участников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Уважение достоинства ребёнка;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Чёткая постановка цели, распределение ролей;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Постоянная смена деятельности;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Связность, последовательность и логичность заданий;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Эмоциональная окраска игры (декорации, музыкальное сопровождение,</a:t>
            </a:r>
          </a:p>
          <a:p>
            <a:pPr algn="just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     карты, схемы, костюмы);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Продуманность организации игры;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Педагог направляет игру, наталкивает детей на правильные выводы;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Самостоятельность суждений детей;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Результаты  собираются (схема,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пазл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карта, рисунок, предложение)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[2].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036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организации </a:t>
            </a:r>
            <a:r>
              <a:rPr lang="ru-RU" sz="49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4"/>
          <a:stretch/>
        </p:blipFill>
        <p:spPr bwMode="auto">
          <a:xfrm>
            <a:off x="186422" y="1772816"/>
            <a:ext cx="8778066" cy="464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07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0408"/>
          </a:xfrm>
        </p:spPr>
        <p:txBody>
          <a:bodyPr>
            <a:normAutofit fontScale="90000"/>
          </a:bodyPr>
          <a:lstStyle/>
          <a:p>
            <a:br>
              <a:rPr lang="ru-RU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Различное число участников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Обычно </a:t>
            </a:r>
            <a:r>
              <a:rPr lang="ru-RU" sz="18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предполагает работу детей в двух сплочённых командах, не предусматривая конкуренции, но на </a:t>
            </a:r>
            <a:r>
              <a:rPr lang="ru-RU" sz="18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логопункте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удобнее работать одной небольшой командой. Использовать квест –</a:t>
            </a:r>
            <a:r>
              <a:rPr lang="en-US" sz="1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технологию в данном случае можно даже на индивидуальном занятии.</a:t>
            </a:r>
            <a:endParaRPr lang="ru-RU" sz="1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6656" y="1844823"/>
            <a:ext cx="3822192" cy="936105"/>
          </a:xfrm>
        </p:spPr>
        <p:txBody>
          <a:bodyPr/>
          <a:lstStyle/>
          <a:p>
            <a:r>
              <a:rPr lang="ru-RU" b="1" dirty="0"/>
              <a:t>одиночные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8200" y="1772817"/>
            <a:ext cx="3822192" cy="864096"/>
          </a:xfrm>
        </p:spPr>
        <p:txBody>
          <a:bodyPr/>
          <a:lstStyle/>
          <a:p>
            <a:r>
              <a:rPr lang="ru-RU" b="1" dirty="0"/>
              <a:t>групповые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0928"/>
            <a:ext cx="2507063" cy="188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Содержимое 6" descr="IMG_20230926_10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2304256" cy="1730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77333" y="5949280"/>
            <a:ext cx="150252" cy="176883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" name="Picture 3" descr="C:\Users\User\Desktop\тамбов метод\Без имени.png"/>
          <p:cNvPicPr>
            <a:picLocks noChangeAspect="1" noChangeArrowheads="1"/>
          </p:cNvPicPr>
          <p:nvPr/>
        </p:nvPicPr>
        <p:blipFill>
          <a:blip r:embed="rId4" cstate="print"/>
          <a:srcRect l="23399" t="697" r="23376" b="35191"/>
          <a:stretch>
            <a:fillRect/>
          </a:stretch>
        </p:blipFill>
        <p:spPr bwMode="auto">
          <a:xfrm>
            <a:off x="2771800" y="4913784"/>
            <a:ext cx="19442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esktop\тамбов метод\Без имени.png"/>
          <p:cNvPicPr>
            <a:picLocks noChangeAspect="1" noChangeArrowheads="1"/>
          </p:cNvPicPr>
          <p:nvPr/>
        </p:nvPicPr>
        <p:blipFill>
          <a:blip r:embed="rId5" cstate="print"/>
          <a:srcRect l="17011" t="-116" r="16988" b="49988"/>
          <a:stretch>
            <a:fillRect/>
          </a:stretch>
        </p:blipFill>
        <p:spPr bwMode="auto">
          <a:xfrm>
            <a:off x="5580112" y="5032887"/>
            <a:ext cx="2376264" cy="1825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162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продолжительности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6656" y="1412776"/>
            <a:ext cx="3822192" cy="72008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Кратковременные (одно занятие)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8200" y="1772817"/>
            <a:ext cx="3822192" cy="1008112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Долговременные 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2492896"/>
            <a:ext cx="3822192" cy="4157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Можно проводить, например, на всем этапе автоматизации звука: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Ребенок имеет маршрут,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на каждом индивидуальном занятии выполняет определенные задания, получает бонусы (стимул)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9000"/>
            <a:ext cx="2242551" cy="156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тамбов метод\Без имени.png"/>
          <p:cNvPicPr>
            <a:picLocks noChangeAspect="1" noChangeArrowheads="1"/>
          </p:cNvPicPr>
          <p:nvPr/>
        </p:nvPicPr>
        <p:blipFill>
          <a:blip r:embed="rId3" cstate="print"/>
          <a:srcRect l="23399" t="11063" r="24440" b="49988"/>
          <a:stretch>
            <a:fillRect/>
          </a:stretch>
        </p:blipFill>
        <p:spPr bwMode="auto">
          <a:xfrm>
            <a:off x="395536" y="2276872"/>
            <a:ext cx="2376264" cy="1794322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677333" y="5949280"/>
            <a:ext cx="150252" cy="17688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2051" name="Picture 3" descr="C:\Users\User\Desktop\тамбов метод\Без имени1.png"/>
          <p:cNvPicPr>
            <a:picLocks noChangeAspect="1" noChangeArrowheads="1"/>
          </p:cNvPicPr>
          <p:nvPr/>
        </p:nvPicPr>
        <p:blipFill>
          <a:blip r:embed="rId4" cstate="print"/>
          <a:srcRect l="20205" t="1589" r="16988" b="51041"/>
          <a:stretch>
            <a:fillRect/>
          </a:stretch>
        </p:blipFill>
        <p:spPr bwMode="auto">
          <a:xfrm>
            <a:off x="1475656" y="3933056"/>
            <a:ext cx="264349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1564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10756</TotalTime>
  <Words>709</Words>
  <Application>Microsoft Macintosh PowerPoint</Application>
  <PresentationFormat>Экран (4:3)</PresentationFormat>
  <Paragraphs>82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Candara</vt:lpstr>
      <vt:lpstr>Symbol</vt:lpstr>
      <vt:lpstr>Times New Roman</vt:lpstr>
      <vt:lpstr>Wingdings</vt:lpstr>
      <vt:lpstr>Волна</vt:lpstr>
      <vt:lpstr>  Использование учителем-логопедом приемов «Квест – технологии»  в коррекционной работе </vt:lpstr>
      <vt:lpstr>Новизна</vt:lpstr>
      <vt:lpstr>Актуальность</vt:lpstr>
      <vt:lpstr>Цель квест-игры на логопедических занятиях</vt:lpstr>
      <vt:lpstr>Задачи квест-технологии</vt:lpstr>
      <vt:lpstr>Принципы организации квестов </vt:lpstr>
      <vt:lpstr>Структура квеста</vt:lpstr>
      <vt:lpstr> Различное число участников Обычно квест предполагает работу детей в двух сплочённых командах, не предусматривая конкуренции, но на логопункте удобнее работать одной небольшой командой. Использовать квест – технологию в данном случае можно даже на индивидуальном занятии.</vt:lpstr>
      <vt:lpstr>По продолжительности</vt:lpstr>
      <vt:lpstr>По структуре сюжетов </vt:lpstr>
      <vt:lpstr>Варианты маршрутов</vt:lpstr>
      <vt:lpstr>Квест-игра «В гости к Лосяшу» </vt:lpstr>
      <vt:lpstr>Квест-игра: «Пир с Пончиком» </vt:lpstr>
      <vt:lpstr>Квест-игра «Ключи от форта Боярд»</vt:lpstr>
      <vt:lpstr>Квест- как форма проведения дополнительных услуг С помощью данной технологии в течении занятия выполняя множество заданий, для развития и формирования различных функций дети не устают и на протяжении всего занятия заинтересованы</vt:lpstr>
      <vt:lpstr>Вывод</vt:lpstr>
      <vt:lpstr>Список использованных источников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dnspc</dc:creator>
  <cp:lastModifiedBy>Анна Можейко</cp:lastModifiedBy>
  <cp:revision>49</cp:revision>
  <dcterms:created xsi:type="dcterms:W3CDTF">2017-11-28T05:55:10Z</dcterms:created>
  <dcterms:modified xsi:type="dcterms:W3CDTF">2023-10-07T05:20:12Z</dcterms:modified>
</cp:coreProperties>
</file>