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1" r:id="rId7"/>
    <p:sldId id="262" r:id="rId8"/>
    <p:sldId id="263" r:id="rId9"/>
    <p:sldId id="282" r:id="rId10"/>
    <p:sldId id="264" r:id="rId11"/>
    <p:sldId id="283" r:id="rId12"/>
    <p:sldId id="284" r:id="rId13"/>
    <p:sldId id="266" r:id="rId14"/>
    <p:sldId id="281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5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Freeform 14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Straight Connector 18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Straight Connector 19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Isosceles Triangle 22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26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D321EAB-D912-4C82-932E-A462BA1D9F43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18.02.2024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117CE25-1167-4560-A2E6-D1357E1FAC4B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C48B47-5BA5-4DC4-93C8-DE9E2F6F9467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18.02.2024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842A813-115C-41B8-9857-71C07AFF8865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7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6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2A612E-8E3C-4A60-9691-E63081DA00F5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18.02.2024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4D4409-CC09-43FF-A987-D749E1AEBF82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2" Type="http://schemas.openxmlformats.org/officeDocument/2006/relationships/hyperlink" Target="http://doshkolnik.ru/skoro-v-shkolu/2698-sad-shkola.html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03412" y="3969060"/>
            <a:ext cx="11197244" cy="176419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Волкова А.В., учитель-логопед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Царева Ю.Н., учитель-дефектолог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30»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b="0" strike="noStrike" spc="-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551384" y="1196752"/>
            <a:ext cx="9361040" cy="169218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детского сада и школы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344" y="6309320"/>
            <a:ext cx="1101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Тамбов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0626" y="188640"/>
            <a:ext cx="437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836712"/>
            <a:ext cx="11305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совместные родительские собрания («Ребенок и школа», «Как научить ребенка читать»);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круглые столы, дискуссионные встречи («Проблемы использования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школе», «Поощрение и наказание»);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конференции («Роль семьи в адаптации ребенка к школе», «Психологический климат в семье, как основа воспитания ребенка»);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встречи с будущими учителями;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диагностика и анкетирование специалистами ДОИ и СОШ;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тренинги («Игры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детьми», «Как научиться правильно играть»).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Эффективность такого подхода в работе с родителями показывает,  что выпускники ДОУ достаточно легко и быстро адаптируются к школьной жизни, почти все отмечаются высокой успеваемостью.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avatars.mds.yandex.net/i?id=1d4d1469da9c00f49e9c1d8a817d788900dd2ee8-10879085-images-thumbs&amp;n=13"/>
          <p:cNvPicPr/>
          <p:nvPr/>
        </p:nvPicPr>
        <p:blipFill>
          <a:blip r:embed="rId2" cstate="print"/>
          <a:stretch/>
        </p:blipFill>
        <p:spPr>
          <a:xfrm>
            <a:off x="695400" y="4365104"/>
            <a:ext cx="3096344" cy="2060848"/>
          </a:xfrm>
          <a:prstGeom prst="rect">
            <a:avLst/>
          </a:prstGeom>
          <a:ln w="0">
            <a:noFill/>
          </a:ln>
        </p:spPr>
      </p:pic>
      <p:pic>
        <p:nvPicPr>
          <p:cNvPr id="7" name="Picture 4" descr="https://avatars.mds.yandex.net/i?id=bd016d746fdcd8a85cfb2afd3aff60bba00fe0e8-8497596-images-thumbs&amp;n=13"/>
          <p:cNvPicPr/>
          <p:nvPr/>
        </p:nvPicPr>
        <p:blipFill>
          <a:blip r:embed="rId3" cstate="print"/>
          <a:stretch/>
        </p:blipFill>
        <p:spPr>
          <a:xfrm>
            <a:off x="6312024" y="4293096"/>
            <a:ext cx="3418848" cy="218366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151784" y="476672"/>
            <a:ext cx="1872208" cy="80329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77160" y="1556792"/>
            <a:ext cx="8596440" cy="442640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школы и детского сада должны работать в тесном сотрудничестве, учитывая специфику организации деятельности друг друга, обязательно привлекая родителей.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должна проводиться совместно и системно. Только заинтересованность обеих сторон и родителей позволит по - настоящему решить проблему преемственности дошкольного и начального школьного образования, сделать переход из ДОУ в начальную школу безболезненным и успешным, т. к. необходимое условие успешного решения задач подготовки детей к школе.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23392" y="1556792"/>
            <a:ext cx="9073008" cy="489654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lvl="0"/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http://doshkolnik.ru/skoro-v-shkolu/2698-sad-shkola.html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https://infourok.ru</a:t>
            </a:r>
            <a:br>
              <a:rPr lang="ru-RU" sz="3200" dirty="0"/>
            </a:br>
            <a:b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7408" y="798642"/>
            <a:ext cx="9793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использованных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источников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-2248920"/>
            <a:ext cx="10515240" cy="393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FCBEF"/>
                </a:solidFill>
                <a:latin typeface="Trebuchet MS"/>
              </a:rPr>
              <a:t>План совместной работы</a:t>
            </a:r>
            <a:br/>
            <a:r>
              <a:rPr lang="ru-RU" sz="3200" b="1" strike="noStrike" spc="-1">
                <a:solidFill>
                  <a:srgbClr val="5FCBEF"/>
                </a:solidFill>
                <a:latin typeface="Trebuchet MS"/>
              </a:rPr>
              <a:t> </a:t>
            </a:r>
            <a:br/>
            <a:r>
              <a:rPr lang="ru-RU" sz="3200" b="1" strike="noStrike" spc="-1">
                <a:solidFill>
                  <a:srgbClr val="5FCBEF"/>
                </a:solidFill>
                <a:latin typeface="Trebuchet MS"/>
              </a:rPr>
              <a:t>МБДОУ детский сад №32 «Ромашка»  и МАОУ СОШ №30</a:t>
            </a:r>
            <a:br/>
            <a:r>
              <a:rPr lang="ru-RU" sz="3600" b="1" strike="noStrike" spc="-1">
                <a:solidFill>
                  <a:srgbClr val="5FCBEF"/>
                </a:solidFill>
                <a:latin typeface="Trebuchet MS"/>
              </a:rPr>
              <a:t> </a:t>
            </a:r>
            <a:br/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Прямоугольник 2"/>
          <p:cNvSpPr/>
          <p:nvPr/>
        </p:nvSpPr>
        <p:spPr>
          <a:xfrm>
            <a:off x="767408" y="1124744"/>
            <a:ext cx="9577064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633413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и сад два смежных звена в системе образования. Успехи в школьном обучении во многом зависят от качества знаний и умений сформированных в дошкольном детстве, от уровня развития познавательных интересов и познавательной активности ребенка , т.е. от развития умственных способностей ребенка.</a:t>
            </a:r>
          </a:p>
          <a:p>
            <a:pPr indent="633413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обеспечения непрерывности дошкольного и начального школьного образования является одной из актуальных проблем на протяжении всей истории [1].</a:t>
            </a:r>
            <a:endParaRPr lang="ru-RU" sz="2000" b="0" strike="noStrike" spc="-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8"/>
          <p:cNvSpPr/>
          <p:nvPr/>
        </p:nvSpPr>
        <p:spPr>
          <a:xfrm>
            <a:off x="3791744" y="188640"/>
            <a:ext cx="805608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обучение никогда не начинается с пустого места, а всегда опирается на определенную стадию развития, проделанную ребенком.</a:t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28fce5752d25ca1a1a7b2c0d276610b8204ef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624" y="3284984"/>
            <a:ext cx="5157192" cy="3111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5040560" cy="72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сотрудничества</a:t>
            </a:r>
            <a:endParaRPr lang="ru-RU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77160" y="1052736"/>
            <a:ext cx="8596440" cy="331236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2900" indent="557213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преемственность и непрерывность организации образовательной, воспитательной, </a:t>
            </a:r>
            <a:r>
              <a:rPr lang="ru-RU" sz="2000" b="0" strike="noStrike" spc="-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методической работы между дошкольным и начальным общим образованием.</a:t>
            </a:r>
          </a:p>
          <a:p>
            <a:pPr marL="342900" indent="557213" algn="just">
              <a:spcBef>
                <a:spcPts val="1001"/>
              </a:spcBef>
              <a:buClr>
                <a:srgbClr val="5FCBEF"/>
              </a:buClr>
              <a:buSzPct val="80000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 достигается с помощью создания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педагогических условий, обеспечивающих сохранность и укрепление здоровья, непрерывность психофизического развития дошкольника и младшего школьника,  преемственностью образовательных программ дошкольного и начального общего образования, созданием условия для отслеживания психофизического развития ребенка на каждом возрастном уровне [2].</a:t>
            </a:r>
          </a:p>
          <a:p>
            <a:pPr marL="342900" indent="557213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00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9" name="Picture 2" descr="https://avatars.mds.yandex.net/i?id=96eb4189dfc1216ab419419b1730364acaab1768-4554069-images-thumbs&amp;n=13"/>
          <p:cNvPicPr/>
          <p:nvPr/>
        </p:nvPicPr>
        <p:blipFill>
          <a:blip r:embed="rId2" cstate="print"/>
          <a:stretch/>
        </p:blipFill>
        <p:spPr>
          <a:xfrm>
            <a:off x="3575720" y="4437112"/>
            <a:ext cx="3247848" cy="227687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62560" y="181080"/>
            <a:ext cx="8596440" cy="91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4161"/>
                </a:solidFill>
                <a:latin typeface="Times New Roman"/>
                <a:ea typeface="Calibri"/>
              </a:rPr>
              <a:t>Договор</a:t>
            </a:r>
            <a:br>
              <a:rPr dirty="0"/>
            </a:br>
            <a:r>
              <a:rPr lang="ru-RU" sz="1200" b="1" strike="noStrike" spc="-1" dirty="0">
                <a:solidFill>
                  <a:srgbClr val="174161"/>
                </a:solidFill>
                <a:latin typeface="Times New Roman"/>
                <a:ea typeface="Calibri"/>
              </a:rPr>
              <a:t>о сотрудничестве между МБДОУ «Детский сад «Ромашка №32»  г. Тамбов</a:t>
            </a:r>
            <a:br>
              <a:rPr dirty="0"/>
            </a:br>
            <a:r>
              <a:rPr lang="ru-RU" sz="1200" b="1" strike="noStrike" spc="-1" dirty="0">
                <a:solidFill>
                  <a:srgbClr val="174161"/>
                </a:solidFill>
                <a:latin typeface="Times New Roman"/>
                <a:ea typeface="Calibri"/>
              </a:rPr>
              <a:t>и МАОУ СОШ №30 </a:t>
            </a:r>
            <a:r>
              <a:rPr lang="ru-RU" sz="1200" b="1" strike="noStrike" spc="-1" dirty="0" err="1">
                <a:solidFill>
                  <a:srgbClr val="174161"/>
                </a:solidFill>
                <a:latin typeface="Times New Roman"/>
                <a:ea typeface="Calibri"/>
              </a:rPr>
              <a:t>г.Тамбов</a:t>
            </a:r>
            <a:endParaRPr lang="ru-RU" sz="12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13200" y="819000"/>
            <a:ext cx="10344960" cy="456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 Детский сад «Ромашка» № 32 г. Тамбов в лице заведующего </a:t>
            </a:r>
            <a:r>
              <a:rPr lang="ru-RU" sz="105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Канаевой</a:t>
            </a: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Марины  Викторовны  и  муниципальное автономное общеобразовательное учреждение  средняя общеобразовательная школа № 30  в лице Разуваевой Инны Сергеевны, действующих на основании Федерального Закона от 29.12.2012 г. № 273-ФЗ «Об образовании в Российской Федерации», федеральных государственных образовательных стандартов дошкольного и начального общего школьного образования (в вопросах  взаимодействия и преемственности),  Уставов детского сада и школы, заключили настоящий договор.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Предмет договора 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учреждений образования: детского сада и школы для обеспечения преемственности учебно-воспитательного процесса, социокультурной адаптации дошкольника к условиям новой ведущей деятельности - школьного обучения или учебной деятельности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договора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разработка и реализация моделей взаимодействия образовательных учреждений, обеспечивающих преемственность: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программах, передовых технологиях;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формах и методах работы педагогов с детьми;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осуществление педагогического сотрудничества с родителями.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Обязанности сторон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обязуется: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3.1.1. Информировать учителей начальных классов об открытых просмотрах различных видов деятельности, проводимых в ДОУ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3.1.2. Создавать благоприятные условия для совместной работы совместных мероприятиях, используя различные формы педагогической деятельности.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3.1.3.Проводить совместные мероприятия в соответствии с планом совместной работы.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Школа обязуется: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3.2.1. Создавать благоприятные условия для совместной работы с целью всестороннего развития детей.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3.2.2. Инициировать и принимать активное участие в подготовке и проведении совместных мероприятиях, используя различные формы педагогической деятельности.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3.2.3. Проводить в течение года (совместно со специалистами детского сада и родителями выпускников) консультативную и методическую работу, направленную на обеспечение успешной адаптации детей к условиям школы, используя </a:t>
            </a:r>
            <a:r>
              <a:rPr lang="ru-RU" sz="105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взаимопосещения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совместные  семинары и т.д.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3.2.4. Проводить ознакомительные встречи педагогов начальных классов с будущими первоклассниками и их родителями.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3.2.5. Участвовать в родительских собраниях, проводимых в детском саду по вопросам подготовки детей к школе.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Срок действия договора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4.1. Договор вступает в силу с момента его подписания и действует до внесения необходимых изменений с последующим перезаключением.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Юридические адреса сторон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05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6" name="Объект 6"/>
          <p:cNvGraphicFramePr/>
          <p:nvPr/>
        </p:nvGraphicFramePr>
        <p:xfrm>
          <a:off x="313200" y="5545440"/>
          <a:ext cx="10583280" cy="1223010"/>
        </p:xfrm>
        <a:graphic>
          <a:graphicData uri="http://schemas.openxmlformats.org/drawingml/2006/table">
            <a:tbl>
              <a:tblPr/>
              <a:tblGrid>
                <a:gridCol w="608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Муниципальное бюджетное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дошкольное образовательное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учреждение  «Детский сад «Ромашка № 32»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ул. Д.Карбышева,дом1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Муниципальное автономное 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общеобразовательное учреждение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средняя общеобразовательная школа № 30»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ул. Астраханская, дом 159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Директор школы                                                          И.С.Разуваева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69440" y="99000"/>
            <a:ext cx="11030040" cy="149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совместной работы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strike="noStrike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МБДОУ детский сад № 32 «Ромашка»  и МАОУ СОШ № 30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strike="noStrike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b="0" strike="noStrike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преемственности детского сада и школы.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сотрудничество с педагогическим коллективом школы,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уровень образования с новым подходом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формам и методам воспитания и образования.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" name="Объект 9"/>
          <p:cNvGraphicFramePr/>
          <p:nvPr>
            <p:extLst>
              <p:ext uri="{D42A27DB-BD31-4B8C-83A1-F6EECF244321}">
                <p14:modId xmlns:p14="http://schemas.microsoft.com/office/powerpoint/2010/main" val="954674033"/>
              </p:ext>
            </p:extLst>
          </p:nvPr>
        </p:nvGraphicFramePr>
        <p:xfrm>
          <a:off x="119336" y="1198825"/>
          <a:ext cx="5527080" cy="5957231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b="1" strike="noStrike" spc="-1" dirty="0">
                          <a:solidFill>
                            <a:srgbClr val="FFFFFF"/>
                          </a:solidFill>
                          <a:latin typeface="Trebuchet MS"/>
                        </a:rPr>
                        <a:t>№</a:t>
                      </a:r>
                      <a:endParaRPr lang="ru-RU" sz="600" b="0" strike="noStrike" spc="-1" dirty="0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Тематика 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Срок провед.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Ответственный</a:t>
                      </a:r>
                      <a:endParaRPr lang="ru-RU" sz="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 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1.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договоров о сотрудничестве детского сада и школы № 30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Заведующая МДОУ № 32, директор СОШ № 30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2.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Собеседование с воспитателями старшей, подготовительной групп: 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-Особенности </a:t>
                      </a:r>
                      <a:r>
                        <a:rPr lang="ru-RU" sz="8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предшкольной</a:t>
                      </a: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-Уровень </a:t>
                      </a:r>
                      <a:r>
                        <a:rPr lang="ru-RU" sz="8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психологических процессов, познавательного развития и личностных качеств детей подготовительной группы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воспитатель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Завуч. начальных классов 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3.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Взаимопосещение открытых уроков в школе и занятий в детском саду (по плану учреждений)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теч. года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старших групп, учителя начальных классов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4.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у детей интерес к школе. Познакомить их с понятием «школа». С этой целью проводить следующую работу: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-тематические беседы,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-сюжетно-ролевая игра «Школа» 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-экскурсии:- знакомство со зданием школы,  стадионом (экскурсия в рамках празднования Дня учителя),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-классами (учебным, компьютерным),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группой продленного дня,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мастерской, 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-библиотекой,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-спортивным залом,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школьным музеем, 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столовой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-праздники «День Знаний»,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 свиданья, детский сад!» 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теч. года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неделя октября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неделя сентября, 4-я неделя 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старших групп, учителя начальных классов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5.</a:t>
                      </a:r>
                      <a:endParaRPr lang="ru-RU" sz="600" b="0" strike="noStrike" spc="-1">
                        <a:latin typeface="Arial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Прививать детям нравственно-волевые качества, необходимые для обучения в школе: дисциплинированность, ответственность и др.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теч. года</a:t>
                      </a:r>
                      <a:endParaRPr lang="ru-RU" sz="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старших групп</a:t>
                      </a:r>
                      <a:endParaRPr lang="ru-RU" sz="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0" marR="35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9" name="Объект 6"/>
          <p:cNvGraphicFramePr/>
          <p:nvPr>
            <p:extLst>
              <p:ext uri="{D42A27DB-BD31-4B8C-83A1-F6EECF244321}">
                <p14:modId xmlns:p14="http://schemas.microsoft.com/office/powerpoint/2010/main" val="124644202"/>
              </p:ext>
            </p:extLst>
          </p:nvPr>
        </p:nvGraphicFramePr>
        <p:xfrm>
          <a:off x="5831520" y="1198825"/>
          <a:ext cx="5502600" cy="6042696"/>
        </p:xfrm>
        <a:graphic>
          <a:graphicData uri="http://schemas.openxmlformats.org/drawingml/2006/table">
            <a:tbl>
              <a:tblPr/>
              <a:tblGrid>
                <a:gridCol w="33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rebuchet MS"/>
                        </a:rPr>
                        <a:t>6.</a:t>
                      </a:r>
                      <a:endParaRPr lang="ru-RU" sz="9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учителя начальных классов для воспитателей, родителей на тему: 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174161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пороге школы»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174161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правильно отдать ребенка в первый класс»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актуальных вопросах воспитания и обучения детей дошкольного и младшего школьного возраста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b="1" strike="noStrike" spc="-1" dirty="0" err="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</a:t>
                      </a: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года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воспитатель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6.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учителя начальных классов на родительском собрании в подготовительной группе «В первый класс - первый раз»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воспитатель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завуч начальных классов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7.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0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диагностики готовности детей подготовительной группы к школьному обучению. Подведение итогов мониторинга (интегративных качеств).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0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уровня успешности освоения Программы  выпускниками ДОУ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воспитатель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8.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0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характеристик на выпускников ДОУ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Специалисты, воспитатели </a:t>
                      </a:r>
                      <a:r>
                        <a:rPr lang="ru-RU" sz="900" b="1" strike="noStrike" spc="-1" dirty="0" err="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</a:t>
                      </a: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группы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9.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бывших выпускников детского сада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strike="noStrike" spc="-1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9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успеваемости за 2011 - 2013 уч. г.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1741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3"/>
          <p:cNvPicPr/>
          <p:nvPr/>
        </p:nvPicPr>
        <p:blipFill>
          <a:blip r:embed="rId2" cstate="print"/>
          <a:stretch/>
        </p:blipFill>
        <p:spPr>
          <a:xfrm>
            <a:off x="1055440" y="903678"/>
            <a:ext cx="7992888" cy="5688632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D85DEE-14FA-4CDA-8BA8-49262C05A48B}"/>
              </a:ext>
            </a:extLst>
          </p:cNvPr>
          <p:cNvSpPr/>
          <p:nvPr/>
        </p:nvSpPr>
        <p:spPr>
          <a:xfrm>
            <a:off x="2279576" y="291280"/>
            <a:ext cx="6340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" dirty="0">
                <a:solidFill>
                  <a:srgbClr val="174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детского сада и школы [2]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677160" y="332656"/>
            <a:ext cx="8596440" cy="570850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детского сада  и  школы идет 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трем направлениям 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методическая работа с педагогами (ознакомление с требованиями к выпускнику, обсуждение критериев, «портрета выпускника», поиск путей их разрешения, изучение и обмен образовательных технологий, используемых педагогами ДОУ и школы).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(знакомство со школой, учителями, организация совместных мероприятий.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 (получение информации, необходимой для подготовки детей к школе, консультирование по вопросам развития детей).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strike="noStrike" spc="-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736" y="188640"/>
            <a:ext cx="4292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педагогами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620688"/>
            <a:ext cx="116652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течение года встречаются на совместных педагогических советах,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круглыми столами, на семинарах по проблемам обеспечения непрерывности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и начального школьного образования.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Рассматриваются вопросы: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Роль семьи в подготовке детей к школе.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Адаптация детей к новым школьным условиям.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Взаимодействие ДОУ и СОШ как условие успешной социализации ребенка.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 ли ребенок к школе? и др.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школе педагогами начального образования ведется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предшкольная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подготовка,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направленная на формирование базовых учебных навыков, дисциплины и выявление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недостаточным уровнем подготовки к обучению.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детском саду в подготовительной группе учителя начальных классов ведут занятия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обучению детей грамоте, математическим представлениям, по развитию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психофизических функций (память, внимание).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Такой подход позволяет учителям начальных классов познакомиться с будущими учениками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привычной для них обстановке, формами работы, используемые в ДОУ, узнать основные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 учебной программы ДОУ.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Воспитатели в свою очередь также знакомятся с программами для детей первого класса,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узнают основные направления работы учителей начальных классов, что позволяет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выработать подходящий алгоритм действий по подготовке детей к обучению детей в школе.</a:t>
            </a:r>
          </a:p>
          <a:p>
            <a:pPr algn="just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 descr="https://avatars.mds.yandex.net/i?id=3ec87d2d7aa4c7f736ebd81bec8e7fdd8f3a97d8-9555580-images-thumbs&amp;n=13"/>
          <p:cNvPicPr/>
          <p:nvPr/>
        </p:nvPicPr>
        <p:blipFill>
          <a:blip r:embed="rId2" cstate="print"/>
          <a:stretch/>
        </p:blipFill>
        <p:spPr>
          <a:xfrm>
            <a:off x="9192344" y="188640"/>
            <a:ext cx="2678680" cy="129614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6039" y="188640"/>
            <a:ext cx="3700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836712"/>
            <a:ext cx="11305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ДОУ И СОШ для детей проводятся совместные мероприятия ко дню Победы, к Новому году, спортивные праздники. Воспитанники детского сада «Ромашка» принимают участие в озеленении и уборке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Ахлебиновской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роще, посещают пришкольный летний лагерь «Акварель», где знакомятся с учителями, специалистами и обучающимися в СОШ №30.</a:t>
            </a:r>
          </a:p>
          <a:p>
            <a:pPr indent="4429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Ученики школы с радостью посещают мероприятия в детском саду и принимают участие в них. Дети театральной студии «Подмостки» и дети музыкальной школы при СОШ № 30 проводят театральные спектакли и концерты в детском саду. Воспитанники детского сада ждут с нетерпением такие мероприятия и вызывает желание посещать эти кружки в школе. А ученики школы с радостью посещают мероприятия в детском саду и принимают участие в них.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vepik-illustration-labor-day-png-image_401149166_wh8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4" y="4005064"/>
            <a:ext cx="2348880" cy="2348880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00" y="3861048"/>
            <a:ext cx="2492896" cy="2492896"/>
          </a:xfrm>
          <a:prstGeom prst="rect">
            <a:avLst/>
          </a:prstGeom>
        </p:spPr>
      </p:pic>
      <p:pic>
        <p:nvPicPr>
          <p:cNvPr id="8" name="Рисунок 7" descr="ee791c01-23b3-5843-9e20-df4ce0de067c.jpg"/>
          <p:cNvPicPr>
            <a:picLocks noChangeAspect="1"/>
          </p:cNvPicPr>
          <p:nvPr/>
        </p:nvPicPr>
        <p:blipFill>
          <a:blip r:embed="rId4" cstate="print"/>
          <a:srcRect b="26772"/>
          <a:stretch>
            <a:fillRect/>
          </a:stretch>
        </p:blipFill>
        <p:spPr>
          <a:xfrm>
            <a:off x="3503712" y="4149080"/>
            <a:ext cx="3465014" cy="18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801</TotalTime>
  <Words>1715</Words>
  <Application>Microsoft Macintosh PowerPoint</Application>
  <PresentationFormat>Широкоэкранный</PresentationFormat>
  <Paragraphs>181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Office Theme</vt:lpstr>
      <vt:lpstr>Подготовили: Волкова А.В., учитель-логопед Царева Ю.Н., учитель-дефектолог МАОУ «СОШ № 30»    </vt:lpstr>
      <vt:lpstr>План совместной работы   МБДОУ детский сад №32 «Ромашка»  и МАОУ СОШ №30   </vt:lpstr>
      <vt:lpstr>Цель сотрудничества</vt:lpstr>
      <vt:lpstr>Договор о сотрудничестве между МБДОУ «Детский сад «Ромашка №32»  г. Тамбов и МАОУ СОШ №30 г.Тамбов</vt:lpstr>
      <vt:lpstr>План совместной работы  МБДОУ детский сад № 32 «Ромашка»  и МАОУ СОШ № 30 Цель: Продолжать работу по преемственности детского сада и школы.  Продолжать сотрудничество с педагогическим коллективом школы,  совершенствовать уровень образования с новым подходом  к формам и методам воспитания и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 1.  http://doshkolnik.ru/skoro-v-shkolu/2698-sad-shkola.html 2.  https://infourok.ru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Anton Volkov</dc:creator>
  <dc:description/>
  <cp:lastModifiedBy>Анна Можейко</cp:lastModifiedBy>
  <cp:revision>94</cp:revision>
  <dcterms:created xsi:type="dcterms:W3CDTF">2023-12-19T14:45:43Z</dcterms:created>
  <dcterms:modified xsi:type="dcterms:W3CDTF">2024-02-18T05:02:08Z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26</vt:i4>
  </property>
</Properties>
</file>