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49" r:id="rId2"/>
    <p:sldMasterId id="2147483650" r:id="rId3"/>
    <p:sldMasterId id="2147483651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2188825" cy="6856413"/>
  <p:notesSz cx="6856413" cy="9142413"/>
  <p:defaultTextStyle>
    <a:defPPr>
      <a:defRPr lang="en-US"/>
    </a:defPPr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20"/>
    <p:restoredTop sz="94658"/>
  </p:normalViewPr>
  <p:slideViewPr>
    <p:cSldViewPr>
      <p:cViewPr varScale="1">
        <p:scale>
          <a:sx n="99" d="100"/>
          <a:sy n="99" d="100"/>
        </p:scale>
        <p:origin x="184" y="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0025" cy="146843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4613"/>
            <a:ext cx="8531225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7159CA-6735-48C3-B4E4-B6D14E742C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AF5F08-11C4-4DE9-92A5-1403244039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96425" y="2917825"/>
            <a:ext cx="2408238" cy="14382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70125" y="2917825"/>
            <a:ext cx="7073900" cy="14382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5C3DDB-7F86-4C74-839B-E6CF2A2329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0025" cy="146843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4613"/>
            <a:ext cx="8531225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377293-5690-4F23-9F93-B319CAF4DB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A31512-9685-48B8-B497-D21ADCB7E0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4405313"/>
            <a:ext cx="103600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0025" cy="1498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5397B4-FDA3-471C-94C2-A58568953A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8013" y="1598613"/>
            <a:ext cx="2616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376613" y="1598613"/>
            <a:ext cx="26162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016060-3368-4634-815C-E0D4A297FE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4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4800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1250" y="1535113"/>
            <a:ext cx="5387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1250" y="2174875"/>
            <a:ext cx="5387975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2289A4-845E-4326-895A-1F653046A3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5F0606-55AE-4FA3-8EFD-ADEC0DE3A5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E9D583-A372-43FF-AF74-6A1F10AAED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5675" y="273050"/>
            <a:ext cx="6813550" cy="58515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894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2D4E49-8B2B-4363-A73B-C204455342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508804-55A6-4570-8FD2-D1D1CB5339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188" y="4799013"/>
            <a:ext cx="7313612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3612" cy="4113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>
              <a:sym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88" y="5365750"/>
            <a:ext cx="7313612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A9BF0E-2A02-4CEA-A590-B3A3F9CD22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2E58E2-9E9C-4F7D-BCC3-497F9B6EF0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07463" y="122238"/>
            <a:ext cx="2825750" cy="600233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0213" y="122238"/>
            <a:ext cx="8324850" cy="60023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5011C4-A8BF-4822-8F1D-088DE50E0B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213" y="122238"/>
            <a:ext cx="11303000" cy="939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2D2006-4C69-4CFB-82B7-63269756A2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0025" cy="146843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4613"/>
            <a:ext cx="8531225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8BD7B-099C-4703-B01B-46930F2A8F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87FE11-937D-4C50-BB09-42ABC6804E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4405313"/>
            <a:ext cx="103600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0025" cy="1498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44189E-A3D0-485E-BCDB-B18536DD6F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30213" y="1306513"/>
            <a:ext cx="5575300" cy="49609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57913" y="1306513"/>
            <a:ext cx="5575300" cy="49609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C1206-EA55-4B9E-B660-3976F894EA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4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4800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1250" y="1535113"/>
            <a:ext cx="5387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1250" y="2174875"/>
            <a:ext cx="5387975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4D867A-C498-4D49-9CE6-5850422772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F4D5A-CB0F-4909-AFFD-DCC89E8A91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4405313"/>
            <a:ext cx="103600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0025" cy="1498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79C7C-666A-4711-B22E-CAECBC8FB0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6DCAC7-547C-46D5-93C4-0AC6A86175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5675" y="273050"/>
            <a:ext cx="6813550" cy="58515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894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E96AEB-44F1-415E-96BF-3A58643C3F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188" y="4799013"/>
            <a:ext cx="7313612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3612" cy="4113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>
              <a:sym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88" y="5365750"/>
            <a:ext cx="7313612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C3D76F-4C3A-44FA-B8B6-129876F645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3C60D3-E591-4FE0-AC58-82066A9C43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07463" y="122238"/>
            <a:ext cx="2825750" cy="61452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30213" y="122238"/>
            <a:ext cx="8324850" cy="61452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455CFC-9FBB-481A-BB16-DAE5DB2D23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0025" cy="14684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4613"/>
            <a:ext cx="8531225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3C61AE-E7B1-43A1-AF41-BF76A249FA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0"/>
            <a:ext cx="10969625" cy="4524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5528DA-1BFD-4DB4-8705-1420E3CF11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4405313"/>
            <a:ext cx="10360025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0025" cy="1498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F12956-EB85-42C6-A4E4-8A58E2EAE3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08613" cy="45243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0613" y="1600200"/>
            <a:ext cx="5408612" cy="45243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86F0B-D485-4EE1-814A-DBA7F5C778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48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4800" cy="39497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1250" y="1535113"/>
            <a:ext cx="53879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1250" y="2174875"/>
            <a:ext cx="5387975" cy="39497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64A4E8-8441-407A-B1E7-6FC53E5561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70125" y="3889375"/>
            <a:ext cx="4738688" cy="46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161213" y="3889375"/>
            <a:ext cx="4738687" cy="46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95FBC3-D2A8-47E4-AB79-D25027F764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2A9323-B964-4674-989C-26DC9FB436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DBEE29-2B58-49A5-9F29-1136A9922F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5675" y="273050"/>
            <a:ext cx="6813550" cy="58515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89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657821-609E-48A2-A173-65EAB0F027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188" y="4799013"/>
            <a:ext cx="7313612" cy="5667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3612" cy="4113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>
              <a:sym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88" y="5365750"/>
            <a:ext cx="7313612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2C1561-FF86-41F4-A600-BEA259A747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69625" cy="45243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8D8037-F304-4A83-83A5-2D1C81985C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7613" y="274638"/>
            <a:ext cx="2741612" cy="5849937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5613" cy="58499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379A96-48CC-4752-81F1-51DA8260C9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328345-F479-428E-AB67-73B9E9C3E7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48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4800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1250" y="1535113"/>
            <a:ext cx="53879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1250" y="2174875"/>
            <a:ext cx="5387975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E90204-C70E-4067-A0E6-6BC5653799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1A2D8-A723-4C77-BC84-4585060B61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FE120-5375-4DA6-BEB0-EA59265DF3F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002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5675" y="273050"/>
            <a:ext cx="6813550" cy="58515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0025" cy="46894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5A3B6E-4AE7-44C4-B17C-CDAD8C750F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188" y="4799013"/>
            <a:ext cx="7313612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3612" cy="4113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>
              <a:sym typeface="Arial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88" y="5365750"/>
            <a:ext cx="7313612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E70544-0F2F-44E0-8C79-A306999666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Freeform 4"/>
          <p:cNvSpPr>
            <a:spLocks noChangeArrowheads="1"/>
          </p:cNvSpPr>
          <p:nvPr/>
        </p:nvSpPr>
        <p:spPr bwMode="auto">
          <a:xfrm>
            <a:off x="-11113" y="3175"/>
            <a:ext cx="1244601" cy="44243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71"/>
              </a:cxn>
              <a:cxn ang="0">
                <a:pos x="503" y="2729"/>
              </a:cxn>
              <a:cxn ang="0">
                <a:pos x="784" y="2787"/>
              </a:cxn>
              <a:cxn ang="0">
                <a:pos x="30" y="0"/>
              </a:cxn>
              <a:cxn ang="0">
                <a:pos x="0" y="0"/>
              </a:cxn>
            </a:cxnLst>
            <a:rect l="0" t="0" r="r" b="b"/>
            <a:pathLst>
              <a:path w="784" h="2787">
                <a:moveTo>
                  <a:pt x="0" y="0"/>
                </a:moveTo>
                <a:lnTo>
                  <a:pt x="0" y="271"/>
                </a:lnTo>
                <a:lnTo>
                  <a:pt x="503" y="2729"/>
                </a:lnTo>
                <a:lnTo>
                  <a:pt x="784" y="2787"/>
                </a:lnTo>
                <a:lnTo>
                  <a:pt x="30" y="0"/>
                </a:lnTo>
                <a:lnTo>
                  <a:pt x="0" y="0"/>
                </a:lnTo>
              </a:path>
            </a:pathLst>
          </a:custGeom>
          <a:noFill/>
          <a:ln w="9525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Freeform 5"/>
          <p:cNvSpPr>
            <a:spLocks noChangeArrowheads="1"/>
          </p:cNvSpPr>
          <p:nvPr/>
        </p:nvSpPr>
        <p:spPr bwMode="auto">
          <a:xfrm>
            <a:off x="7305675" y="211138"/>
            <a:ext cx="4881563" cy="1609725"/>
          </a:xfrm>
          <a:custGeom>
            <a:avLst/>
            <a:gdLst/>
            <a:ahLst/>
            <a:cxnLst>
              <a:cxn ang="0">
                <a:pos x="3075" y="0"/>
              </a:cxn>
              <a:cxn ang="0">
                <a:pos x="3075" y="1014"/>
              </a:cxn>
              <a:cxn ang="0">
                <a:pos x="0" y="632"/>
              </a:cxn>
              <a:cxn ang="0">
                <a:pos x="3075" y="0"/>
              </a:cxn>
            </a:cxnLst>
            <a:rect l="0" t="0" r="r" b="b"/>
            <a:pathLst>
              <a:path w="3075" h="1014">
                <a:moveTo>
                  <a:pt x="3075" y="0"/>
                </a:moveTo>
                <a:lnTo>
                  <a:pt x="3075" y="1014"/>
                </a:lnTo>
                <a:lnTo>
                  <a:pt x="0" y="632"/>
                </a:lnTo>
                <a:lnTo>
                  <a:pt x="3075" y="0"/>
                </a:lnTo>
              </a:path>
            </a:pathLst>
          </a:custGeom>
          <a:solidFill>
            <a:srgbClr val="B8B8B8"/>
          </a:solidFill>
          <a:ln w="9525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Freeform 6"/>
          <p:cNvSpPr>
            <a:spLocks noChangeArrowheads="1"/>
          </p:cNvSpPr>
          <p:nvPr/>
        </p:nvSpPr>
        <p:spPr bwMode="auto">
          <a:xfrm>
            <a:off x="0" y="0"/>
            <a:ext cx="12195175" cy="12080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682" y="0"/>
              </a:cxn>
              <a:cxn ang="0">
                <a:pos x="7682" y="134"/>
              </a:cxn>
              <a:cxn ang="0">
                <a:pos x="4620" y="761"/>
              </a:cxn>
              <a:cxn ang="0">
                <a:pos x="0" y="195"/>
              </a:cxn>
              <a:cxn ang="0">
                <a:pos x="0" y="0"/>
              </a:cxn>
            </a:cxnLst>
            <a:rect l="0" t="0" r="r" b="b"/>
            <a:pathLst>
              <a:path w="7682" h="761">
                <a:moveTo>
                  <a:pt x="0" y="0"/>
                </a:moveTo>
                <a:lnTo>
                  <a:pt x="7682" y="0"/>
                </a:lnTo>
                <a:lnTo>
                  <a:pt x="7682" y="134"/>
                </a:lnTo>
                <a:lnTo>
                  <a:pt x="4620" y="761"/>
                </a:lnTo>
                <a:lnTo>
                  <a:pt x="0" y="195"/>
                </a:lnTo>
                <a:lnTo>
                  <a:pt x="0" y="0"/>
                </a:lnTo>
              </a:path>
            </a:pathLst>
          </a:custGeom>
          <a:solidFill>
            <a:srgbClr val="949494"/>
          </a:solidFill>
          <a:ln w="9525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Freeform 7"/>
          <p:cNvSpPr>
            <a:spLocks noChangeArrowheads="1"/>
          </p:cNvSpPr>
          <p:nvPr/>
        </p:nvSpPr>
        <p:spPr bwMode="auto">
          <a:xfrm>
            <a:off x="0" y="312738"/>
            <a:ext cx="7313613" cy="2038350"/>
          </a:xfrm>
          <a:custGeom>
            <a:avLst/>
            <a:gdLst/>
            <a:ahLst/>
            <a:cxnLst>
              <a:cxn ang="0">
                <a:pos x="4607" y="562"/>
              </a:cxn>
              <a:cxn ang="0">
                <a:pos x="0" y="0"/>
              </a:cxn>
              <a:cxn ang="0">
                <a:pos x="731" y="1284"/>
              </a:cxn>
              <a:cxn ang="0">
                <a:pos x="4607" y="562"/>
              </a:cxn>
            </a:cxnLst>
            <a:rect l="0" t="0" r="r" b="b"/>
            <a:pathLst>
              <a:path w="4607" h="1284">
                <a:moveTo>
                  <a:pt x="4607" y="562"/>
                </a:moveTo>
                <a:lnTo>
                  <a:pt x="0" y="0"/>
                </a:lnTo>
                <a:lnTo>
                  <a:pt x="731" y="1284"/>
                </a:lnTo>
                <a:lnTo>
                  <a:pt x="4607" y="562"/>
                </a:lnTo>
              </a:path>
            </a:pathLst>
          </a:custGeom>
          <a:solidFill>
            <a:srgbClr val="DBDBDB"/>
          </a:solidFill>
          <a:ln w="19050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56" name="Freeform 8"/>
          <p:cNvSpPr>
            <a:spLocks noChangeArrowheads="1"/>
          </p:cNvSpPr>
          <p:nvPr/>
        </p:nvSpPr>
        <p:spPr bwMode="auto">
          <a:xfrm>
            <a:off x="187325" y="3175"/>
            <a:ext cx="1431925" cy="27479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02" y="0"/>
              </a:cxn>
              <a:cxn ang="0">
                <a:pos x="563" y="1731"/>
              </a:cxn>
              <a:cxn ang="0">
                <a:pos x="0" y="0"/>
              </a:cxn>
            </a:cxnLst>
            <a:rect l="0" t="0" r="r" b="b"/>
            <a:pathLst>
              <a:path w="902" h="1731">
                <a:moveTo>
                  <a:pt x="0" y="0"/>
                </a:moveTo>
                <a:lnTo>
                  <a:pt x="902" y="0"/>
                </a:lnTo>
                <a:lnTo>
                  <a:pt x="563" y="1731"/>
                </a:lnTo>
                <a:lnTo>
                  <a:pt x="0" y="0"/>
                </a:lnTo>
              </a:path>
            </a:pathLst>
          </a:custGeom>
          <a:solidFill>
            <a:srgbClr val="B8B8B8"/>
          </a:solidFill>
          <a:ln w="9525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57" name="Freeform 9"/>
          <p:cNvSpPr>
            <a:spLocks noChangeArrowheads="1"/>
          </p:cNvSpPr>
          <p:nvPr/>
        </p:nvSpPr>
        <p:spPr bwMode="auto">
          <a:xfrm>
            <a:off x="0" y="0"/>
            <a:ext cx="1076325" cy="6861175"/>
          </a:xfrm>
          <a:custGeom>
            <a:avLst/>
            <a:gdLst/>
            <a:ahLst/>
            <a:cxnLst>
              <a:cxn ang="0">
                <a:pos x="0" y="4322"/>
              </a:cxn>
              <a:cxn ang="0">
                <a:pos x="0" y="0"/>
              </a:cxn>
              <a:cxn ang="0">
                <a:pos x="120" y="0"/>
              </a:cxn>
              <a:cxn ang="0">
                <a:pos x="678" y="1722"/>
              </a:cxn>
              <a:cxn ang="0">
                <a:pos x="174" y="4322"/>
              </a:cxn>
              <a:cxn ang="0">
                <a:pos x="0" y="4322"/>
              </a:cxn>
            </a:cxnLst>
            <a:rect l="0" t="0" r="r" b="b"/>
            <a:pathLst>
              <a:path w="678" h="4322">
                <a:moveTo>
                  <a:pt x="0" y="4322"/>
                </a:moveTo>
                <a:lnTo>
                  <a:pt x="0" y="0"/>
                </a:lnTo>
                <a:lnTo>
                  <a:pt x="120" y="0"/>
                </a:lnTo>
                <a:lnTo>
                  <a:pt x="678" y="1722"/>
                </a:lnTo>
                <a:lnTo>
                  <a:pt x="174" y="4322"/>
                </a:lnTo>
                <a:lnTo>
                  <a:pt x="0" y="4322"/>
                </a:lnTo>
              </a:path>
            </a:pathLst>
          </a:custGeom>
          <a:solidFill>
            <a:srgbClr val="4D4D4D"/>
          </a:solidFill>
          <a:ln w="9525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58" name="Freeform 10"/>
          <p:cNvSpPr>
            <a:spLocks noChangeArrowheads="1"/>
          </p:cNvSpPr>
          <p:nvPr/>
        </p:nvSpPr>
        <p:spPr bwMode="auto">
          <a:xfrm>
            <a:off x="277813" y="2746375"/>
            <a:ext cx="1881187" cy="4114800"/>
          </a:xfrm>
          <a:custGeom>
            <a:avLst/>
            <a:gdLst/>
            <a:ahLst/>
            <a:cxnLst>
              <a:cxn ang="0">
                <a:pos x="500" y="0"/>
              </a:cxn>
              <a:cxn ang="0">
                <a:pos x="0" y="2592"/>
              </a:cxn>
              <a:cxn ang="0">
                <a:pos x="44" y="2592"/>
              </a:cxn>
              <a:cxn ang="0">
                <a:pos x="1185" y="2156"/>
              </a:cxn>
              <a:cxn ang="0">
                <a:pos x="500" y="0"/>
              </a:cxn>
            </a:cxnLst>
            <a:rect l="0" t="0" r="r" b="b"/>
            <a:pathLst>
              <a:path w="1185" h="2592">
                <a:moveTo>
                  <a:pt x="500" y="0"/>
                </a:moveTo>
                <a:lnTo>
                  <a:pt x="0" y="2592"/>
                </a:lnTo>
                <a:lnTo>
                  <a:pt x="44" y="2592"/>
                </a:lnTo>
                <a:lnTo>
                  <a:pt x="1185" y="2156"/>
                </a:lnTo>
                <a:lnTo>
                  <a:pt x="500" y="0"/>
                </a:lnTo>
              </a:path>
            </a:pathLst>
          </a:custGeom>
          <a:solidFill>
            <a:srgbClr val="D8DDE4"/>
          </a:solidFill>
          <a:ln w="19050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59" name="Freeform 11"/>
          <p:cNvSpPr>
            <a:spLocks noChangeArrowheads="1"/>
          </p:cNvSpPr>
          <p:nvPr/>
        </p:nvSpPr>
        <p:spPr bwMode="auto">
          <a:xfrm>
            <a:off x="315913" y="5967413"/>
            <a:ext cx="2730500" cy="895350"/>
          </a:xfrm>
          <a:custGeom>
            <a:avLst/>
            <a:gdLst/>
            <a:ahLst/>
            <a:cxnLst>
              <a:cxn ang="0">
                <a:pos x="1720" y="563"/>
              </a:cxn>
              <a:cxn ang="0">
                <a:pos x="0" y="560"/>
              </a:cxn>
              <a:cxn ang="0">
                <a:pos x="1485" y="0"/>
              </a:cxn>
              <a:cxn ang="0">
                <a:pos x="1720" y="563"/>
              </a:cxn>
            </a:cxnLst>
            <a:rect l="0" t="0" r="r" b="b"/>
            <a:pathLst>
              <a:path w="1720" h="564">
                <a:moveTo>
                  <a:pt x="1720" y="563"/>
                </a:moveTo>
                <a:cubicBezTo>
                  <a:pt x="1287" y="564"/>
                  <a:pt x="434" y="559"/>
                  <a:pt x="0" y="560"/>
                </a:cubicBezTo>
                <a:lnTo>
                  <a:pt x="1485" y="0"/>
                </a:lnTo>
                <a:lnTo>
                  <a:pt x="1720" y="563"/>
                </a:lnTo>
              </a:path>
            </a:pathLst>
          </a:custGeom>
          <a:solidFill>
            <a:srgbClr val="B2BCC9"/>
          </a:solidFill>
          <a:ln w="9525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60" name="Freeform 12"/>
          <p:cNvSpPr>
            <a:spLocks noChangeArrowheads="1"/>
          </p:cNvSpPr>
          <p:nvPr/>
        </p:nvSpPr>
        <p:spPr bwMode="auto">
          <a:xfrm>
            <a:off x="163513" y="-26988"/>
            <a:ext cx="2882900" cy="6883401"/>
          </a:xfrm>
          <a:custGeom>
            <a:avLst/>
            <a:gdLst/>
            <a:ahLst/>
            <a:cxnLst>
              <a:cxn ang="0">
                <a:pos x="1396" y="4336"/>
              </a:cxn>
              <a:cxn ang="0">
                <a:pos x="0" y="0"/>
              </a:cxn>
              <a:cxn ang="0">
                <a:pos x="1816" y="4336"/>
              </a:cxn>
              <a:cxn ang="0">
                <a:pos x="1396" y="4336"/>
              </a:cxn>
            </a:cxnLst>
            <a:rect l="0" t="0" r="r" b="b"/>
            <a:pathLst>
              <a:path w="1816" h="4336">
                <a:moveTo>
                  <a:pt x="1396" y="4336"/>
                </a:moveTo>
                <a:lnTo>
                  <a:pt x="0" y="0"/>
                </a:lnTo>
                <a:lnTo>
                  <a:pt x="1816" y="4336"/>
                </a:lnTo>
                <a:lnTo>
                  <a:pt x="1396" y="4336"/>
                </a:lnTo>
              </a:path>
            </a:pathLst>
          </a:custGeom>
          <a:solidFill>
            <a:srgbClr val="4D4D4D">
              <a:alpha val="34999"/>
            </a:srgbClr>
          </a:solidFill>
          <a:ln w="19050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35" name="Rectangle 1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70125" y="2917825"/>
            <a:ext cx="9634538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>
                <a:sym typeface="Arial" charset="0"/>
              </a:rPr>
              <a:t>Образец заголовка</a:t>
            </a:r>
          </a:p>
        </p:txBody>
      </p:sp>
      <p:sp>
        <p:nvSpPr>
          <p:cNvPr id="1036" name="Rectangle 14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270125" y="3889375"/>
            <a:ext cx="96297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>
                <a:sym typeface="Arial" charset="0"/>
              </a:rPr>
              <a:t>Образец подзаголовка</a:t>
            </a:r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430213" y="6354763"/>
            <a:ext cx="2844800" cy="36512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latinLnBrk="0" hangingPunct="1">
              <a:spcBef>
                <a:spcPct val="0"/>
              </a:spcBef>
              <a:defRPr>
                <a:solidFill>
                  <a:srgbClr val="292929"/>
                </a:solidFill>
              </a:defRPr>
            </a:lvl1pPr>
          </a:lstStyle>
          <a:p>
            <a:endParaRPr lang="ru-RU"/>
          </a:p>
        </p:txBody>
      </p:sp>
      <p:sp>
        <p:nvSpPr>
          <p:cNvPr id="2064" name="Rectangle 1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4164013" y="6354763"/>
            <a:ext cx="3860800" cy="36512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0" hangingPunct="1">
              <a:spcBef>
                <a:spcPct val="0"/>
              </a:spcBef>
              <a:defRPr>
                <a:solidFill>
                  <a:srgbClr val="292929"/>
                </a:solidFill>
              </a:defRPr>
            </a:lvl1pPr>
          </a:lstStyle>
          <a:p>
            <a:endParaRPr lang="ru-RU"/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888413" y="6354763"/>
            <a:ext cx="2844800" cy="36512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0" hangingPunct="1">
              <a:spcBef>
                <a:spcPct val="0"/>
              </a:spcBef>
              <a:defRPr>
                <a:solidFill>
                  <a:srgbClr val="292929"/>
                </a:solidFill>
              </a:defRPr>
            </a:lvl1pPr>
          </a:lstStyle>
          <a:p>
            <a:fld id="{54D58CB4-E902-42A6-893E-97695D2A422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charset="0"/>
        </a:defRPr>
      </a:lvl2pPr>
      <a:lvl3pPr algn="ctr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charset="0"/>
        </a:defRPr>
      </a:lvl3pPr>
      <a:lvl4pPr algn="ctr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charset="0"/>
        </a:defRPr>
      </a:lvl4pPr>
      <a:lvl5pPr algn="ctr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charset="0"/>
        </a:defRPr>
      </a:lvl5pPr>
      <a:lvl6pPr marL="4572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pitchFamily="34" charset="0"/>
        </a:defRPr>
      </a:lvl6pPr>
      <a:lvl7pPr marL="9144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pitchFamily="34" charset="0"/>
        </a:defRPr>
      </a:lvl7pPr>
      <a:lvl8pPr marL="13716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pitchFamily="34" charset="0"/>
        </a:defRPr>
      </a:lvl8pPr>
      <a:lvl9pPr marL="18288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lvl1pPr marL="342900" indent="-342900" algn="l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42950" indent="-285750" algn="l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  <a:sym typeface="Arial" charset="0"/>
        </a:defRPr>
      </a:lvl2pPr>
      <a:lvl3pPr marL="1143000" indent="-228600" algn="l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  <a:sym typeface="Arial" charset="0"/>
        </a:defRPr>
      </a:lvl3pPr>
      <a:lvl4pPr marL="1600200" indent="-228600" algn="l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  <a:sym typeface="Arial" charset="0"/>
        </a:defRPr>
      </a:lvl4pPr>
      <a:lvl5pPr marL="2057400" indent="-228600" algn="l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  <a:sym typeface="Arial" charset="0"/>
        </a:defRPr>
      </a:lvl5pPr>
      <a:lvl6pPr marL="25146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6pPr>
      <a:lvl7pPr marL="29718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7pPr>
      <a:lvl8pPr marL="34290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8pPr>
      <a:lvl9pPr marL="38862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Freeform 4"/>
          <p:cNvSpPr>
            <a:spLocks noChangeArrowheads="1"/>
          </p:cNvSpPr>
          <p:nvPr/>
        </p:nvSpPr>
        <p:spPr bwMode="auto">
          <a:xfrm>
            <a:off x="1731963" y="3146425"/>
            <a:ext cx="6307137" cy="3036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59" y="1913"/>
              </a:cxn>
              <a:cxn ang="0">
                <a:pos x="3973" y="1388"/>
              </a:cxn>
              <a:cxn ang="0">
                <a:pos x="0" y="0"/>
              </a:cxn>
            </a:cxnLst>
            <a:rect l="0" t="0" r="r" b="b"/>
            <a:pathLst>
              <a:path w="3973" h="1913">
                <a:moveTo>
                  <a:pt x="0" y="0"/>
                </a:moveTo>
                <a:cubicBezTo>
                  <a:pt x="90" y="340"/>
                  <a:pt x="483" y="1447"/>
                  <a:pt x="659" y="1913"/>
                </a:cubicBezTo>
                <a:lnTo>
                  <a:pt x="3973" y="1388"/>
                </a:lnTo>
                <a:lnTo>
                  <a:pt x="0" y="0"/>
                </a:lnTo>
              </a:path>
            </a:pathLst>
          </a:custGeom>
          <a:solidFill>
            <a:srgbClr val="CBEEF0">
              <a:alpha val="25999"/>
            </a:srgbClr>
          </a:solidFill>
          <a:ln w="9525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51" name="Group 5"/>
          <p:cNvGrpSpPr>
            <a:grpSpLocks/>
          </p:cNvGrpSpPr>
          <p:nvPr/>
        </p:nvGrpSpPr>
        <p:grpSpPr bwMode="auto">
          <a:xfrm>
            <a:off x="0" y="0"/>
            <a:ext cx="12188825" cy="6856413"/>
            <a:chOff x="0" y="0"/>
            <a:chExt cx="7678" cy="4319"/>
          </a:xfrm>
        </p:grpSpPr>
        <p:sp>
          <p:nvSpPr>
            <p:cNvPr id="3078" name="Freeform 6"/>
            <p:cNvSpPr>
              <a:spLocks noChangeArrowheads="1"/>
            </p:cNvSpPr>
            <p:nvPr/>
          </p:nvSpPr>
          <p:spPr bwMode="auto">
            <a:xfrm>
              <a:off x="0" y="3895"/>
              <a:ext cx="1939" cy="424"/>
            </a:xfrm>
            <a:custGeom>
              <a:avLst/>
              <a:gdLst/>
              <a:ahLst/>
              <a:cxnLst>
                <a:cxn ang="0">
                  <a:pos x="1751" y="0"/>
                </a:cxn>
                <a:cxn ang="0">
                  <a:pos x="0" y="278"/>
                </a:cxn>
                <a:cxn ang="0">
                  <a:pos x="0" y="424"/>
                </a:cxn>
                <a:cxn ang="0">
                  <a:pos x="1939" y="424"/>
                </a:cxn>
                <a:cxn ang="0">
                  <a:pos x="1751" y="0"/>
                </a:cxn>
              </a:cxnLst>
              <a:rect l="0" t="0" r="r" b="b"/>
              <a:pathLst>
                <a:path w="1939" h="424">
                  <a:moveTo>
                    <a:pt x="1751" y="0"/>
                  </a:moveTo>
                  <a:lnTo>
                    <a:pt x="0" y="278"/>
                  </a:lnTo>
                  <a:lnTo>
                    <a:pt x="0" y="424"/>
                  </a:lnTo>
                  <a:lnTo>
                    <a:pt x="1939" y="424"/>
                  </a:lnTo>
                  <a:cubicBezTo>
                    <a:pt x="1876" y="282"/>
                    <a:pt x="1814" y="141"/>
                    <a:pt x="1751" y="0"/>
                  </a:cubicBezTo>
                </a:path>
              </a:pathLst>
            </a:custGeom>
            <a:solidFill>
              <a:srgbClr val="B6B8BA">
                <a:alpha val="14999"/>
              </a:srgbClr>
            </a:solidFill>
            <a:ln w="9525" cmpd="sng">
              <a:noFill/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hangingPunct="1">
                <a:defRPr/>
              </a:pPr>
              <a:endParaRPr lang="en-US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059" name="Group 7"/>
            <p:cNvGrpSpPr>
              <a:grpSpLocks/>
            </p:cNvGrpSpPr>
            <p:nvPr/>
          </p:nvGrpSpPr>
          <p:grpSpPr bwMode="auto">
            <a:xfrm>
              <a:off x="0" y="0"/>
              <a:ext cx="7678" cy="4319"/>
              <a:chOff x="0" y="0"/>
              <a:chExt cx="7678" cy="4319"/>
            </a:xfrm>
          </p:grpSpPr>
          <p:sp>
            <p:nvSpPr>
              <p:cNvPr id="3080" name="Freeform 8"/>
              <p:cNvSpPr>
                <a:spLocks noChangeArrowheads="1"/>
              </p:cNvSpPr>
              <p:nvPr/>
            </p:nvSpPr>
            <p:spPr bwMode="auto">
              <a:xfrm>
                <a:off x="359" y="0"/>
                <a:ext cx="1702" cy="1974"/>
              </a:xfrm>
              <a:custGeom>
                <a:avLst/>
                <a:gdLst/>
                <a:ahLst/>
                <a:cxnLst>
                  <a:cxn ang="0">
                    <a:pos x="1702" y="0"/>
                  </a:cxn>
                  <a:cxn ang="0">
                    <a:pos x="0" y="0"/>
                  </a:cxn>
                  <a:cxn ang="0">
                    <a:pos x="710" y="1974"/>
                  </a:cxn>
                  <a:cxn ang="0">
                    <a:pos x="1702" y="0"/>
                  </a:cxn>
                </a:cxnLst>
                <a:rect l="0" t="0" r="r" b="b"/>
                <a:pathLst>
                  <a:path w="1702" h="1974">
                    <a:moveTo>
                      <a:pt x="1702" y="0"/>
                    </a:moveTo>
                    <a:lnTo>
                      <a:pt x="0" y="0"/>
                    </a:lnTo>
                    <a:lnTo>
                      <a:pt x="710" y="1974"/>
                    </a:lnTo>
                    <a:lnTo>
                      <a:pt x="1702" y="0"/>
                    </a:lnTo>
                  </a:path>
                </a:pathLst>
              </a:custGeom>
              <a:solidFill>
                <a:srgbClr val="DBDBDB">
                  <a:alpha val="31000"/>
                </a:srgbClr>
              </a:solidFill>
              <a:ln w="9525" cmpd="sng">
                <a:noFill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hangingPunct="1">
                  <a:defRPr/>
                </a:pPr>
                <a:endParaRPr lang="en-US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81" name="Freeform 9"/>
              <p:cNvSpPr>
                <a:spLocks noChangeArrowheads="1"/>
              </p:cNvSpPr>
              <p:nvPr/>
            </p:nvSpPr>
            <p:spPr bwMode="auto">
              <a:xfrm>
                <a:off x="5062" y="2957"/>
                <a:ext cx="2616" cy="1245"/>
              </a:xfrm>
              <a:custGeom>
                <a:avLst/>
                <a:gdLst/>
                <a:ahLst/>
                <a:cxnLst>
                  <a:cxn ang="0">
                    <a:pos x="2616" y="0"/>
                  </a:cxn>
                  <a:cxn ang="0">
                    <a:pos x="0" y="410"/>
                  </a:cxn>
                  <a:cxn ang="0">
                    <a:pos x="2616" y="1245"/>
                  </a:cxn>
                  <a:cxn ang="0">
                    <a:pos x="2616" y="0"/>
                  </a:cxn>
                </a:cxnLst>
                <a:rect l="0" t="0" r="r" b="b"/>
                <a:pathLst>
                  <a:path w="2616" h="1245">
                    <a:moveTo>
                      <a:pt x="2616" y="0"/>
                    </a:moveTo>
                    <a:lnTo>
                      <a:pt x="0" y="410"/>
                    </a:lnTo>
                    <a:lnTo>
                      <a:pt x="2616" y="1245"/>
                    </a:lnTo>
                    <a:lnTo>
                      <a:pt x="2616" y="0"/>
                    </a:lnTo>
                  </a:path>
                </a:pathLst>
              </a:custGeom>
              <a:solidFill>
                <a:srgbClr val="C6C8CA">
                  <a:alpha val="17000"/>
                </a:srgbClr>
              </a:solidFill>
              <a:ln w="9525" cmpd="sng">
                <a:noFill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hangingPunct="1">
                  <a:defRPr/>
                </a:pPr>
                <a:endParaRPr lang="en-US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82" name="Freeform 10"/>
              <p:cNvSpPr>
                <a:spLocks noChangeArrowheads="1"/>
              </p:cNvSpPr>
              <p:nvPr/>
            </p:nvSpPr>
            <p:spPr bwMode="auto">
              <a:xfrm>
                <a:off x="1754" y="3366"/>
                <a:ext cx="5924" cy="953"/>
              </a:xfrm>
              <a:custGeom>
                <a:avLst/>
                <a:gdLst/>
                <a:ahLst/>
                <a:cxnLst>
                  <a:cxn ang="0">
                    <a:pos x="3308" y="0"/>
                  </a:cxn>
                  <a:cxn ang="0">
                    <a:pos x="0" y="527"/>
                  </a:cxn>
                  <a:cxn ang="0">
                    <a:pos x="185" y="953"/>
                  </a:cxn>
                  <a:cxn ang="0">
                    <a:pos x="5924" y="953"/>
                  </a:cxn>
                  <a:cxn ang="0">
                    <a:pos x="5924" y="829"/>
                  </a:cxn>
                  <a:cxn ang="0">
                    <a:pos x="3308" y="0"/>
                  </a:cxn>
                </a:cxnLst>
                <a:rect l="0" t="0" r="r" b="b"/>
                <a:pathLst>
                  <a:path w="5924" h="953">
                    <a:moveTo>
                      <a:pt x="3308" y="0"/>
                    </a:moveTo>
                    <a:lnTo>
                      <a:pt x="0" y="527"/>
                    </a:lnTo>
                    <a:cubicBezTo>
                      <a:pt x="51" y="670"/>
                      <a:pt x="134" y="810"/>
                      <a:pt x="185" y="953"/>
                    </a:cubicBezTo>
                    <a:lnTo>
                      <a:pt x="5924" y="953"/>
                    </a:lnTo>
                    <a:lnTo>
                      <a:pt x="5924" y="829"/>
                    </a:lnTo>
                    <a:lnTo>
                      <a:pt x="3308" y="0"/>
                    </a:lnTo>
                  </a:path>
                </a:pathLst>
              </a:custGeom>
              <a:solidFill>
                <a:srgbClr val="B6B8BA">
                  <a:alpha val="6000"/>
                </a:srgbClr>
              </a:solidFill>
              <a:ln w="9525" cmpd="sng">
                <a:noFill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hangingPunct="1">
                  <a:defRPr/>
                </a:pPr>
                <a:endParaRPr lang="en-US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83" name="Freeform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76" cy="1976"/>
              </a:xfrm>
              <a:custGeom>
                <a:avLst/>
                <a:gdLst/>
                <a:ahLst/>
                <a:cxnLst>
                  <a:cxn ang="0">
                    <a:pos x="371" y="0"/>
                  </a:cxn>
                  <a:cxn ang="0">
                    <a:pos x="0" y="0"/>
                  </a:cxn>
                  <a:cxn ang="0">
                    <a:pos x="0" y="1606"/>
                  </a:cxn>
                  <a:cxn ang="0">
                    <a:pos x="1076" y="1976"/>
                  </a:cxn>
                  <a:cxn ang="0">
                    <a:pos x="371" y="0"/>
                  </a:cxn>
                </a:cxnLst>
                <a:rect l="0" t="0" r="r" b="b"/>
                <a:pathLst>
                  <a:path w="1076" h="1976">
                    <a:moveTo>
                      <a:pt x="371" y="0"/>
                    </a:moveTo>
                    <a:lnTo>
                      <a:pt x="0" y="0"/>
                    </a:lnTo>
                    <a:lnTo>
                      <a:pt x="0" y="1606"/>
                    </a:lnTo>
                    <a:lnTo>
                      <a:pt x="1076" y="1976"/>
                    </a:lnTo>
                    <a:lnTo>
                      <a:pt x="371" y="0"/>
                    </a:lnTo>
                  </a:path>
                </a:pathLst>
              </a:custGeom>
              <a:solidFill>
                <a:srgbClr val="B8B8B8">
                  <a:alpha val="26999"/>
                </a:srgbClr>
              </a:solidFill>
              <a:ln w="9525" cmpd="sng">
                <a:noFill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hangingPunct="1">
                  <a:defRPr/>
                </a:pPr>
                <a:endParaRPr lang="en-US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84" name="Freeform 12"/>
              <p:cNvSpPr>
                <a:spLocks noChangeArrowheads="1"/>
              </p:cNvSpPr>
              <p:nvPr/>
            </p:nvSpPr>
            <p:spPr bwMode="auto">
              <a:xfrm>
                <a:off x="0" y="1606"/>
                <a:ext cx="1079" cy="25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96"/>
                  </a:cxn>
                  <a:cxn ang="0">
                    <a:pos x="1079" y="371"/>
                  </a:cxn>
                  <a:cxn ang="0">
                    <a:pos x="0" y="0"/>
                  </a:cxn>
                </a:cxnLst>
                <a:rect l="0" t="0" r="r" b="b"/>
                <a:pathLst>
                  <a:path w="1079" h="2596">
                    <a:moveTo>
                      <a:pt x="0" y="0"/>
                    </a:moveTo>
                    <a:lnTo>
                      <a:pt x="0" y="2596"/>
                    </a:lnTo>
                    <a:lnTo>
                      <a:pt x="1079" y="37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8B8B8">
                  <a:alpha val="7999"/>
                </a:srgbClr>
              </a:solidFill>
              <a:ln w="9525" cmpd="sng">
                <a:noFill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hangingPunct="1">
                  <a:defRPr/>
                </a:pPr>
                <a:endParaRPr lang="en-US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052" name="Rectangle 1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30213" y="122238"/>
            <a:ext cx="113030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>
                <a:sym typeface="Arial" charset="0"/>
              </a:rPr>
              <a:t>Образец заголовка</a:t>
            </a:r>
          </a:p>
        </p:txBody>
      </p:sp>
      <p:sp>
        <p:nvSpPr>
          <p:cNvPr id="2053" name="Rectangle 14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8013" y="1598613"/>
            <a:ext cx="5384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>
                <a:sym typeface="Arial" charset="0"/>
              </a:rPr>
              <a:t>Образец текста</a:t>
            </a:r>
          </a:p>
          <a:p>
            <a:pPr lvl="0"/>
            <a:r>
              <a:rPr lang="ru-RU" altLang="en-US">
                <a:sym typeface="Arial" charset="0"/>
              </a:rPr>
              <a:t>Второй уровень</a:t>
            </a:r>
          </a:p>
          <a:p>
            <a:pPr lvl="0"/>
            <a:r>
              <a:rPr lang="ru-RU" altLang="en-US">
                <a:sym typeface="Arial" charset="0"/>
              </a:rPr>
              <a:t>Третий уровень</a:t>
            </a:r>
          </a:p>
          <a:p>
            <a:pPr lvl="0"/>
            <a:r>
              <a:rPr lang="ru-RU" altLang="en-US">
                <a:sym typeface="Arial" charset="0"/>
              </a:rPr>
              <a:t>Четвертый уровень</a:t>
            </a:r>
          </a:p>
          <a:p>
            <a:pPr lvl="0"/>
            <a:r>
              <a:rPr lang="ru-RU" altLang="en-US">
                <a:sym typeface="Arial" charset="0"/>
              </a:rPr>
              <a:t>Пятый уровень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196013" y="1598613"/>
            <a:ext cx="5384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>
                <a:sym typeface="Arial" charset="0"/>
              </a:rPr>
              <a:t>Образец текста</a:t>
            </a:r>
          </a:p>
          <a:p>
            <a:pPr lvl="0"/>
            <a:r>
              <a:rPr lang="ru-RU" altLang="en-US">
                <a:sym typeface="Arial" charset="0"/>
              </a:rPr>
              <a:t>Второй уровень</a:t>
            </a:r>
          </a:p>
          <a:p>
            <a:pPr lvl="0"/>
            <a:r>
              <a:rPr lang="ru-RU" altLang="en-US">
                <a:sym typeface="Arial" charset="0"/>
              </a:rPr>
              <a:t>Третий уровень</a:t>
            </a:r>
          </a:p>
          <a:p>
            <a:pPr lvl="0"/>
            <a:r>
              <a:rPr lang="ru-RU" altLang="en-US">
                <a:sym typeface="Arial" charset="0"/>
              </a:rPr>
              <a:t>Четвертый уровень</a:t>
            </a:r>
          </a:p>
          <a:p>
            <a:pPr lvl="0"/>
            <a:r>
              <a:rPr lang="ru-RU" altLang="en-US">
                <a:sym typeface="Arial" charset="0"/>
              </a:rPr>
              <a:t>Пятый уровень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430213" y="6354763"/>
            <a:ext cx="2844800" cy="36512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latinLnBrk="0" hangingPunct="1">
              <a:spcBef>
                <a:spcPct val="0"/>
              </a:spcBef>
              <a:defRPr>
                <a:solidFill>
                  <a:srgbClr val="292929"/>
                </a:solidFill>
              </a:defRPr>
            </a:lvl1pPr>
          </a:lstStyle>
          <a:p>
            <a:endParaRPr lang="ru-RU"/>
          </a:p>
        </p:txBody>
      </p:sp>
      <p:sp>
        <p:nvSpPr>
          <p:cNvPr id="3092" name="Rectangle 20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4164013" y="6354763"/>
            <a:ext cx="3860800" cy="36512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0" hangingPunct="1">
              <a:spcBef>
                <a:spcPct val="0"/>
              </a:spcBef>
              <a:defRPr>
                <a:solidFill>
                  <a:srgbClr val="292929"/>
                </a:solidFill>
              </a:defRPr>
            </a:lvl1pPr>
          </a:lstStyle>
          <a:p>
            <a:endParaRPr lang="ru-RU"/>
          </a:p>
        </p:txBody>
      </p:sp>
      <p:sp>
        <p:nvSpPr>
          <p:cNvPr id="3093" name="Rectangle 2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888413" y="6354763"/>
            <a:ext cx="2844800" cy="36512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0" hangingPunct="1">
              <a:spcBef>
                <a:spcPct val="0"/>
              </a:spcBef>
              <a:defRPr>
                <a:solidFill>
                  <a:srgbClr val="292929"/>
                </a:solidFill>
              </a:defRPr>
            </a:lvl1pPr>
          </a:lstStyle>
          <a:p>
            <a:fld id="{7C4E4358-1262-412F-A1C0-188F9C8B9F1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charset="0"/>
        </a:defRPr>
      </a:lvl2pPr>
      <a:lvl3pPr algn="ctr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charset="0"/>
        </a:defRPr>
      </a:lvl3pPr>
      <a:lvl4pPr algn="ctr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charset="0"/>
        </a:defRPr>
      </a:lvl4pPr>
      <a:lvl5pPr algn="ctr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charset="0"/>
        </a:defRPr>
      </a:lvl5pPr>
      <a:lvl6pPr marL="4572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pitchFamily="34" charset="0"/>
        </a:defRPr>
      </a:lvl6pPr>
      <a:lvl7pPr marL="9144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pitchFamily="34" charset="0"/>
        </a:defRPr>
      </a:lvl7pPr>
      <a:lvl8pPr marL="13716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pitchFamily="34" charset="0"/>
        </a:defRPr>
      </a:lvl8pPr>
      <a:lvl9pPr marL="18288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lvl1pPr marL="342900" indent="-342900" algn="l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42950" indent="-285750" algn="l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  <a:sym typeface="Arial" charset="0"/>
        </a:defRPr>
      </a:lvl2pPr>
      <a:lvl3pPr marL="1143000" indent="-228600" algn="l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  <a:sym typeface="Arial" charset="0"/>
        </a:defRPr>
      </a:lvl3pPr>
      <a:lvl4pPr marL="1600200" indent="-228600" algn="l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  <a:sym typeface="Arial" charset="0"/>
        </a:defRPr>
      </a:lvl4pPr>
      <a:lvl5pPr marL="2057400" indent="-228600" algn="l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  <a:sym typeface="Arial" charset="0"/>
        </a:defRPr>
      </a:lvl5pPr>
      <a:lvl6pPr marL="25146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6pPr>
      <a:lvl7pPr marL="29718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7pPr>
      <a:lvl8pPr marL="34290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8pPr>
      <a:lvl9pPr marL="38862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Freeform 4"/>
          <p:cNvSpPr>
            <a:spLocks noChangeArrowheads="1"/>
          </p:cNvSpPr>
          <p:nvPr/>
        </p:nvSpPr>
        <p:spPr bwMode="auto">
          <a:xfrm>
            <a:off x="1731963" y="3146425"/>
            <a:ext cx="6307137" cy="3036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59" y="1913"/>
              </a:cxn>
              <a:cxn ang="0">
                <a:pos x="3973" y="1388"/>
              </a:cxn>
              <a:cxn ang="0">
                <a:pos x="0" y="0"/>
              </a:cxn>
            </a:cxnLst>
            <a:rect l="0" t="0" r="r" b="b"/>
            <a:pathLst>
              <a:path w="3973" h="1913">
                <a:moveTo>
                  <a:pt x="0" y="0"/>
                </a:moveTo>
                <a:cubicBezTo>
                  <a:pt x="90" y="340"/>
                  <a:pt x="483" y="1447"/>
                  <a:pt x="659" y="1913"/>
                </a:cubicBezTo>
                <a:lnTo>
                  <a:pt x="3973" y="1388"/>
                </a:lnTo>
                <a:lnTo>
                  <a:pt x="0" y="0"/>
                </a:lnTo>
              </a:path>
            </a:pathLst>
          </a:custGeom>
          <a:solidFill>
            <a:srgbClr val="CBEEF0">
              <a:alpha val="25999"/>
            </a:srgbClr>
          </a:solidFill>
          <a:ln w="9525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75" name="Group 5"/>
          <p:cNvGrpSpPr>
            <a:grpSpLocks/>
          </p:cNvGrpSpPr>
          <p:nvPr/>
        </p:nvGrpSpPr>
        <p:grpSpPr bwMode="auto">
          <a:xfrm>
            <a:off x="0" y="0"/>
            <a:ext cx="12188825" cy="6856413"/>
            <a:chOff x="0" y="0"/>
            <a:chExt cx="7678" cy="4319"/>
          </a:xfrm>
        </p:grpSpPr>
        <p:sp>
          <p:nvSpPr>
            <p:cNvPr id="4102" name="Freeform 6"/>
            <p:cNvSpPr>
              <a:spLocks noChangeArrowheads="1"/>
            </p:cNvSpPr>
            <p:nvPr/>
          </p:nvSpPr>
          <p:spPr bwMode="auto">
            <a:xfrm>
              <a:off x="0" y="3895"/>
              <a:ext cx="1939" cy="424"/>
            </a:xfrm>
            <a:custGeom>
              <a:avLst/>
              <a:gdLst/>
              <a:ahLst/>
              <a:cxnLst>
                <a:cxn ang="0">
                  <a:pos x="1751" y="0"/>
                </a:cxn>
                <a:cxn ang="0">
                  <a:pos x="0" y="278"/>
                </a:cxn>
                <a:cxn ang="0">
                  <a:pos x="0" y="424"/>
                </a:cxn>
                <a:cxn ang="0">
                  <a:pos x="1939" y="424"/>
                </a:cxn>
                <a:cxn ang="0">
                  <a:pos x="1751" y="0"/>
                </a:cxn>
              </a:cxnLst>
              <a:rect l="0" t="0" r="r" b="b"/>
              <a:pathLst>
                <a:path w="1939" h="424">
                  <a:moveTo>
                    <a:pt x="1751" y="0"/>
                  </a:moveTo>
                  <a:lnTo>
                    <a:pt x="0" y="278"/>
                  </a:lnTo>
                  <a:lnTo>
                    <a:pt x="0" y="424"/>
                  </a:lnTo>
                  <a:lnTo>
                    <a:pt x="1939" y="424"/>
                  </a:lnTo>
                  <a:cubicBezTo>
                    <a:pt x="1876" y="282"/>
                    <a:pt x="1814" y="141"/>
                    <a:pt x="1751" y="0"/>
                  </a:cubicBezTo>
                </a:path>
              </a:pathLst>
            </a:custGeom>
            <a:solidFill>
              <a:srgbClr val="B6B8BA">
                <a:alpha val="14999"/>
              </a:srgbClr>
            </a:solidFill>
            <a:ln w="9525" cmpd="sng">
              <a:noFill/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hangingPunct="1">
                <a:defRPr/>
              </a:pPr>
              <a:endParaRPr lang="en-US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082" name="Group 7"/>
            <p:cNvGrpSpPr>
              <a:grpSpLocks/>
            </p:cNvGrpSpPr>
            <p:nvPr/>
          </p:nvGrpSpPr>
          <p:grpSpPr bwMode="auto">
            <a:xfrm>
              <a:off x="0" y="0"/>
              <a:ext cx="7678" cy="4319"/>
              <a:chOff x="0" y="0"/>
              <a:chExt cx="7678" cy="4319"/>
            </a:xfrm>
          </p:grpSpPr>
          <p:sp>
            <p:nvSpPr>
              <p:cNvPr id="4104" name="Freeform 8"/>
              <p:cNvSpPr>
                <a:spLocks noChangeArrowheads="1"/>
              </p:cNvSpPr>
              <p:nvPr/>
            </p:nvSpPr>
            <p:spPr bwMode="auto">
              <a:xfrm>
                <a:off x="359" y="0"/>
                <a:ext cx="1702" cy="1974"/>
              </a:xfrm>
              <a:custGeom>
                <a:avLst/>
                <a:gdLst/>
                <a:ahLst/>
                <a:cxnLst>
                  <a:cxn ang="0">
                    <a:pos x="1702" y="0"/>
                  </a:cxn>
                  <a:cxn ang="0">
                    <a:pos x="0" y="0"/>
                  </a:cxn>
                  <a:cxn ang="0">
                    <a:pos x="710" y="1974"/>
                  </a:cxn>
                  <a:cxn ang="0">
                    <a:pos x="1702" y="0"/>
                  </a:cxn>
                </a:cxnLst>
                <a:rect l="0" t="0" r="r" b="b"/>
                <a:pathLst>
                  <a:path w="1702" h="1974">
                    <a:moveTo>
                      <a:pt x="1702" y="0"/>
                    </a:moveTo>
                    <a:lnTo>
                      <a:pt x="0" y="0"/>
                    </a:lnTo>
                    <a:lnTo>
                      <a:pt x="710" y="1974"/>
                    </a:lnTo>
                    <a:lnTo>
                      <a:pt x="1702" y="0"/>
                    </a:lnTo>
                  </a:path>
                </a:pathLst>
              </a:custGeom>
              <a:solidFill>
                <a:srgbClr val="DBDBDB">
                  <a:alpha val="31000"/>
                </a:srgbClr>
              </a:solidFill>
              <a:ln w="9525" cmpd="sng">
                <a:noFill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hangingPunct="1">
                  <a:defRPr/>
                </a:pPr>
                <a:endParaRPr lang="en-US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5" name="Freeform 9"/>
              <p:cNvSpPr>
                <a:spLocks noChangeArrowheads="1"/>
              </p:cNvSpPr>
              <p:nvPr/>
            </p:nvSpPr>
            <p:spPr bwMode="auto">
              <a:xfrm>
                <a:off x="5062" y="2957"/>
                <a:ext cx="2616" cy="1245"/>
              </a:xfrm>
              <a:custGeom>
                <a:avLst/>
                <a:gdLst/>
                <a:ahLst/>
                <a:cxnLst>
                  <a:cxn ang="0">
                    <a:pos x="2616" y="0"/>
                  </a:cxn>
                  <a:cxn ang="0">
                    <a:pos x="0" y="410"/>
                  </a:cxn>
                  <a:cxn ang="0">
                    <a:pos x="2616" y="1245"/>
                  </a:cxn>
                  <a:cxn ang="0">
                    <a:pos x="2616" y="0"/>
                  </a:cxn>
                </a:cxnLst>
                <a:rect l="0" t="0" r="r" b="b"/>
                <a:pathLst>
                  <a:path w="2616" h="1245">
                    <a:moveTo>
                      <a:pt x="2616" y="0"/>
                    </a:moveTo>
                    <a:lnTo>
                      <a:pt x="0" y="410"/>
                    </a:lnTo>
                    <a:lnTo>
                      <a:pt x="2616" y="1245"/>
                    </a:lnTo>
                    <a:lnTo>
                      <a:pt x="2616" y="0"/>
                    </a:lnTo>
                  </a:path>
                </a:pathLst>
              </a:custGeom>
              <a:solidFill>
                <a:srgbClr val="C6C8CA">
                  <a:alpha val="17000"/>
                </a:srgbClr>
              </a:solidFill>
              <a:ln w="9525" cmpd="sng">
                <a:noFill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hangingPunct="1">
                  <a:defRPr/>
                </a:pPr>
                <a:endParaRPr lang="en-US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6" name="Freeform 10"/>
              <p:cNvSpPr>
                <a:spLocks noChangeArrowheads="1"/>
              </p:cNvSpPr>
              <p:nvPr/>
            </p:nvSpPr>
            <p:spPr bwMode="auto">
              <a:xfrm>
                <a:off x="1754" y="3366"/>
                <a:ext cx="5924" cy="953"/>
              </a:xfrm>
              <a:custGeom>
                <a:avLst/>
                <a:gdLst/>
                <a:ahLst/>
                <a:cxnLst>
                  <a:cxn ang="0">
                    <a:pos x="3308" y="0"/>
                  </a:cxn>
                  <a:cxn ang="0">
                    <a:pos x="0" y="527"/>
                  </a:cxn>
                  <a:cxn ang="0">
                    <a:pos x="185" y="953"/>
                  </a:cxn>
                  <a:cxn ang="0">
                    <a:pos x="5924" y="953"/>
                  </a:cxn>
                  <a:cxn ang="0">
                    <a:pos x="5924" y="829"/>
                  </a:cxn>
                  <a:cxn ang="0">
                    <a:pos x="3308" y="0"/>
                  </a:cxn>
                </a:cxnLst>
                <a:rect l="0" t="0" r="r" b="b"/>
                <a:pathLst>
                  <a:path w="5924" h="953">
                    <a:moveTo>
                      <a:pt x="3308" y="0"/>
                    </a:moveTo>
                    <a:lnTo>
                      <a:pt x="0" y="527"/>
                    </a:lnTo>
                    <a:cubicBezTo>
                      <a:pt x="51" y="670"/>
                      <a:pt x="134" y="810"/>
                      <a:pt x="185" y="953"/>
                    </a:cubicBezTo>
                    <a:lnTo>
                      <a:pt x="5924" y="953"/>
                    </a:lnTo>
                    <a:lnTo>
                      <a:pt x="5924" y="829"/>
                    </a:lnTo>
                    <a:lnTo>
                      <a:pt x="3308" y="0"/>
                    </a:lnTo>
                  </a:path>
                </a:pathLst>
              </a:custGeom>
              <a:solidFill>
                <a:srgbClr val="B6B8BA">
                  <a:alpha val="6000"/>
                </a:srgbClr>
              </a:solidFill>
              <a:ln w="9525" cmpd="sng">
                <a:noFill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hangingPunct="1">
                  <a:defRPr/>
                </a:pPr>
                <a:endParaRPr lang="en-US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7" name="Freeform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76" cy="1976"/>
              </a:xfrm>
              <a:custGeom>
                <a:avLst/>
                <a:gdLst/>
                <a:ahLst/>
                <a:cxnLst>
                  <a:cxn ang="0">
                    <a:pos x="371" y="0"/>
                  </a:cxn>
                  <a:cxn ang="0">
                    <a:pos x="0" y="0"/>
                  </a:cxn>
                  <a:cxn ang="0">
                    <a:pos x="0" y="1606"/>
                  </a:cxn>
                  <a:cxn ang="0">
                    <a:pos x="1076" y="1976"/>
                  </a:cxn>
                  <a:cxn ang="0">
                    <a:pos x="371" y="0"/>
                  </a:cxn>
                </a:cxnLst>
                <a:rect l="0" t="0" r="r" b="b"/>
                <a:pathLst>
                  <a:path w="1076" h="1976">
                    <a:moveTo>
                      <a:pt x="371" y="0"/>
                    </a:moveTo>
                    <a:lnTo>
                      <a:pt x="0" y="0"/>
                    </a:lnTo>
                    <a:lnTo>
                      <a:pt x="0" y="1606"/>
                    </a:lnTo>
                    <a:lnTo>
                      <a:pt x="1076" y="1976"/>
                    </a:lnTo>
                    <a:lnTo>
                      <a:pt x="371" y="0"/>
                    </a:lnTo>
                  </a:path>
                </a:pathLst>
              </a:custGeom>
              <a:solidFill>
                <a:srgbClr val="B8B8B8">
                  <a:alpha val="26999"/>
                </a:srgbClr>
              </a:solidFill>
              <a:ln w="9525" cmpd="sng">
                <a:noFill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hangingPunct="1">
                  <a:defRPr/>
                </a:pPr>
                <a:endParaRPr lang="en-US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08" name="Freeform 12"/>
              <p:cNvSpPr>
                <a:spLocks noChangeArrowheads="1"/>
              </p:cNvSpPr>
              <p:nvPr/>
            </p:nvSpPr>
            <p:spPr bwMode="auto">
              <a:xfrm>
                <a:off x="0" y="1606"/>
                <a:ext cx="1079" cy="25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96"/>
                  </a:cxn>
                  <a:cxn ang="0">
                    <a:pos x="1079" y="371"/>
                  </a:cxn>
                  <a:cxn ang="0">
                    <a:pos x="0" y="0"/>
                  </a:cxn>
                </a:cxnLst>
                <a:rect l="0" t="0" r="r" b="b"/>
                <a:pathLst>
                  <a:path w="1079" h="2596">
                    <a:moveTo>
                      <a:pt x="0" y="0"/>
                    </a:moveTo>
                    <a:lnTo>
                      <a:pt x="0" y="2596"/>
                    </a:lnTo>
                    <a:lnTo>
                      <a:pt x="1079" y="37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8B8B8">
                  <a:alpha val="7999"/>
                </a:srgbClr>
              </a:solidFill>
              <a:ln w="9525" cmpd="sng">
                <a:noFill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hangingPunct="1">
                  <a:defRPr/>
                </a:pPr>
                <a:endParaRPr lang="en-US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076" name="Rectangle 1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30213" y="122238"/>
            <a:ext cx="11303000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>
                <a:sym typeface="Arial" charset="0"/>
              </a:rPr>
              <a:t>Образец заголовка</a:t>
            </a:r>
          </a:p>
        </p:txBody>
      </p:sp>
      <p:sp>
        <p:nvSpPr>
          <p:cNvPr id="3077" name="Rectangle 14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30213" y="1306513"/>
            <a:ext cx="11303000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>
                <a:sym typeface="Arial" charset="0"/>
              </a:rPr>
              <a:t>Образец текста</a:t>
            </a:r>
          </a:p>
          <a:p>
            <a:pPr lvl="0"/>
            <a:r>
              <a:rPr lang="ru-RU" altLang="en-US">
                <a:sym typeface="Arial" charset="0"/>
              </a:rPr>
              <a:t>Второй уровень</a:t>
            </a:r>
          </a:p>
          <a:p>
            <a:pPr lvl="0"/>
            <a:r>
              <a:rPr lang="ru-RU" altLang="en-US">
                <a:sym typeface="Arial" charset="0"/>
              </a:rPr>
              <a:t>Третий уровень</a:t>
            </a:r>
          </a:p>
          <a:p>
            <a:pPr lvl="0"/>
            <a:r>
              <a:rPr lang="ru-RU" altLang="en-US">
                <a:sym typeface="Arial" charset="0"/>
              </a:rPr>
              <a:t>Четвертый уровень</a:t>
            </a:r>
          </a:p>
          <a:p>
            <a:pPr lvl="0"/>
            <a:r>
              <a:rPr lang="ru-RU" altLang="en-US">
                <a:sym typeface="Arial" charset="0"/>
              </a:rPr>
              <a:t>Пятый уровень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430213" y="6354763"/>
            <a:ext cx="2844800" cy="36512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latinLnBrk="0" hangingPunct="1">
              <a:spcBef>
                <a:spcPct val="0"/>
              </a:spcBef>
              <a:defRPr>
                <a:solidFill>
                  <a:srgbClr val="292929"/>
                </a:solidFill>
              </a:defRPr>
            </a:lvl1pPr>
          </a:lstStyle>
          <a:p>
            <a:endParaRPr lang="ru-RU"/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4164013" y="6354763"/>
            <a:ext cx="3860800" cy="36512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0" hangingPunct="1">
              <a:spcBef>
                <a:spcPct val="0"/>
              </a:spcBef>
              <a:defRPr>
                <a:solidFill>
                  <a:srgbClr val="292929"/>
                </a:solidFill>
              </a:defRPr>
            </a:lvl1pPr>
          </a:lstStyle>
          <a:p>
            <a:endParaRPr lang="ru-RU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888413" y="6354763"/>
            <a:ext cx="2844800" cy="36512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0" hangingPunct="1">
              <a:spcBef>
                <a:spcPct val="0"/>
              </a:spcBef>
              <a:defRPr>
                <a:solidFill>
                  <a:srgbClr val="292929"/>
                </a:solidFill>
              </a:defRPr>
            </a:lvl1pPr>
          </a:lstStyle>
          <a:p>
            <a:fld id="{67C6CCCE-6B15-4713-A238-4A529D6246B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charset="0"/>
        </a:defRPr>
      </a:lvl2pPr>
      <a:lvl3pPr algn="ctr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charset="0"/>
        </a:defRPr>
      </a:lvl3pPr>
      <a:lvl4pPr algn="ctr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charset="0"/>
        </a:defRPr>
      </a:lvl4pPr>
      <a:lvl5pPr algn="ctr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charset="0"/>
        </a:defRPr>
      </a:lvl5pPr>
      <a:lvl6pPr marL="4572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pitchFamily="34" charset="0"/>
        </a:defRPr>
      </a:lvl6pPr>
      <a:lvl7pPr marL="9144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pitchFamily="34" charset="0"/>
        </a:defRPr>
      </a:lvl7pPr>
      <a:lvl8pPr marL="13716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pitchFamily="34" charset="0"/>
        </a:defRPr>
      </a:lvl8pPr>
      <a:lvl9pPr marL="18288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lvl1pPr marL="342900" indent="-342900" algn="l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42950" indent="-285750" algn="l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  <a:sym typeface="Arial" charset="0"/>
        </a:defRPr>
      </a:lvl2pPr>
      <a:lvl3pPr marL="1143000" indent="-228600" algn="l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  <a:sym typeface="Arial" charset="0"/>
        </a:defRPr>
      </a:lvl3pPr>
      <a:lvl4pPr marL="1600200" indent="-228600" algn="l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  <a:sym typeface="Arial" charset="0"/>
        </a:defRPr>
      </a:lvl4pPr>
      <a:lvl5pPr marL="2057400" indent="-228600" algn="l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  <a:sym typeface="Arial" charset="0"/>
        </a:defRPr>
      </a:lvl5pPr>
      <a:lvl6pPr marL="25146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6pPr>
      <a:lvl7pPr marL="29718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7pPr>
      <a:lvl8pPr marL="34290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8pPr>
      <a:lvl9pPr marL="38862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Freeform 4"/>
          <p:cNvSpPr>
            <a:spLocks noChangeArrowheads="1"/>
          </p:cNvSpPr>
          <p:nvPr/>
        </p:nvSpPr>
        <p:spPr bwMode="auto">
          <a:xfrm>
            <a:off x="1731963" y="3146425"/>
            <a:ext cx="6307137" cy="3036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59" y="1913"/>
              </a:cxn>
              <a:cxn ang="0">
                <a:pos x="3973" y="1388"/>
              </a:cxn>
              <a:cxn ang="0">
                <a:pos x="0" y="0"/>
              </a:cxn>
            </a:cxnLst>
            <a:rect l="0" t="0" r="r" b="b"/>
            <a:pathLst>
              <a:path w="3973" h="1913">
                <a:moveTo>
                  <a:pt x="0" y="0"/>
                </a:moveTo>
                <a:cubicBezTo>
                  <a:pt x="90" y="340"/>
                  <a:pt x="483" y="1447"/>
                  <a:pt x="659" y="1913"/>
                </a:cubicBezTo>
                <a:lnTo>
                  <a:pt x="3973" y="1388"/>
                </a:lnTo>
                <a:lnTo>
                  <a:pt x="0" y="0"/>
                </a:lnTo>
              </a:path>
            </a:pathLst>
          </a:custGeom>
          <a:solidFill>
            <a:srgbClr val="CBEEF0">
              <a:alpha val="25999"/>
            </a:srgbClr>
          </a:solidFill>
          <a:ln w="9525" cmpd="sng">
            <a:noFill/>
            <a:round/>
            <a:headEnd/>
            <a:tailEnd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099" name="Group 5"/>
          <p:cNvGrpSpPr>
            <a:grpSpLocks/>
          </p:cNvGrpSpPr>
          <p:nvPr/>
        </p:nvGrpSpPr>
        <p:grpSpPr bwMode="auto">
          <a:xfrm>
            <a:off x="0" y="0"/>
            <a:ext cx="12188825" cy="6856413"/>
            <a:chOff x="0" y="0"/>
            <a:chExt cx="7678" cy="4319"/>
          </a:xfrm>
        </p:grpSpPr>
        <p:sp>
          <p:nvSpPr>
            <p:cNvPr id="5126" name="Freeform 6"/>
            <p:cNvSpPr>
              <a:spLocks noChangeArrowheads="1"/>
            </p:cNvSpPr>
            <p:nvPr/>
          </p:nvSpPr>
          <p:spPr bwMode="auto">
            <a:xfrm>
              <a:off x="0" y="3895"/>
              <a:ext cx="1939" cy="424"/>
            </a:xfrm>
            <a:custGeom>
              <a:avLst/>
              <a:gdLst/>
              <a:ahLst/>
              <a:cxnLst>
                <a:cxn ang="0">
                  <a:pos x="1751" y="0"/>
                </a:cxn>
                <a:cxn ang="0">
                  <a:pos x="0" y="278"/>
                </a:cxn>
                <a:cxn ang="0">
                  <a:pos x="0" y="424"/>
                </a:cxn>
                <a:cxn ang="0">
                  <a:pos x="1939" y="424"/>
                </a:cxn>
                <a:cxn ang="0">
                  <a:pos x="1751" y="0"/>
                </a:cxn>
              </a:cxnLst>
              <a:rect l="0" t="0" r="r" b="b"/>
              <a:pathLst>
                <a:path w="1939" h="424">
                  <a:moveTo>
                    <a:pt x="1751" y="0"/>
                  </a:moveTo>
                  <a:lnTo>
                    <a:pt x="0" y="278"/>
                  </a:lnTo>
                  <a:lnTo>
                    <a:pt x="0" y="424"/>
                  </a:lnTo>
                  <a:lnTo>
                    <a:pt x="1939" y="424"/>
                  </a:lnTo>
                  <a:cubicBezTo>
                    <a:pt x="1876" y="282"/>
                    <a:pt x="1814" y="141"/>
                    <a:pt x="1751" y="0"/>
                  </a:cubicBezTo>
                </a:path>
              </a:pathLst>
            </a:custGeom>
            <a:solidFill>
              <a:srgbClr val="B6B8BA">
                <a:alpha val="14999"/>
              </a:srgbClr>
            </a:solidFill>
            <a:ln w="9525" cmpd="sng">
              <a:noFill/>
              <a:round/>
              <a:headEnd/>
              <a:tailEnd/>
            </a:ln>
            <a:effectLst/>
          </p:spPr>
          <p:txBody>
            <a:bodyPr wrap="none"/>
            <a:lstStyle/>
            <a:p>
              <a:pPr eaLnBrk="1" hangingPunct="1">
                <a:defRPr/>
              </a:pPr>
              <a:endParaRPr lang="en-US" alt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104" name="Group 7"/>
            <p:cNvGrpSpPr>
              <a:grpSpLocks/>
            </p:cNvGrpSpPr>
            <p:nvPr/>
          </p:nvGrpSpPr>
          <p:grpSpPr bwMode="auto">
            <a:xfrm>
              <a:off x="0" y="0"/>
              <a:ext cx="7678" cy="4319"/>
              <a:chOff x="0" y="0"/>
              <a:chExt cx="7678" cy="4319"/>
            </a:xfrm>
          </p:grpSpPr>
          <p:sp>
            <p:nvSpPr>
              <p:cNvPr id="5128" name="Freeform 8"/>
              <p:cNvSpPr>
                <a:spLocks noChangeArrowheads="1"/>
              </p:cNvSpPr>
              <p:nvPr/>
            </p:nvSpPr>
            <p:spPr bwMode="auto">
              <a:xfrm>
                <a:off x="359" y="0"/>
                <a:ext cx="1702" cy="1974"/>
              </a:xfrm>
              <a:custGeom>
                <a:avLst/>
                <a:gdLst/>
                <a:ahLst/>
                <a:cxnLst>
                  <a:cxn ang="0">
                    <a:pos x="1702" y="0"/>
                  </a:cxn>
                  <a:cxn ang="0">
                    <a:pos x="0" y="0"/>
                  </a:cxn>
                  <a:cxn ang="0">
                    <a:pos x="710" y="1974"/>
                  </a:cxn>
                  <a:cxn ang="0">
                    <a:pos x="1702" y="0"/>
                  </a:cxn>
                </a:cxnLst>
                <a:rect l="0" t="0" r="r" b="b"/>
                <a:pathLst>
                  <a:path w="1702" h="1974">
                    <a:moveTo>
                      <a:pt x="1702" y="0"/>
                    </a:moveTo>
                    <a:lnTo>
                      <a:pt x="0" y="0"/>
                    </a:lnTo>
                    <a:lnTo>
                      <a:pt x="710" y="1974"/>
                    </a:lnTo>
                    <a:lnTo>
                      <a:pt x="1702" y="0"/>
                    </a:lnTo>
                  </a:path>
                </a:pathLst>
              </a:custGeom>
              <a:solidFill>
                <a:srgbClr val="DBDBDB">
                  <a:alpha val="31000"/>
                </a:srgbClr>
              </a:solidFill>
              <a:ln w="9525" cmpd="sng">
                <a:noFill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hangingPunct="1">
                  <a:defRPr/>
                </a:pPr>
                <a:endParaRPr lang="en-US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29" name="Freeform 9"/>
              <p:cNvSpPr>
                <a:spLocks noChangeArrowheads="1"/>
              </p:cNvSpPr>
              <p:nvPr/>
            </p:nvSpPr>
            <p:spPr bwMode="auto">
              <a:xfrm>
                <a:off x="5062" y="2957"/>
                <a:ext cx="2616" cy="1245"/>
              </a:xfrm>
              <a:custGeom>
                <a:avLst/>
                <a:gdLst/>
                <a:ahLst/>
                <a:cxnLst>
                  <a:cxn ang="0">
                    <a:pos x="2616" y="0"/>
                  </a:cxn>
                  <a:cxn ang="0">
                    <a:pos x="0" y="410"/>
                  </a:cxn>
                  <a:cxn ang="0">
                    <a:pos x="2616" y="1245"/>
                  </a:cxn>
                  <a:cxn ang="0">
                    <a:pos x="2616" y="0"/>
                  </a:cxn>
                </a:cxnLst>
                <a:rect l="0" t="0" r="r" b="b"/>
                <a:pathLst>
                  <a:path w="2616" h="1245">
                    <a:moveTo>
                      <a:pt x="2616" y="0"/>
                    </a:moveTo>
                    <a:lnTo>
                      <a:pt x="0" y="410"/>
                    </a:lnTo>
                    <a:lnTo>
                      <a:pt x="2616" y="1245"/>
                    </a:lnTo>
                    <a:lnTo>
                      <a:pt x="2616" y="0"/>
                    </a:lnTo>
                  </a:path>
                </a:pathLst>
              </a:custGeom>
              <a:solidFill>
                <a:srgbClr val="C6C8CA">
                  <a:alpha val="17000"/>
                </a:srgbClr>
              </a:solidFill>
              <a:ln w="9525" cmpd="sng">
                <a:noFill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hangingPunct="1">
                  <a:defRPr/>
                </a:pPr>
                <a:endParaRPr lang="en-US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30" name="Freeform 10"/>
              <p:cNvSpPr>
                <a:spLocks noChangeArrowheads="1"/>
              </p:cNvSpPr>
              <p:nvPr/>
            </p:nvSpPr>
            <p:spPr bwMode="auto">
              <a:xfrm>
                <a:off x="1754" y="3366"/>
                <a:ext cx="5924" cy="953"/>
              </a:xfrm>
              <a:custGeom>
                <a:avLst/>
                <a:gdLst/>
                <a:ahLst/>
                <a:cxnLst>
                  <a:cxn ang="0">
                    <a:pos x="3308" y="0"/>
                  </a:cxn>
                  <a:cxn ang="0">
                    <a:pos x="0" y="527"/>
                  </a:cxn>
                  <a:cxn ang="0">
                    <a:pos x="185" y="953"/>
                  </a:cxn>
                  <a:cxn ang="0">
                    <a:pos x="5924" y="953"/>
                  </a:cxn>
                  <a:cxn ang="0">
                    <a:pos x="5924" y="829"/>
                  </a:cxn>
                  <a:cxn ang="0">
                    <a:pos x="3308" y="0"/>
                  </a:cxn>
                </a:cxnLst>
                <a:rect l="0" t="0" r="r" b="b"/>
                <a:pathLst>
                  <a:path w="5924" h="953">
                    <a:moveTo>
                      <a:pt x="3308" y="0"/>
                    </a:moveTo>
                    <a:lnTo>
                      <a:pt x="0" y="527"/>
                    </a:lnTo>
                    <a:cubicBezTo>
                      <a:pt x="51" y="670"/>
                      <a:pt x="134" y="810"/>
                      <a:pt x="185" y="953"/>
                    </a:cubicBezTo>
                    <a:lnTo>
                      <a:pt x="5924" y="953"/>
                    </a:lnTo>
                    <a:lnTo>
                      <a:pt x="5924" y="829"/>
                    </a:lnTo>
                    <a:lnTo>
                      <a:pt x="3308" y="0"/>
                    </a:lnTo>
                  </a:path>
                </a:pathLst>
              </a:custGeom>
              <a:solidFill>
                <a:srgbClr val="B6B8BA">
                  <a:alpha val="6000"/>
                </a:srgbClr>
              </a:solidFill>
              <a:ln w="9525" cmpd="sng">
                <a:noFill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hangingPunct="1">
                  <a:defRPr/>
                </a:pPr>
                <a:endParaRPr lang="en-US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31" name="Freeform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76" cy="1976"/>
              </a:xfrm>
              <a:custGeom>
                <a:avLst/>
                <a:gdLst/>
                <a:ahLst/>
                <a:cxnLst>
                  <a:cxn ang="0">
                    <a:pos x="371" y="0"/>
                  </a:cxn>
                  <a:cxn ang="0">
                    <a:pos x="0" y="0"/>
                  </a:cxn>
                  <a:cxn ang="0">
                    <a:pos x="0" y="1606"/>
                  </a:cxn>
                  <a:cxn ang="0">
                    <a:pos x="1076" y="1976"/>
                  </a:cxn>
                  <a:cxn ang="0">
                    <a:pos x="371" y="0"/>
                  </a:cxn>
                </a:cxnLst>
                <a:rect l="0" t="0" r="r" b="b"/>
                <a:pathLst>
                  <a:path w="1076" h="1976">
                    <a:moveTo>
                      <a:pt x="371" y="0"/>
                    </a:moveTo>
                    <a:lnTo>
                      <a:pt x="0" y="0"/>
                    </a:lnTo>
                    <a:lnTo>
                      <a:pt x="0" y="1606"/>
                    </a:lnTo>
                    <a:lnTo>
                      <a:pt x="1076" y="1976"/>
                    </a:lnTo>
                    <a:lnTo>
                      <a:pt x="371" y="0"/>
                    </a:lnTo>
                  </a:path>
                </a:pathLst>
              </a:custGeom>
              <a:solidFill>
                <a:srgbClr val="B8B8B8">
                  <a:alpha val="26999"/>
                </a:srgbClr>
              </a:solidFill>
              <a:ln w="9525" cmpd="sng">
                <a:noFill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hangingPunct="1">
                  <a:defRPr/>
                </a:pPr>
                <a:endParaRPr lang="en-US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32" name="Freeform 12"/>
              <p:cNvSpPr>
                <a:spLocks noChangeArrowheads="1"/>
              </p:cNvSpPr>
              <p:nvPr/>
            </p:nvSpPr>
            <p:spPr bwMode="auto">
              <a:xfrm>
                <a:off x="0" y="1606"/>
                <a:ext cx="1079" cy="259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96"/>
                  </a:cxn>
                  <a:cxn ang="0">
                    <a:pos x="1079" y="371"/>
                  </a:cxn>
                  <a:cxn ang="0">
                    <a:pos x="0" y="0"/>
                  </a:cxn>
                </a:cxnLst>
                <a:rect l="0" t="0" r="r" b="b"/>
                <a:pathLst>
                  <a:path w="1079" h="2596">
                    <a:moveTo>
                      <a:pt x="0" y="0"/>
                    </a:moveTo>
                    <a:lnTo>
                      <a:pt x="0" y="2596"/>
                    </a:lnTo>
                    <a:lnTo>
                      <a:pt x="1079" y="37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8B8B8">
                  <a:alpha val="7999"/>
                </a:srgbClr>
              </a:solidFill>
              <a:ln w="9525" cmpd="sng">
                <a:noFill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eaLnBrk="1" hangingPunct="1">
                  <a:defRPr/>
                </a:pPr>
                <a:endParaRPr lang="en-US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5133" name="Rectangle 13"/>
          <p:cNvSpPr>
            <a:spLocks noGrp="1" noChangeArrowheads="1"/>
          </p:cNvSpPr>
          <p:nvPr>
            <p:ph type="dt" sz="half" idx="4294967295"/>
          </p:nvPr>
        </p:nvSpPr>
        <p:spPr bwMode="auto">
          <a:xfrm>
            <a:off x="430213" y="6354763"/>
            <a:ext cx="2844800" cy="36512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latinLnBrk="0" hangingPunct="1">
              <a:spcBef>
                <a:spcPct val="0"/>
              </a:spcBef>
              <a:defRPr>
                <a:solidFill>
                  <a:srgbClr val="292929"/>
                </a:solidFill>
              </a:defRPr>
            </a:lvl1pPr>
          </a:lstStyle>
          <a:p>
            <a:endParaRPr lang="ru-RU"/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4164013" y="6354763"/>
            <a:ext cx="3860800" cy="36512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latinLnBrk="0" hangingPunct="1">
              <a:spcBef>
                <a:spcPct val="0"/>
              </a:spcBef>
              <a:defRPr>
                <a:solidFill>
                  <a:srgbClr val="292929"/>
                </a:solidFill>
              </a:defRPr>
            </a:lvl1pPr>
          </a:lstStyle>
          <a:p>
            <a:endParaRPr lang="ru-RU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888413" y="6354763"/>
            <a:ext cx="2844800" cy="36512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0" hangingPunct="1">
              <a:spcBef>
                <a:spcPct val="0"/>
              </a:spcBef>
              <a:defRPr>
                <a:solidFill>
                  <a:srgbClr val="292929"/>
                </a:solidFill>
              </a:defRPr>
            </a:lvl1pPr>
          </a:lstStyle>
          <a:p>
            <a:fld id="{76F26A9E-AC95-40C2-87CE-05543230968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charset="0"/>
        </a:defRPr>
      </a:lvl2pPr>
      <a:lvl3pPr algn="ctr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charset="0"/>
        </a:defRPr>
      </a:lvl3pPr>
      <a:lvl4pPr algn="ctr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charset="0"/>
        </a:defRPr>
      </a:lvl4pPr>
      <a:lvl5pPr algn="ctr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charset="0"/>
        </a:defRPr>
      </a:lvl5pPr>
      <a:lvl6pPr marL="4572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pitchFamily="34" charset="0"/>
        </a:defRPr>
      </a:lvl6pPr>
      <a:lvl7pPr marL="9144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pitchFamily="34" charset="0"/>
        </a:defRPr>
      </a:lvl7pPr>
      <a:lvl8pPr marL="13716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pitchFamily="34" charset="0"/>
        </a:defRPr>
      </a:lvl8pPr>
      <a:lvl9pPr marL="1828800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  <a:sym typeface="Arial" pitchFamily="34" charset="0"/>
        </a:defRPr>
      </a:lvl9pPr>
    </p:titleStyle>
    <p:bodyStyle>
      <a:lvl1pPr marL="342900" indent="-342900" algn="l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42950" indent="-285750" algn="l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  <a:sym typeface="Arial" charset="0"/>
        </a:defRPr>
      </a:lvl2pPr>
      <a:lvl3pPr marL="1143000" indent="-228600" algn="l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  <a:sym typeface="Arial" charset="0"/>
        </a:defRPr>
      </a:lvl3pPr>
      <a:lvl4pPr marL="1600200" indent="-228600" algn="l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  <a:sym typeface="Arial" charset="0"/>
        </a:defRPr>
      </a:lvl4pPr>
      <a:lvl5pPr marL="2057400" indent="-228600" algn="l" rtl="0" eaLnBrk="0" fontAlgn="base" latinLnBrk="1" hangingPunct="0">
        <a:lnSpc>
          <a:spcPct val="110000"/>
        </a:lnSpc>
        <a:spcBef>
          <a:spcPct val="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  <a:sym typeface="Arial" charset="0"/>
        </a:defRPr>
      </a:lvl5pPr>
      <a:lvl6pPr marL="25146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6pPr>
      <a:lvl7pPr marL="29718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7pPr>
      <a:lvl8pPr marL="34290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8pPr>
      <a:lvl9pPr marL="3886200" indent="-228600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cs typeface="+mn-cs"/>
          <a:sym typeface="Arial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&#1087;&#1077;&#1076;&#1087;&#1088;&#1086;&#1077;&#1082;&#1090;.&#1088;&#1092;/&#1072;&#1085;&#1090;&#1086;&#1085;&#1086;&#1074;&#1072;-&#1076;&#1080;&#1076;&#1072;&#1082;&#1090;&#1080;&#1095;&#1077;&#1089;&#1082;&#1086;&#1077;-&#1087;&#1086;&#1089;&#1086;&#1073;&#1080;&#1077;/?ysclid=lshrluuovx780064565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ctrTitle" idx="4294967295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subTitle" idx="4294967295"/>
          </p:nvPr>
        </p:nvSpPr>
        <p:spPr/>
        <p:txBody>
          <a:bodyPr/>
          <a:lstStyle/>
          <a:p>
            <a:pPr marL="0" indent="0" algn="ctr" eaLnBrk="1" hangingPunct="1">
              <a:buClrTx/>
              <a:buFontTx/>
              <a:buNone/>
            </a:pPr>
            <a:endParaRPr lang="ru-RU">
              <a:solidFill>
                <a:srgbClr val="8C8C8C"/>
              </a:solidFill>
            </a:endParaRPr>
          </a:p>
        </p:txBody>
      </p:sp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438" y="0"/>
            <a:ext cx="12190412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2270125" y="1339850"/>
            <a:ext cx="80486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 eaLnBrk="1" latinLnBrk="0" hangingPunct="1">
              <a:spcBef>
                <a:spcPct val="0"/>
              </a:spcBef>
            </a:pPr>
            <a:r>
              <a:rPr lang="ru-RU" altLang="en-US" sz="4400" b="1">
                <a:solidFill>
                  <a:srgbClr val="C00000"/>
                </a:solidFill>
                <a:latin typeface="Constantia" pitchFamily="18" charset="0"/>
              </a:rPr>
              <a:t>Логопедический кабинет: требования, оснащение и оборудование</a:t>
            </a:r>
          </a:p>
        </p:txBody>
      </p:sp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5665784" y="3427413"/>
            <a:ext cx="431641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231775" eaLnBrk="1" latinLnBrk="0">
              <a:spcBef>
                <a:spcPct val="0"/>
              </a:spcBef>
            </a:pPr>
            <a:endParaRPr lang="en-US" altLang="ru-RU" sz="1800" i="1" dirty="0">
              <a:solidFill>
                <a:srgbClr val="FFFFFF"/>
              </a:solidFill>
            </a:endParaRPr>
          </a:p>
          <a:p>
            <a:pPr defTabSz="231775" eaLnBrk="1" latinLnBrk="0">
              <a:spcBef>
                <a:spcPct val="0"/>
              </a:spcBef>
            </a:pPr>
            <a:r>
              <a:rPr lang="en-US" altLang="ru-RU" sz="1800" i="1" dirty="0" err="1">
                <a:solidFill>
                  <a:srgbClr val="1B1760"/>
                </a:solidFill>
              </a:rPr>
              <a:t>Подготовили</a:t>
            </a:r>
            <a:r>
              <a:rPr lang="en-US" altLang="ru-RU" sz="1800" i="1" dirty="0">
                <a:solidFill>
                  <a:srgbClr val="1B1760"/>
                </a:solidFill>
              </a:rPr>
              <a:t>: </a:t>
            </a:r>
            <a:r>
              <a:rPr lang="en-US" altLang="ru-RU" sz="1800" i="1" dirty="0" err="1">
                <a:solidFill>
                  <a:srgbClr val="1B1760"/>
                </a:solidFill>
              </a:rPr>
              <a:t>учителя-логопеды</a:t>
            </a:r>
            <a:r>
              <a:rPr lang="en-US" altLang="ru-RU" sz="1800" i="1" dirty="0">
                <a:solidFill>
                  <a:srgbClr val="1B1760"/>
                </a:solidFill>
              </a:rPr>
              <a:t> МБДОУ</a:t>
            </a:r>
            <a:r>
              <a:rPr lang="ru-RU" altLang="ru-RU" sz="1800" i="1" dirty="0">
                <a:solidFill>
                  <a:srgbClr val="1B1760"/>
                </a:solidFill>
              </a:rPr>
              <a:t> «</a:t>
            </a:r>
            <a:r>
              <a:rPr lang="en-US" altLang="ru-RU" sz="1800" i="1" dirty="0" err="1">
                <a:solidFill>
                  <a:srgbClr val="1B1760"/>
                </a:solidFill>
              </a:rPr>
              <a:t>Детский</a:t>
            </a:r>
            <a:r>
              <a:rPr lang="en-US" altLang="ru-RU" sz="1800" i="1" dirty="0">
                <a:solidFill>
                  <a:srgbClr val="1B1760"/>
                </a:solidFill>
              </a:rPr>
              <a:t> </a:t>
            </a:r>
            <a:r>
              <a:rPr lang="en-US" altLang="ru-RU" sz="1800" i="1" dirty="0" err="1">
                <a:solidFill>
                  <a:srgbClr val="1B1760"/>
                </a:solidFill>
              </a:rPr>
              <a:t>сад</a:t>
            </a:r>
            <a:r>
              <a:rPr lang="en-US" altLang="ru-RU" sz="1800" i="1" dirty="0">
                <a:solidFill>
                  <a:srgbClr val="1B1760"/>
                </a:solidFill>
              </a:rPr>
              <a:t> № 53 </a:t>
            </a:r>
            <a:r>
              <a:rPr lang="ru-RU" altLang="ru-RU" sz="1800" i="1" dirty="0">
                <a:solidFill>
                  <a:srgbClr val="1B1760"/>
                </a:solidFill>
              </a:rPr>
              <a:t>«</a:t>
            </a:r>
            <a:r>
              <a:rPr lang="en-US" altLang="ru-RU" sz="1800" i="1" dirty="0" err="1">
                <a:solidFill>
                  <a:srgbClr val="1B1760"/>
                </a:solidFill>
              </a:rPr>
              <a:t>Елочка</a:t>
            </a:r>
            <a:r>
              <a:rPr lang="ru-RU" altLang="ru-RU" sz="1800" i="1" dirty="0">
                <a:solidFill>
                  <a:srgbClr val="1B1760"/>
                </a:solidFill>
              </a:rPr>
              <a:t>»</a:t>
            </a:r>
            <a:endParaRPr lang="en-US" altLang="ru-RU" sz="1800" i="1" dirty="0">
              <a:solidFill>
                <a:srgbClr val="1B1760"/>
              </a:solidFill>
            </a:endParaRPr>
          </a:p>
          <a:p>
            <a:pPr defTabSz="231775" eaLnBrk="1" latinLnBrk="0" hangingPunct="1">
              <a:spcBef>
                <a:spcPct val="0"/>
              </a:spcBef>
            </a:pPr>
            <a:r>
              <a:rPr lang="en-US" altLang="ru-RU" sz="1800" i="1" dirty="0" err="1">
                <a:solidFill>
                  <a:srgbClr val="1B1760"/>
                </a:solidFill>
              </a:rPr>
              <a:t>Барсукова</a:t>
            </a:r>
            <a:r>
              <a:rPr lang="en-US" altLang="ru-RU" sz="1800" i="1" dirty="0">
                <a:solidFill>
                  <a:srgbClr val="1B1760"/>
                </a:solidFill>
              </a:rPr>
              <a:t> Т.А., </a:t>
            </a:r>
            <a:r>
              <a:rPr lang="en-US" altLang="ru-RU" sz="1800" i="1" dirty="0" err="1">
                <a:solidFill>
                  <a:srgbClr val="1B1760"/>
                </a:solidFill>
              </a:rPr>
              <a:t>Кондратьева</a:t>
            </a:r>
            <a:r>
              <a:rPr lang="en-US" altLang="ru-RU" sz="1800" i="1" dirty="0">
                <a:solidFill>
                  <a:srgbClr val="1B1760"/>
                </a:solidFill>
              </a:rPr>
              <a:t> Л. В., </a:t>
            </a:r>
            <a:r>
              <a:rPr lang="en-US" altLang="ru-RU" sz="1800" i="1" dirty="0" err="1">
                <a:solidFill>
                  <a:srgbClr val="1B1760"/>
                </a:solidFill>
              </a:rPr>
              <a:t>Махова</a:t>
            </a:r>
            <a:r>
              <a:rPr lang="en-US" altLang="ru-RU" sz="1800" i="1" dirty="0">
                <a:solidFill>
                  <a:srgbClr val="1B1760"/>
                </a:solidFill>
              </a:rPr>
              <a:t> Н.В.</a:t>
            </a: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5086350" y="6235700"/>
            <a:ext cx="12320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 eaLnBrk="1" latinLnBrk="0" hangingPunct="1">
              <a:spcBef>
                <a:spcPct val="0"/>
              </a:spcBef>
            </a:pPr>
            <a:r>
              <a:rPr lang="ru-RU" altLang="en-US" sz="1800" dirty="0">
                <a:solidFill>
                  <a:srgbClr val="1B1760"/>
                </a:solidFill>
              </a:rPr>
              <a:t>г. Тамбов </a:t>
            </a:r>
          </a:p>
          <a:p>
            <a:pPr defTabSz="912813" eaLnBrk="1" latinLnBrk="0" hangingPunct="1">
              <a:spcBef>
                <a:spcPct val="0"/>
              </a:spcBef>
            </a:pPr>
            <a:r>
              <a:rPr lang="ru-RU" altLang="en-US" sz="1800" dirty="0">
                <a:solidFill>
                  <a:srgbClr val="1B1760"/>
                </a:solidFill>
              </a:rPr>
              <a:t>  2024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2813" eaLnBrk="1" hangingPunct="1">
              <a:lnSpc>
                <a:spcPct val="100000"/>
              </a:lnSpc>
            </a:pPr>
            <a:r>
              <a:rPr lang="ru-RU" altLang="en-US" sz="2800">
                <a:solidFill>
                  <a:srgbClr val="000000"/>
                </a:solidFill>
                <a:latin typeface="Times New Roman" pitchFamily="18" charset="0"/>
              </a:rPr>
              <a:t>Блоки коррекционно-развивающей среды назвали островами</a:t>
            </a:r>
          </a:p>
        </p:txBody>
      </p:sp>
      <p:pic>
        <p:nvPicPr>
          <p:cNvPr id="15365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224713" y="1222375"/>
            <a:ext cx="3246437" cy="2435225"/>
          </a:xfrm>
          <a:prstGeom prst="ellipse">
            <a:avLst/>
          </a:prstGeom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0588" y="1062038"/>
            <a:ext cx="3600450" cy="2700337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3600" y="2281238"/>
            <a:ext cx="3654425" cy="2740025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4132" y="3716238"/>
            <a:ext cx="3490913" cy="2617788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1038" y="2439988"/>
            <a:ext cx="3527425" cy="2646362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88" y="1014413"/>
            <a:ext cx="3217862" cy="2413000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58025" y="3678238"/>
            <a:ext cx="3579813" cy="2686050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450" y="2014538"/>
            <a:ext cx="3132138" cy="2349500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427413"/>
            <a:ext cx="3579813" cy="2686050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30213" y="122238"/>
            <a:ext cx="11303000" cy="712787"/>
          </a:xfrm>
        </p:spPr>
        <p:txBody>
          <a:bodyPr/>
          <a:lstStyle/>
          <a:p>
            <a:pPr defTabSz="912813" eaLnBrk="1" hangingPunct="1">
              <a:lnSpc>
                <a:spcPct val="100000"/>
              </a:lnSpc>
            </a:pPr>
            <a:r>
              <a:rPr lang="ru-RU" altLang="en-US" sz="3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Названия островов</a:t>
            </a:r>
          </a:p>
        </p:txBody>
      </p:sp>
      <p:sp>
        <p:nvSpPr>
          <p:cNvPr id="1536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430213" y="835025"/>
            <a:ext cx="11758612" cy="5432425"/>
          </a:xfrm>
        </p:spPr>
        <p:txBody>
          <a:bodyPr/>
          <a:lstStyle/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r>
              <a:rPr kumimoji="1" lang="ru-RU" altLang="en-US" sz="2400" dirty="0">
                <a:solidFill>
                  <a:srgbClr val="292929"/>
                </a:solidFill>
                <a:latin typeface="Times New Roman" pitchFamily="18" charset="0"/>
              </a:rPr>
              <a:t>«Здравствуй, я пришел» - диагностики и работы с детьми раннего возраста</a:t>
            </a:r>
          </a:p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r>
              <a:rPr kumimoji="1" lang="ru-RU" altLang="en-US" sz="2400" dirty="0">
                <a:solidFill>
                  <a:srgbClr val="292929"/>
                </a:solidFill>
                <a:latin typeface="Times New Roman" pitchFamily="18" charset="0"/>
              </a:rPr>
              <a:t>«Веселый островок» - развития мелкой моторики, дыхания, артикуляционной гимнастики</a:t>
            </a:r>
          </a:p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r>
              <a:rPr kumimoji="1" lang="ru-RU" altLang="en-US" sz="2400" dirty="0">
                <a:solidFill>
                  <a:srgbClr val="292929"/>
                </a:solidFill>
                <a:latin typeface="Times New Roman" pitchFamily="18" charset="0"/>
              </a:rPr>
              <a:t>«</a:t>
            </a:r>
            <a:r>
              <a:rPr kumimoji="1" lang="ru-RU" altLang="en-US" sz="2400" dirty="0" err="1">
                <a:solidFill>
                  <a:srgbClr val="292929"/>
                </a:solidFill>
                <a:latin typeface="Times New Roman" pitchFamily="18" charset="0"/>
              </a:rPr>
              <a:t>Логострой</a:t>
            </a:r>
            <a:r>
              <a:rPr kumimoji="1" lang="ru-RU" altLang="en-US" sz="2400" dirty="0">
                <a:solidFill>
                  <a:srgbClr val="292929"/>
                </a:solidFill>
                <a:latin typeface="Times New Roman" pitchFamily="18" charset="0"/>
              </a:rPr>
              <a:t>» - преодоления слоговой структуры слова</a:t>
            </a:r>
          </a:p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r>
              <a:rPr kumimoji="1" lang="ru-RU" altLang="en-US" sz="2400" dirty="0">
                <a:solidFill>
                  <a:srgbClr val="292929"/>
                </a:solidFill>
                <a:latin typeface="Times New Roman" pitchFamily="18" charset="0"/>
              </a:rPr>
              <a:t>«Повторяй-ка» - уголок автоматизации звуков</a:t>
            </a:r>
          </a:p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r>
              <a:rPr kumimoji="1" lang="ru-RU" altLang="en-US" sz="2400" dirty="0">
                <a:solidFill>
                  <a:srgbClr val="292929"/>
                </a:solidFill>
                <a:latin typeface="Times New Roman" pitchFamily="18" charset="0"/>
              </a:rPr>
              <a:t>«Что, где, когда?» - формирования лексико-грамматических категорий</a:t>
            </a:r>
          </a:p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r>
              <a:rPr kumimoji="1" lang="ru-RU" altLang="en-US" sz="2400" dirty="0">
                <a:solidFill>
                  <a:srgbClr val="292929"/>
                </a:solidFill>
                <a:latin typeface="Times New Roman" pitchFamily="18" charset="0"/>
              </a:rPr>
              <a:t>«Болтунишка» - развития связной речи и формирования самостоятельного высказывания</a:t>
            </a:r>
          </a:p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r>
              <a:rPr kumimoji="1" lang="ru-RU" altLang="en-US" sz="2400" dirty="0">
                <a:solidFill>
                  <a:srgbClr val="292929"/>
                </a:solidFill>
                <a:latin typeface="Times New Roman" pitchFamily="18" charset="0"/>
              </a:rPr>
              <a:t>«Умники и умницы» - работа с </a:t>
            </a:r>
            <a:r>
              <a:rPr kumimoji="1" lang="ru-RU" altLang="en-US" sz="2400" dirty="0" err="1">
                <a:solidFill>
                  <a:srgbClr val="292929"/>
                </a:solidFill>
                <a:latin typeface="Times New Roman" pitchFamily="18" charset="0"/>
              </a:rPr>
              <a:t>неговорящими</a:t>
            </a:r>
            <a:r>
              <a:rPr kumimoji="1" lang="ru-RU" altLang="en-US" sz="2400" dirty="0">
                <a:solidFill>
                  <a:srgbClr val="292929"/>
                </a:solidFill>
                <a:latin typeface="Times New Roman" pitchFamily="18" charset="0"/>
              </a:rPr>
              <a:t> детьми, детьми с ТНР</a:t>
            </a:r>
          </a:p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r>
              <a:rPr kumimoji="1" lang="ru-RU" altLang="en-US" sz="2400" dirty="0">
                <a:solidFill>
                  <a:srgbClr val="292929"/>
                </a:solidFill>
                <a:latin typeface="Times New Roman" pitchFamily="18" charset="0"/>
              </a:rPr>
              <a:t>«От А до Я» - развития </a:t>
            </a:r>
            <a:r>
              <a:rPr kumimoji="1" lang="ru-RU" altLang="en-US" sz="2400" dirty="0" err="1">
                <a:solidFill>
                  <a:srgbClr val="292929"/>
                </a:solidFill>
                <a:latin typeface="Times New Roman" pitchFamily="18" charset="0"/>
              </a:rPr>
              <a:t>звуко-буквенного</a:t>
            </a:r>
            <a:r>
              <a:rPr kumimoji="1" lang="ru-RU" altLang="en-US" sz="2400" dirty="0">
                <a:solidFill>
                  <a:srgbClr val="292929"/>
                </a:solidFill>
                <a:latin typeface="Times New Roman" pitchFamily="18" charset="0"/>
              </a:rPr>
              <a:t> анализа и обучение детей чтению</a:t>
            </a:r>
          </a:p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r>
              <a:rPr kumimoji="1" lang="ru-RU" altLang="en-US" sz="2400" dirty="0">
                <a:solidFill>
                  <a:srgbClr val="292929"/>
                </a:solidFill>
                <a:latin typeface="Times New Roman" pitchFamily="18" charset="0"/>
              </a:rPr>
              <a:t>«</a:t>
            </a:r>
            <a:r>
              <a:rPr kumimoji="1" lang="ru-RU" altLang="en-US" sz="2400" dirty="0" err="1">
                <a:solidFill>
                  <a:srgbClr val="292929"/>
                </a:solidFill>
                <a:latin typeface="Times New Roman" pitchFamily="18" charset="0"/>
              </a:rPr>
              <a:t>Логовичок</a:t>
            </a:r>
            <a:r>
              <a:rPr kumimoji="1" lang="ru-RU" altLang="en-US" sz="2400" dirty="0">
                <a:solidFill>
                  <a:srgbClr val="292929"/>
                </a:solidFill>
                <a:latin typeface="Times New Roman" pitchFamily="18" charset="0"/>
              </a:rPr>
              <a:t>» - взаимодействия с родителями</a:t>
            </a:r>
          </a:p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r>
              <a:rPr kumimoji="1" lang="ru-RU" altLang="en-US" sz="2400" dirty="0">
                <a:solidFill>
                  <a:srgbClr val="292929"/>
                </a:solidFill>
                <a:latin typeface="Times New Roman" pitchFamily="18" charset="0"/>
              </a:rPr>
              <a:t>«Книга и я» - библиотека, книжные выставки по теме</a:t>
            </a:r>
          </a:p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r>
              <a:rPr kumimoji="1" lang="ru-RU" altLang="en-US" sz="2400" dirty="0">
                <a:solidFill>
                  <a:srgbClr val="292929"/>
                </a:solidFill>
                <a:latin typeface="Times New Roman" pitchFamily="18" charset="0"/>
              </a:rPr>
              <a:t>«Головоломка» - развития высших психических функций</a:t>
            </a:r>
          </a:p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r>
              <a:rPr kumimoji="1" lang="ru-RU" altLang="en-US" sz="2400" dirty="0">
                <a:solidFill>
                  <a:srgbClr val="292929"/>
                </a:solidFill>
                <a:latin typeface="Times New Roman" pitchFamily="18" charset="0"/>
              </a:rPr>
              <a:t>«Ты - молодец!» - оценка и мотивация на успех</a:t>
            </a:r>
          </a:p>
          <a:p>
            <a:pPr defTabSz="912813" eaLnBrk="1" hangingPunct="1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endParaRPr kumimoji="1" lang="ru-RU" altLang="en-US" sz="2400" dirty="0">
              <a:solidFill>
                <a:srgbClr val="292929"/>
              </a:solidFill>
              <a:latin typeface="Times New Roman" pitchFamily="18" charset="0"/>
            </a:endParaRPr>
          </a:p>
          <a:p>
            <a:pPr defTabSz="912813" eaLnBrk="1" hangingPunct="1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endParaRPr kumimoji="1" lang="ru-RU" altLang="en-US" sz="2400" dirty="0">
              <a:solidFill>
                <a:srgbClr val="292929"/>
              </a:solidFill>
              <a:latin typeface="Times New Roman" pitchFamily="18" charset="0"/>
            </a:endParaRPr>
          </a:p>
          <a:p>
            <a:pPr defTabSz="912813" eaLnBrk="1" hangingPunct="1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endParaRPr kumimoji="1" lang="ru-RU" altLang="en-US" sz="2400" dirty="0">
              <a:solidFill>
                <a:srgbClr val="292929"/>
              </a:solidFill>
              <a:latin typeface="Times New Roman" pitchFamily="18" charset="0"/>
            </a:endParaRPr>
          </a:p>
          <a:p>
            <a:pPr defTabSz="912813" eaLnBrk="1" hangingPunct="1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endParaRPr kumimoji="1" lang="ru-RU" altLang="en-US" sz="2400" dirty="0">
              <a:solidFill>
                <a:srgbClr val="292929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3425" y="3427413"/>
            <a:ext cx="3587750" cy="3429000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7413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2813" eaLnBrk="1" hangingPunct="1">
              <a:lnSpc>
                <a:spcPct val="100000"/>
              </a:lnSpc>
            </a:pPr>
            <a:r>
              <a:rPr lang="ru-RU" altLang="en-US" sz="29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Остров «Здравствуй, я пришел» - уголок диагностики и работы с </a:t>
            </a:r>
            <a:br>
              <a:rPr lang="ru-RU" altLang="en-US" sz="29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altLang="en-US" sz="29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детьми раннего возраста</a:t>
            </a:r>
          </a:p>
        </p:txBody>
      </p:sp>
      <p:pic>
        <p:nvPicPr>
          <p:cNvPr id="17414" name="Picture 6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30588" y="1062038"/>
            <a:ext cx="3443287" cy="3330575"/>
          </a:xfrm>
          <a:prstGeom prst="ellipse">
            <a:avLst/>
          </a:prstGeom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908050"/>
            <a:ext cx="3575050" cy="3328988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6390" name="Rectangle 8"/>
          <p:cNvSpPr>
            <a:spLocks noChangeArrowheads="1"/>
          </p:cNvSpPr>
          <p:nvPr/>
        </p:nvSpPr>
        <p:spPr bwMode="auto">
          <a:xfrm>
            <a:off x="7102475" y="1627188"/>
            <a:ext cx="4824413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2813" eaLnBrk="1" latinLnBrk="0" hangingPunct="1">
              <a:spcBef>
                <a:spcPct val="0"/>
              </a:spcBef>
            </a:pPr>
            <a:r>
              <a:rPr lang="ru-RU" altLang="en-US" sz="1400" b="1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en-US" sz="1400" b="1" i="1" dirty="0">
                <a:solidFill>
                  <a:srgbClr val="000000"/>
                </a:solidFill>
                <a:latin typeface="Times New Roman" pitchFamily="18" charset="0"/>
              </a:rPr>
              <a:t>принцип вариативности (</a:t>
            </a:r>
            <a:r>
              <a:rPr lang="ru-RU" altLang="en-US" sz="1400" b="1" i="1" dirty="0" err="1">
                <a:solidFill>
                  <a:srgbClr val="000000"/>
                </a:solidFill>
                <a:latin typeface="Times New Roman" pitchFamily="18" charset="0"/>
              </a:rPr>
              <a:t>трансформируемости</a:t>
            </a:r>
            <a:r>
              <a:rPr lang="ru-RU" altLang="en-US" sz="1400" b="1" i="1" dirty="0">
                <a:solidFill>
                  <a:srgbClr val="000000"/>
                </a:solidFill>
                <a:latin typeface="Times New Roman" pitchFamily="18" charset="0"/>
              </a:rPr>
              <a:t>) </a:t>
            </a:r>
            <a:r>
              <a:rPr lang="ru-RU" altLang="en-US" sz="1400" dirty="0">
                <a:solidFill>
                  <a:srgbClr val="000000"/>
                </a:solidFill>
                <a:latin typeface="Times New Roman" pitchFamily="18" charset="0"/>
              </a:rPr>
              <a:t>пространства - постепенно усложняем материал в зависимости от возраста детей, речевых нарушений. Для младшего возраста используем игрушки, картинный материал достаточно крупный. С возрастом количество лексического материала увеличивается, игры становятся более сложными.</a:t>
            </a:r>
          </a:p>
          <a:p>
            <a:pPr algn="just" defTabSz="912813" eaLnBrk="1" latinLnBrk="0" hangingPunct="1">
              <a:spcBef>
                <a:spcPct val="0"/>
              </a:spcBef>
            </a:pPr>
            <a:endParaRPr lang="ru-RU" altLang="en-US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912813" eaLnBrk="1" latinLnBrk="0" hangingPunct="1">
              <a:spcBef>
                <a:spcPct val="0"/>
              </a:spcBef>
            </a:pPr>
            <a:r>
              <a:rPr lang="ru-RU" altLang="en-US" sz="1400" b="1" i="1" dirty="0">
                <a:solidFill>
                  <a:srgbClr val="000000"/>
                </a:solidFill>
                <a:latin typeface="Times New Roman" pitchFamily="18" charset="0"/>
              </a:rPr>
              <a:t>- принцип вариативности (</a:t>
            </a:r>
            <a:r>
              <a:rPr lang="ru-RU" altLang="en-US" sz="1400" b="1" i="1" dirty="0" err="1">
                <a:solidFill>
                  <a:srgbClr val="000000"/>
                </a:solidFill>
                <a:latin typeface="Times New Roman" pitchFamily="18" charset="0"/>
              </a:rPr>
              <a:t>полифункциональности</a:t>
            </a:r>
            <a:r>
              <a:rPr lang="ru-RU" altLang="en-US" sz="1400" b="1" i="1" dirty="0">
                <a:solidFill>
                  <a:srgbClr val="000000"/>
                </a:solidFill>
                <a:latin typeface="Times New Roman" pitchFamily="18" charset="0"/>
              </a:rPr>
              <a:t>) </a:t>
            </a:r>
            <a:r>
              <a:rPr lang="ru-RU" altLang="en-US" sz="1400" dirty="0">
                <a:solidFill>
                  <a:srgbClr val="000000"/>
                </a:solidFill>
                <a:latin typeface="Times New Roman" pitchFamily="18" charset="0"/>
              </a:rPr>
              <a:t>материалов - пособия данного раздела могут использоваться в других видах деятельности, например, развитии связной речи, закрепления звуков в речи и т. д.</a:t>
            </a:r>
          </a:p>
          <a:p>
            <a:pPr defTabSz="912813" eaLnBrk="1" latinLnBrk="0" hangingPunct="1">
              <a:spcBef>
                <a:spcPct val="0"/>
              </a:spcBef>
            </a:pPr>
            <a:endParaRPr lang="ru-RU" alt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30213" y="0"/>
            <a:ext cx="11303000" cy="1062038"/>
          </a:xfrm>
        </p:spPr>
        <p:txBody>
          <a:bodyPr/>
          <a:lstStyle/>
          <a:p>
            <a:pPr defTabSz="912813" eaLnBrk="1" hangingPunct="1">
              <a:lnSpc>
                <a:spcPct val="100000"/>
              </a:lnSpc>
            </a:pPr>
            <a:r>
              <a:rPr lang="ru-RU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«Веселый островок» - уголок развития речевого дыхания, мелкой </a:t>
            </a:r>
            <a:br>
              <a:rPr lang="ru-RU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моторики, артикуляционной гимнастики, постановки звуков</a:t>
            </a:r>
          </a:p>
        </p:txBody>
      </p:sp>
      <p:pic>
        <p:nvPicPr>
          <p:cNvPr id="18437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4413" y="1062038"/>
            <a:ext cx="2508250" cy="3344862"/>
          </a:xfrm>
          <a:prstGeom prst="ellipse">
            <a:avLst/>
          </a:prstGeom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3850" y="3886200"/>
            <a:ext cx="3960813" cy="2970213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4663" y="3886200"/>
            <a:ext cx="3983037" cy="2987675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1663" y="950913"/>
            <a:ext cx="2952750" cy="3567112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08050"/>
            <a:ext cx="2998788" cy="3998913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02663" y="1138238"/>
            <a:ext cx="2830512" cy="3540125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" y="122238"/>
            <a:ext cx="11542713" cy="939800"/>
          </a:xfrm>
        </p:spPr>
        <p:txBody>
          <a:bodyPr/>
          <a:lstStyle/>
          <a:p>
            <a:pPr defTabSz="912813" eaLnBrk="1" hangingPunct="1">
              <a:lnSpc>
                <a:spcPct val="100000"/>
              </a:lnSpc>
            </a:pPr>
            <a:r>
              <a:rPr lang="ru-RU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Остров «Повторяй-ка!» сюда заглядываем на этапе автоматизации звуков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563" y="952500"/>
            <a:ext cx="4759325" cy="3806825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5734050" y="1062038"/>
            <a:ext cx="619283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2813" eaLnBrk="1" latinLnBrk="0">
              <a:spcBef>
                <a:spcPct val="0"/>
              </a:spcBef>
              <a:buClr>
                <a:srgbClr val="000000"/>
              </a:buClr>
              <a:buFont typeface="Arial" charset="0"/>
              <a:buChar char="-"/>
            </a:pPr>
            <a:r>
              <a:rPr lang="ru-RU" altLang="en-US" sz="1600" b="1" i="1" dirty="0">
                <a:solidFill>
                  <a:srgbClr val="000000"/>
                </a:solidFill>
                <a:latin typeface="Times New Roman" pitchFamily="18" charset="0"/>
              </a:rPr>
              <a:t> принцип насыщенности и эстетичности среды, </a:t>
            </a:r>
            <a:r>
              <a:rPr lang="ru-RU" altLang="en-US" sz="1600" dirty="0">
                <a:solidFill>
                  <a:srgbClr val="000000"/>
                </a:solidFill>
                <a:latin typeface="Times New Roman" pitchFamily="18" charset="0"/>
              </a:rPr>
              <a:t>то есть это те средства обучения и </a:t>
            </a:r>
            <a:r>
              <a:rPr lang="ru-RU" altLang="en-US" sz="1600" dirty="0" err="1">
                <a:solidFill>
                  <a:srgbClr val="000000"/>
                </a:solidFill>
                <a:latin typeface="Times New Roman" pitchFamily="18" charset="0"/>
              </a:rPr>
              <a:t>соответсвующие</a:t>
            </a:r>
            <a:r>
              <a:rPr lang="ru-RU" altLang="en-US" sz="1600" dirty="0">
                <a:solidFill>
                  <a:srgbClr val="000000"/>
                </a:solidFill>
                <a:latin typeface="Times New Roman" pitchFamily="18" charset="0"/>
              </a:rPr>
              <a:t> материалы, в том числе расходные: логопедические зонды на каждого ребенка, ватные диски, спирт, шпатели, ватные палочки, салфетки, картинки для правильной артикуляции;</a:t>
            </a:r>
          </a:p>
          <a:p>
            <a:pPr algn="just" defTabSz="912813" eaLnBrk="1" latinLnBrk="0">
              <a:spcBef>
                <a:spcPct val="0"/>
              </a:spcBef>
              <a:buClr>
                <a:srgbClr val="000000"/>
              </a:buClr>
              <a:buFont typeface="Arial" charset="0"/>
              <a:buChar char="-"/>
            </a:pPr>
            <a:endParaRPr lang="ru-RU" altLang="en-US" sz="16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912813" eaLnBrk="1" latinLnBrk="0">
              <a:spcBef>
                <a:spcPct val="0"/>
              </a:spcBef>
              <a:buClr>
                <a:srgbClr val="000000"/>
              </a:buClr>
              <a:buFont typeface="Arial" charset="0"/>
              <a:buChar char="-"/>
            </a:pPr>
            <a:r>
              <a:rPr lang="ru-RU" altLang="en-US" sz="1600" b="1" i="1" dirty="0">
                <a:solidFill>
                  <a:srgbClr val="000000"/>
                </a:solidFill>
                <a:latin typeface="Times New Roman" pitchFamily="18" charset="0"/>
              </a:rPr>
              <a:t> принцип </a:t>
            </a:r>
            <a:r>
              <a:rPr lang="ru-RU" altLang="en-US" sz="1600" b="1" i="1" dirty="0" err="1">
                <a:solidFill>
                  <a:srgbClr val="000000"/>
                </a:solidFill>
                <a:latin typeface="Times New Roman" pitchFamily="18" charset="0"/>
              </a:rPr>
              <a:t>трансформируемости</a:t>
            </a:r>
            <a:r>
              <a:rPr lang="ru-RU" altLang="en-US" sz="1600" b="1" i="1" dirty="0">
                <a:solidFill>
                  <a:srgbClr val="000000"/>
                </a:solidFill>
                <a:latin typeface="Times New Roman" pitchFamily="18" charset="0"/>
              </a:rPr>
              <a:t> (мобильности) </a:t>
            </a:r>
            <a:r>
              <a:rPr lang="ru-RU" altLang="en-US" sz="1600" dirty="0">
                <a:solidFill>
                  <a:srgbClr val="000000"/>
                </a:solidFill>
                <a:latin typeface="Times New Roman" pitchFamily="18" charset="0"/>
              </a:rPr>
              <a:t>пространства, т.е. мы меняем пособия, картинный материал на автоматизацию и дифференциацию звуков, картотеки на автоматизацию и дифференциацию звуков, комплексы артикуляционных упражнений в зависимости от возраста детей, речевых нарушений;</a:t>
            </a:r>
          </a:p>
          <a:p>
            <a:pPr algn="just" defTabSz="912813" eaLnBrk="1" latinLnBrk="0">
              <a:spcBef>
                <a:spcPct val="0"/>
              </a:spcBef>
              <a:buClr>
                <a:srgbClr val="000000"/>
              </a:buClr>
              <a:buFont typeface="Arial" charset="0"/>
              <a:buChar char="-"/>
            </a:pPr>
            <a:endParaRPr lang="ru-RU" altLang="en-US" sz="16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912813" eaLnBrk="1" latinLnBrk="0">
              <a:spcBef>
                <a:spcPct val="0"/>
              </a:spcBef>
            </a:pPr>
            <a:r>
              <a:rPr lang="ru-RU" altLang="en-US" sz="1600" b="1" i="1" dirty="0">
                <a:solidFill>
                  <a:srgbClr val="000000"/>
                </a:solidFill>
                <a:latin typeface="Times New Roman" pitchFamily="18" charset="0"/>
              </a:rPr>
              <a:t>- принцип системности, </a:t>
            </a:r>
            <a:r>
              <a:rPr lang="ru-RU" altLang="en-US" sz="1600" dirty="0">
                <a:solidFill>
                  <a:srgbClr val="000000"/>
                </a:solidFill>
                <a:latin typeface="Times New Roman" pitchFamily="18" charset="0"/>
              </a:rPr>
              <a:t>т.е. все материалы данного раздела используются  при организации индивидуальных и групповых занятий.</a:t>
            </a:r>
          </a:p>
        </p:txBody>
      </p:sp>
      <p:pic>
        <p:nvPicPr>
          <p:cNvPr id="19463" name="Picture 7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70000" y="3427413"/>
            <a:ext cx="4321175" cy="3429000"/>
          </a:xfrm>
          <a:prstGeom prst="ellips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2238"/>
            <a:ext cx="11733213" cy="939800"/>
          </a:xfrm>
        </p:spPr>
        <p:txBody>
          <a:bodyPr/>
          <a:lstStyle/>
          <a:p>
            <a:pPr defTabSz="912813" eaLnBrk="1" hangingPunct="1">
              <a:lnSpc>
                <a:spcPct val="100000"/>
              </a:lnSpc>
            </a:pPr>
            <a:r>
              <a:rPr lang="ru-RU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Остров «</a:t>
            </a:r>
            <a:r>
              <a:rPr lang="ru-RU" alt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Логострой</a:t>
            </a:r>
            <a:r>
              <a:rPr lang="ru-RU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» – формирование слоговой структуры слова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3427413"/>
            <a:ext cx="4511675" cy="3382962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9460" name="Rectangle 6"/>
          <p:cNvSpPr>
            <a:spLocks noChangeArrowheads="1"/>
          </p:cNvSpPr>
          <p:nvPr/>
        </p:nvSpPr>
        <p:spPr bwMode="auto">
          <a:xfrm>
            <a:off x="5518150" y="1306513"/>
            <a:ext cx="6480175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2813" eaLnBrk="1" latinLnBrk="0" hangingPunct="1">
              <a:spcBef>
                <a:spcPct val="0"/>
              </a:spcBef>
            </a:pPr>
            <a:r>
              <a:rPr lang="en-US" altLang="ru-RU" sz="1400" b="1" i="1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ru-RU" altLang="ru-RU" sz="1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b="1" i="1" dirty="0" err="1">
                <a:solidFill>
                  <a:srgbClr val="000000"/>
                </a:solidFill>
                <a:latin typeface="Times New Roman" pitchFamily="18" charset="0"/>
              </a:rPr>
              <a:t>принцип</a:t>
            </a:r>
            <a:r>
              <a:rPr lang="en-US" altLang="ru-RU" sz="1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b="1" i="1" dirty="0" err="1">
                <a:solidFill>
                  <a:srgbClr val="000000"/>
                </a:solidFill>
                <a:latin typeface="Times New Roman" pitchFamily="18" charset="0"/>
              </a:rPr>
              <a:t>насыщенности</a:t>
            </a:r>
            <a:r>
              <a:rPr lang="en-US" altLang="ru-RU" sz="1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среды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-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в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уголке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имеется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большое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количество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пособий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по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каждой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лексической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теме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предметные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картинки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настольно-печатные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и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дидактические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игры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и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т.д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</a:rPr>
              <a:t>;</a:t>
            </a:r>
            <a:endParaRPr lang="en-US" altLang="ru-RU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912813" eaLnBrk="1" latinLnBrk="0" hangingPunct="1">
              <a:spcBef>
                <a:spcPct val="0"/>
              </a:spcBef>
            </a:pPr>
            <a:endParaRPr lang="en-US" altLang="ru-RU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912813" eaLnBrk="1" latinLnBrk="0" hangingPunct="1">
              <a:spcBef>
                <a:spcPct val="0"/>
              </a:spcBef>
            </a:pPr>
            <a:r>
              <a:rPr lang="en-US" altLang="ru-RU" sz="1400" b="1" dirty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b="1" i="1" dirty="0" err="1">
                <a:solidFill>
                  <a:srgbClr val="000000"/>
                </a:solidFill>
                <a:latin typeface="Times New Roman" pitchFamily="18" charset="0"/>
              </a:rPr>
              <a:t>принцип</a:t>
            </a:r>
            <a:r>
              <a:rPr lang="en-US" altLang="ru-RU" sz="1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b="1" i="1" dirty="0" err="1">
                <a:solidFill>
                  <a:srgbClr val="000000"/>
                </a:solidFill>
                <a:latin typeface="Times New Roman" pitchFamily="18" charset="0"/>
              </a:rPr>
              <a:t>вариативности</a:t>
            </a:r>
            <a:r>
              <a:rPr lang="en-US" altLang="ru-RU" sz="1400" b="1" i="1" dirty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en-US" altLang="ru-RU" sz="1400" b="1" i="1" dirty="0" err="1">
                <a:solidFill>
                  <a:srgbClr val="000000"/>
                </a:solidFill>
                <a:latin typeface="Times New Roman" pitchFamily="18" charset="0"/>
              </a:rPr>
              <a:t>трансформируемости</a:t>
            </a:r>
            <a:r>
              <a:rPr lang="en-US" altLang="ru-RU" sz="1400" b="1" i="1" dirty="0">
                <a:solidFill>
                  <a:srgbClr val="000000"/>
                </a:solidFill>
                <a:latin typeface="Times New Roman" pitchFamily="18" charset="0"/>
              </a:rPr>
              <a:t>)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пространства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-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постепенно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усложняем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материал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в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зависимости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от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возраста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детей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речевых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нарушений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Для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младшего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возраста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используем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игрушки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картинный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материал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достаточно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крупный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возрастом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количество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лексического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материала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увеличивается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игры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становятся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более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сложными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</a:rPr>
              <a:t>;</a:t>
            </a:r>
            <a:endParaRPr lang="en-US" altLang="ru-RU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912813" eaLnBrk="1" latinLnBrk="0" hangingPunct="1">
              <a:spcBef>
                <a:spcPct val="0"/>
              </a:spcBef>
            </a:pPr>
            <a:endParaRPr lang="en-US" altLang="ru-RU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912813" eaLnBrk="1" latinLnBrk="0" hangingPunct="1">
              <a:spcBef>
                <a:spcPct val="0"/>
              </a:spcBef>
            </a:pPr>
            <a:r>
              <a:rPr lang="en-US" altLang="ru-RU" sz="1400" b="1" i="1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ru-RU" sz="1400" b="1" i="1" dirty="0" err="1">
                <a:solidFill>
                  <a:srgbClr val="000000"/>
                </a:solidFill>
                <a:latin typeface="Times New Roman" pitchFamily="18" charset="0"/>
              </a:rPr>
              <a:t>принцип</a:t>
            </a:r>
            <a:r>
              <a:rPr lang="en-US" altLang="ru-RU" sz="1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b="1" i="1" dirty="0" err="1">
                <a:solidFill>
                  <a:srgbClr val="000000"/>
                </a:solidFill>
                <a:latin typeface="Times New Roman" pitchFamily="18" charset="0"/>
              </a:rPr>
              <a:t>вариативности</a:t>
            </a:r>
            <a:r>
              <a:rPr lang="en-US" altLang="ru-RU" sz="1400" b="1" i="1" dirty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en-US" altLang="ru-RU" sz="1400" b="1" i="1" dirty="0" err="1">
                <a:solidFill>
                  <a:srgbClr val="000000"/>
                </a:solidFill>
                <a:latin typeface="Times New Roman" pitchFamily="18" charset="0"/>
              </a:rPr>
              <a:t>полифункциональности</a:t>
            </a:r>
            <a:r>
              <a:rPr lang="en-US" altLang="ru-RU" sz="1400" b="1" i="1" dirty="0">
                <a:solidFill>
                  <a:srgbClr val="000000"/>
                </a:solidFill>
                <a:latin typeface="Times New Roman" pitchFamily="18" charset="0"/>
              </a:rPr>
              <a:t>)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материалов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-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пособия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данного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раздела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могут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использоваться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в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других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видах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деятельности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например,развитии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связной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речи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закрепления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звуков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в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речи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и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т.д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</a:rPr>
              <a:t>;</a:t>
            </a:r>
            <a:endParaRPr lang="en-US" altLang="ru-RU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912813" eaLnBrk="1" latinLnBrk="0" hangingPunct="1">
              <a:spcBef>
                <a:spcPct val="0"/>
              </a:spcBef>
            </a:pPr>
            <a:endParaRPr lang="en-US" altLang="ru-RU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912813" eaLnBrk="1" latinLnBrk="0" hangingPunct="1">
              <a:spcBef>
                <a:spcPct val="0"/>
              </a:spcBef>
            </a:pP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ru-RU" sz="1400" b="1" i="1" dirty="0" err="1">
                <a:solidFill>
                  <a:srgbClr val="000000"/>
                </a:solidFill>
                <a:latin typeface="Times New Roman" pitchFamily="18" charset="0"/>
              </a:rPr>
              <a:t>принцип</a:t>
            </a:r>
            <a:r>
              <a:rPr lang="en-US" altLang="ru-RU" sz="1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b="1" i="1" dirty="0" err="1">
                <a:solidFill>
                  <a:srgbClr val="000000"/>
                </a:solidFill>
                <a:latin typeface="Times New Roman" pitchFamily="18" charset="0"/>
              </a:rPr>
              <a:t>доступности</a:t>
            </a:r>
            <a:r>
              <a:rPr lang="en-US" altLang="ru-RU" sz="1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b="1" i="1" dirty="0" err="1">
                <a:solidFill>
                  <a:srgbClr val="000000"/>
                </a:solidFill>
                <a:latin typeface="Times New Roman" pitchFamily="18" charset="0"/>
              </a:rPr>
              <a:t>среды</a:t>
            </a:r>
            <a:r>
              <a:rPr lang="en-US" altLang="ru-RU" sz="1400" b="1" i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игры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расположены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на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нижних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полках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что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обеспечивает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свободный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доступ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к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ним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Times New Roman" pitchFamily="18" charset="0"/>
              </a:rPr>
              <a:t>детей</a:t>
            </a:r>
            <a:r>
              <a:rPr lang="en-US" altLang="ru-RU" sz="1400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defTabSz="912813" eaLnBrk="1" latinLnBrk="0" hangingPunct="1">
              <a:spcBef>
                <a:spcPct val="0"/>
              </a:spcBef>
            </a:pPr>
            <a:endParaRPr lang="en-US" altLang="ru-RU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487" name="Picture 7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9063" y="908050"/>
            <a:ext cx="4391025" cy="3294063"/>
          </a:xfrm>
          <a:prstGeom prst="ellips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2238"/>
            <a:ext cx="11733213" cy="939800"/>
          </a:xfrm>
        </p:spPr>
        <p:txBody>
          <a:bodyPr/>
          <a:lstStyle/>
          <a:p>
            <a:pPr defTabSz="912813" eaLnBrk="1" latinLnBrk="0">
              <a:lnSpc>
                <a:spcPct val="100000"/>
              </a:lnSpc>
            </a:pPr>
            <a:r>
              <a:rPr lang="ru-RU" altLang="en-US" sz="2400" dirty="0">
                <a:solidFill>
                  <a:srgbClr val="777777"/>
                </a:solidFill>
                <a:latin typeface="Times New Roman" pitchFamily="18" charset="0"/>
              </a:rPr>
              <a:t>    </a:t>
            </a:r>
            <a:r>
              <a:rPr lang="ru-RU" alt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Остров «Болтунишка» - уголок формирования лексико-грамматических категорий и развития связной речи</a:t>
            </a:r>
          </a:p>
        </p:txBody>
      </p:sp>
      <p:pic>
        <p:nvPicPr>
          <p:cNvPr id="21509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8438" y="3783013"/>
            <a:ext cx="4095750" cy="3073400"/>
          </a:xfrm>
          <a:prstGeom prst="ellipse">
            <a:avLst/>
          </a:prstGeom>
        </p:spPr>
      </p:pic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6094413" y="1062038"/>
            <a:ext cx="5903912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2813" eaLnBrk="1" latinLnBrk="0">
              <a:spcBef>
                <a:spcPct val="0"/>
              </a:spcBef>
            </a:pPr>
            <a:r>
              <a:rPr lang="ru-RU" altLang="en-US" sz="1600" b="1" i="1" dirty="0">
                <a:solidFill>
                  <a:srgbClr val="000000"/>
                </a:solidFill>
                <a:latin typeface="Times New Roman" pitchFamily="18" charset="0"/>
              </a:rPr>
              <a:t>- принцип насыщенности среды - </a:t>
            </a:r>
            <a:r>
              <a:rPr lang="ru-RU" altLang="en-US" sz="1600" dirty="0">
                <a:solidFill>
                  <a:srgbClr val="000000"/>
                </a:solidFill>
                <a:latin typeface="Times New Roman" pitchFamily="18" charset="0"/>
              </a:rPr>
              <a:t> имеется достаточное количество сюжетных картин, а также серий картин, алгоритмы для составления рассказов, настольные театры. С детьми разыгрываются небольшие сюжеты речевого общения: вопросы и ответы, краткие монологи, диалоги на разные темы, выступления, заучивания </a:t>
            </a:r>
            <a:r>
              <a:rPr lang="ru-RU" altLang="en-US" sz="1600" dirty="0" err="1">
                <a:solidFill>
                  <a:srgbClr val="000000"/>
                </a:solidFill>
                <a:latin typeface="Times New Roman" pitchFamily="18" charset="0"/>
              </a:rPr>
              <a:t>речевок</a:t>
            </a:r>
            <a:r>
              <a:rPr lang="ru-RU" altLang="en-US" sz="1600" dirty="0">
                <a:solidFill>
                  <a:srgbClr val="000000"/>
                </a:solidFill>
                <a:latin typeface="Times New Roman" pitchFamily="18" charset="0"/>
              </a:rPr>
              <a:t>, пословиц, поговорок;</a:t>
            </a:r>
          </a:p>
          <a:p>
            <a:pPr algn="just" defTabSz="912813" eaLnBrk="1" latinLnBrk="0">
              <a:spcBef>
                <a:spcPct val="0"/>
              </a:spcBef>
            </a:pPr>
            <a:endParaRPr lang="ru-RU" altLang="en-US" sz="16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912813" eaLnBrk="1" latinLnBrk="0">
              <a:spcBef>
                <a:spcPct val="0"/>
              </a:spcBef>
            </a:pPr>
            <a:r>
              <a:rPr lang="ru-RU" altLang="en-US" sz="1600" b="1" i="1" dirty="0">
                <a:solidFill>
                  <a:srgbClr val="000000"/>
                </a:solidFill>
                <a:latin typeface="Times New Roman" pitchFamily="18" charset="0"/>
              </a:rPr>
              <a:t>- принцип мобильности (</a:t>
            </a:r>
            <a:r>
              <a:rPr lang="ru-RU" altLang="en-US" sz="1600" b="1" i="1" dirty="0" err="1">
                <a:solidFill>
                  <a:srgbClr val="000000"/>
                </a:solidFill>
                <a:latin typeface="Times New Roman" pitchFamily="18" charset="0"/>
              </a:rPr>
              <a:t>трансформируемости</a:t>
            </a:r>
            <a:r>
              <a:rPr lang="ru-RU" altLang="en-US" sz="1600" b="1" i="1" dirty="0">
                <a:solidFill>
                  <a:srgbClr val="000000"/>
                </a:solidFill>
                <a:latin typeface="Times New Roman" pitchFamily="18" charset="0"/>
              </a:rPr>
              <a:t>) </a:t>
            </a:r>
            <a:r>
              <a:rPr lang="ru-RU" altLang="en-US" sz="1600" dirty="0">
                <a:solidFill>
                  <a:srgbClr val="000000"/>
                </a:solidFill>
                <a:latin typeface="Times New Roman" pitchFamily="18" charset="0"/>
              </a:rPr>
              <a:t>пространства постепенное усложнение материала с каждой возрастной группой, а также уровнями речевого развития. Например, в старшем возрасте делая акцент на развитие связной речи, логопед оснащает кабинет более сложными схемами и алгоритмами для составления рассказов о предметах и объектах, большим количеством серий сюжетных картинок;</a:t>
            </a:r>
          </a:p>
          <a:p>
            <a:pPr algn="just" defTabSz="912813" eaLnBrk="1" latinLnBrk="0">
              <a:spcBef>
                <a:spcPct val="0"/>
              </a:spcBef>
            </a:pPr>
            <a:endParaRPr lang="ru-RU" altLang="en-US" sz="16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912813" eaLnBrk="1" latinLnBrk="0">
              <a:spcBef>
                <a:spcPct val="0"/>
              </a:spcBef>
            </a:pPr>
            <a:r>
              <a:rPr lang="ru-RU" altLang="en-US" sz="1600" b="1" i="1" dirty="0">
                <a:solidFill>
                  <a:srgbClr val="000000"/>
                </a:solidFill>
                <a:latin typeface="Times New Roman" pitchFamily="18" charset="0"/>
              </a:rPr>
              <a:t>- принцип интеграции (</a:t>
            </a:r>
            <a:r>
              <a:rPr lang="ru-RU" altLang="en-US" sz="1600" b="1" i="1" dirty="0" err="1">
                <a:solidFill>
                  <a:srgbClr val="000000"/>
                </a:solidFill>
                <a:latin typeface="Times New Roman" pitchFamily="18" charset="0"/>
              </a:rPr>
              <a:t>полифункциональности</a:t>
            </a:r>
            <a:r>
              <a:rPr lang="ru-RU" altLang="en-US" sz="1600" b="1" i="1" dirty="0">
                <a:solidFill>
                  <a:srgbClr val="000000"/>
                </a:solidFill>
                <a:latin typeface="Times New Roman" pitchFamily="18" charset="0"/>
              </a:rPr>
              <a:t>) </a:t>
            </a:r>
            <a:r>
              <a:rPr lang="ru-RU" altLang="en-US" sz="1600" dirty="0">
                <a:solidFill>
                  <a:srgbClr val="000000"/>
                </a:solidFill>
                <a:latin typeface="Times New Roman" pitchFamily="18" charset="0"/>
              </a:rPr>
              <a:t>материалов- пособия данного уголка могут использоваться в других видах деятельности, например, активизации словарного запаса;</a:t>
            </a:r>
          </a:p>
          <a:p>
            <a:pPr algn="just" defTabSz="912813" eaLnBrk="1" latinLnBrk="0">
              <a:spcBef>
                <a:spcPct val="0"/>
              </a:spcBef>
            </a:pPr>
            <a:endParaRPr lang="ru-RU" altLang="en-US" sz="16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912813" eaLnBrk="1" latinLnBrk="0">
              <a:spcBef>
                <a:spcPct val="0"/>
              </a:spcBef>
            </a:pPr>
            <a:r>
              <a:rPr lang="ru-RU" altLang="en-US" sz="1600" b="1" i="1" dirty="0">
                <a:solidFill>
                  <a:srgbClr val="000000"/>
                </a:solidFill>
                <a:latin typeface="Times New Roman" pitchFamily="18" charset="0"/>
              </a:rPr>
              <a:t>- принцип доступности  среды - </a:t>
            </a:r>
            <a:r>
              <a:rPr lang="ru-RU" altLang="en-US" sz="1600" dirty="0">
                <a:solidFill>
                  <a:srgbClr val="000000"/>
                </a:solidFill>
                <a:latin typeface="Times New Roman" pitchFamily="18" charset="0"/>
              </a:rPr>
              <a:t>игры расположены на нижних открытых полках, что обеспечивает  свободный доступ к ним детей.</a:t>
            </a:r>
          </a:p>
          <a:p>
            <a:pPr defTabSz="912813" eaLnBrk="1" latinLnBrk="0" hangingPunct="1">
              <a:spcBef>
                <a:spcPct val="0"/>
              </a:spcBef>
            </a:pPr>
            <a:endParaRPr lang="ru-RU" altLang="en-US" sz="16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2813" eaLnBrk="1" latinLnBrk="0" hangingPunct="1">
              <a:spcBef>
                <a:spcPct val="0"/>
              </a:spcBef>
            </a:pPr>
            <a:endParaRPr lang="ru-RU" altLang="en-US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613"/>
            <a:ext cx="4294188" cy="3221037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8675" y="1928813"/>
            <a:ext cx="3995738" cy="2997200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2813" eaLnBrk="1" hangingPunct="1">
              <a:lnSpc>
                <a:spcPct val="100000"/>
              </a:lnSpc>
            </a:pPr>
            <a:r>
              <a:rPr lang="ru-RU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Остров «Умники и умницы» - уголок развития высших психических </a:t>
            </a:r>
            <a:br>
              <a:rPr lang="ru-RU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функций</a:t>
            </a:r>
          </a:p>
        </p:txBody>
      </p:sp>
      <p:pic>
        <p:nvPicPr>
          <p:cNvPr id="22533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841375"/>
            <a:ext cx="4281488" cy="2752725"/>
          </a:xfrm>
          <a:prstGeom prst="ellipse">
            <a:avLst/>
          </a:prstGeom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43350"/>
            <a:ext cx="4510088" cy="2913063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6094413" y="1268413"/>
            <a:ext cx="5832475" cy="332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2813" eaLnBrk="1" latinLnBrk="0">
              <a:spcBef>
                <a:spcPct val="0"/>
              </a:spcBef>
            </a:pPr>
            <a:r>
              <a:rPr lang="ru-RU" altLang="en-US" sz="1400" b="1" i="1" dirty="0">
                <a:solidFill>
                  <a:srgbClr val="000000"/>
                </a:solidFill>
                <a:latin typeface="Times New Roman" pitchFamily="18" charset="0"/>
              </a:rPr>
              <a:t>- принцип эстетичности (насыщенности) </a:t>
            </a:r>
            <a:r>
              <a:rPr lang="ru-RU" altLang="en-US" sz="1400" dirty="0">
                <a:solidFill>
                  <a:srgbClr val="000000"/>
                </a:solidFill>
                <a:latin typeface="Times New Roman" pitchFamily="18" charset="0"/>
              </a:rPr>
              <a:t>среды - в уголке имеется большое количество пособий: логические кубики, предметное лото, развивающие игры на внимание и т.д.;</a:t>
            </a:r>
          </a:p>
          <a:p>
            <a:pPr algn="just" defTabSz="912813" eaLnBrk="1" latinLnBrk="0">
              <a:spcBef>
                <a:spcPct val="0"/>
              </a:spcBef>
            </a:pPr>
            <a:endParaRPr lang="ru-RU" altLang="en-US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912813" eaLnBrk="1" latinLnBrk="0">
              <a:spcBef>
                <a:spcPct val="0"/>
              </a:spcBef>
            </a:pPr>
            <a:r>
              <a:rPr lang="ru-RU" altLang="en-US" sz="1400" b="1" i="1" dirty="0">
                <a:solidFill>
                  <a:srgbClr val="000000"/>
                </a:solidFill>
                <a:latin typeface="Times New Roman" pitchFamily="18" charset="0"/>
              </a:rPr>
              <a:t>- принцип вариативности (</a:t>
            </a:r>
            <a:r>
              <a:rPr lang="ru-RU" altLang="en-US" sz="1400" b="1" i="1" dirty="0" err="1">
                <a:solidFill>
                  <a:srgbClr val="000000"/>
                </a:solidFill>
                <a:latin typeface="Times New Roman" pitchFamily="18" charset="0"/>
              </a:rPr>
              <a:t>трансформируемости</a:t>
            </a:r>
            <a:r>
              <a:rPr lang="ru-RU" altLang="en-US" sz="1400" b="1" i="1" dirty="0">
                <a:solidFill>
                  <a:srgbClr val="000000"/>
                </a:solidFill>
                <a:latin typeface="Times New Roman" pitchFamily="18" charset="0"/>
              </a:rPr>
              <a:t>) </a:t>
            </a:r>
            <a:r>
              <a:rPr lang="ru-RU" altLang="en-US" sz="1400" dirty="0">
                <a:solidFill>
                  <a:srgbClr val="000000"/>
                </a:solidFill>
                <a:latin typeface="Times New Roman" pitchFamily="18" charset="0"/>
              </a:rPr>
              <a:t>пространства - уголок постоянно обновляется, игры усложняются в зависимости от возраста и речевого развития детей;</a:t>
            </a:r>
          </a:p>
          <a:p>
            <a:pPr algn="just" defTabSz="912813" eaLnBrk="1" latinLnBrk="0">
              <a:spcBef>
                <a:spcPct val="0"/>
              </a:spcBef>
            </a:pPr>
            <a:endParaRPr lang="ru-RU" altLang="en-US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912813" eaLnBrk="1" latinLnBrk="0">
              <a:spcBef>
                <a:spcPct val="0"/>
              </a:spcBef>
            </a:pPr>
            <a:r>
              <a:rPr lang="ru-RU" altLang="en-US" sz="1400" b="1" i="1" dirty="0">
                <a:solidFill>
                  <a:srgbClr val="000000"/>
                </a:solidFill>
                <a:latin typeface="Times New Roman" pitchFamily="18" charset="0"/>
              </a:rPr>
              <a:t>- принцип интеграции (</a:t>
            </a:r>
            <a:r>
              <a:rPr lang="ru-RU" altLang="en-US" sz="1400" b="1" i="1" dirty="0" err="1">
                <a:solidFill>
                  <a:srgbClr val="000000"/>
                </a:solidFill>
                <a:latin typeface="Times New Roman" pitchFamily="18" charset="0"/>
              </a:rPr>
              <a:t>полифункциональности</a:t>
            </a:r>
            <a:r>
              <a:rPr lang="ru-RU" altLang="en-US" sz="1400" b="1" i="1" dirty="0">
                <a:solidFill>
                  <a:srgbClr val="000000"/>
                </a:solidFill>
                <a:latin typeface="Times New Roman" pitchFamily="18" charset="0"/>
              </a:rPr>
              <a:t>) </a:t>
            </a:r>
            <a:r>
              <a:rPr lang="ru-RU" altLang="en-US" sz="1400" dirty="0">
                <a:solidFill>
                  <a:srgbClr val="000000"/>
                </a:solidFill>
                <a:latin typeface="Times New Roman" pitchFamily="18" charset="0"/>
              </a:rPr>
              <a:t>материалов - пособия данного раздела могут использоваться в других видах деятельности, например, активизации словарного запаса;</a:t>
            </a:r>
          </a:p>
          <a:p>
            <a:pPr algn="just" defTabSz="912813" eaLnBrk="1" latinLnBrk="0">
              <a:spcBef>
                <a:spcPct val="0"/>
              </a:spcBef>
            </a:pPr>
            <a:endParaRPr lang="ru-RU" altLang="en-US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912813" eaLnBrk="1" latinLnBrk="0">
              <a:spcBef>
                <a:spcPct val="0"/>
              </a:spcBef>
            </a:pPr>
            <a:r>
              <a:rPr lang="ru-RU" altLang="en-US" sz="1400" b="1" i="1" dirty="0">
                <a:solidFill>
                  <a:srgbClr val="000000"/>
                </a:solidFill>
                <a:latin typeface="Times New Roman" pitchFamily="18" charset="0"/>
              </a:rPr>
              <a:t>- принцип доступности </a:t>
            </a:r>
            <a:r>
              <a:rPr lang="ru-RU" altLang="en-US" sz="1400" dirty="0">
                <a:solidFill>
                  <a:srgbClr val="000000"/>
                </a:solidFill>
                <a:latin typeface="Times New Roman" pitchFamily="18" charset="0"/>
              </a:rPr>
              <a:t>среды - игры расположены на нижних открытых полках, что обеспечивает свободный доступ к ним детей.</a:t>
            </a:r>
          </a:p>
          <a:p>
            <a:pPr algn="just" defTabSz="912813" eaLnBrk="1" latinLnBrk="0">
              <a:spcBef>
                <a:spcPct val="0"/>
              </a:spcBef>
            </a:pPr>
            <a:r>
              <a:rPr lang="ru-RU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6463" y="1958975"/>
            <a:ext cx="3917950" cy="2938463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2238"/>
            <a:ext cx="12188825" cy="939800"/>
          </a:xfrm>
        </p:spPr>
        <p:txBody>
          <a:bodyPr/>
          <a:lstStyle/>
          <a:p>
            <a:pPr defTabSz="912813" eaLnBrk="1" hangingPunct="1">
              <a:lnSpc>
                <a:spcPct val="100000"/>
              </a:lnSpc>
            </a:pPr>
            <a:r>
              <a:rPr lang="ru-RU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Остров «От А до Я» - уголок развития звуко-буквенного анализа и обучения </a:t>
            </a:r>
            <a:br>
              <a:rPr lang="ru-RU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alt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детей чтению</a:t>
            </a:r>
          </a:p>
        </p:txBody>
      </p:sp>
      <p:pic>
        <p:nvPicPr>
          <p:cNvPr id="23557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687388"/>
            <a:ext cx="4727575" cy="3641725"/>
          </a:xfrm>
          <a:prstGeom prst="ellipse">
            <a:avLst/>
          </a:prstGeom>
        </p:spPr>
      </p:pic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6310313" y="1268413"/>
            <a:ext cx="5040312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912813" eaLnBrk="1" latinLnBrk="0">
              <a:spcBef>
                <a:spcPct val="0"/>
              </a:spcBef>
            </a:pPr>
            <a:r>
              <a:rPr lang="ru-RU" altLang="en-US" sz="16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en-US" sz="1600" b="1" i="1" dirty="0">
                <a:solidFill>
                  <a:srgbClr val="000000"/>
                </a:solidFill>
                <a:latin typeface="Times New Roman" pitchFamily="18" charset="0"/>
              </a:rPr>
              <a:t>принцип насыщенности среды</a:t>
            </a:r>
            <a:r>
              <a:rPr lang="ru-RU" altLang="en-US" sz="1600" dirty="0">
                <a:solidFill>
                  <a:srgbClr val="000000"/>
                </a:solidFill>
                <a:latin typeface="Times New Roman" pitchFamily="18" charset="0"/>
              </a:rPr>
              <a:t> -в старшей возрастной группе в кабинете логопеда должно быть представлено достаточное количество игр и пособий для подготовки детей к обучению грамоте и развитию интереса к учебной деятельности;</a:t>
            </a:r>
          </a:p>
          <a:p>
            <a:pPr algn="just" defTabSz="912813" eaLnBrk="1" latinLnBrk="0">
              <a:spcBef>
                <a:spcPct val="0"/>
              </a:spcBef>
            </a:pPr>
            <a:endParaRPr lang="ru-RU" altLang="en-US" sz="16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912813" eaLnBrk="1" latinLnBrk="0">
              <a:spcBef>
                <a:spcPct val="0"/>
              </a:spcBef>
            </a:pPr>
            <a:r>
              <a:rPr lang="ru-RU" altLang="en-US" sz="1600" b="1" i="1" dirty="0">
                <a:solidFill>
                  <a:srgbClr val="000000"/>
                </a:solidFill>
                <a:latin typeface="Times New Roman" pitchFamily="18" charset="0"/>
              </a:rPr>
              <a:t>- принцип </a:t>
            </a:r>
            <a:r>
              <a:rPr lang="ru-RU" altLang="en-US" sz="1600" b="1" i="1" dirty="0" err="1">
                <a:solidFill>
                  <a:srgbClr val="000000"/>
                </a:solidFill>
                <a:latin typeface="Times New Roman" pitchFamily="18" charset="0"/>
              </a:rPr>
              <a:t>трансформируемости</a:t>
            </a:r>
            <a:r>
              <a:rPr lang="ru-RU" altLang="en-US" sz="1600" b="1" i="1" dirty="0">
                <a:solidFill>
                  <a:srgbClr val="000000"/>
                </a:solidFill>
                <a:latin typeface="Times New Roman" pitchFamily="18" charset="0"/>
              </a:rPr>
              <a:t> (мобильности) </a:t>
            </a:r>
            <a:r>
              <a:rPr lang="ru-RU" altLang="en-US" sz="1600" dirty="0">
                <a:solidFill>
                  <a:srgbClr val="000000"/>
                </a:solidFill>
                <a:latin typeface="Times New Roman" pitchFamily="18" charset="0"/>
              </a:rPr>
              <a:t>пространства  - уголок обучения грамоте оформляется для детей старшего дошкольного возраста, тем не менее, материал с каждой темой усложняется, пополняется новыми пособиями;</a:t>
            </a:r>
          </a:p>
          <a:p>
            <a:pPr algn="just" defTabSz="912813" eaLnBrk="1" latinLnBrk="0">
              <a:spcBef>
                <a:spcPct val="0"/>
              </a:spcBef>
            </a:pPr>
            <a:endParaRPr lang="ru-RU" altLang="en-US" sz="16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defTabSz="912813" eaLnBrk="1" latinLnBrk="0">
              <a:spcBef>
                <a:spcPct val="0"/>
              </a:spcBef>
            </a:pPr>
            <a:r>
              <a:rPr lang="ru-RU" altLang="en-US" sz="1600" b="1" i="1" dirty="0">
                <a:solidFill>
                  <a:srgbClr val="000000"/>
                </a:solidFill>
                <a:latin typeface="Times New Roman" pitchFamily="18" charset="0"/>
              </a:rPr>
              <a:t>- принцип доступности среды - </a:t>
            </a:r>
            <a:r>
              <a:rPr lang="ru-RU" altLang="en-US" sz="1600" dirty="0">
                <a:solidFill>
                  <a:srgbClr val="000000"/>
                </a:solidFill>
                <a:latin typeface="Times New Roman" pitchFamily="18" charset="0"/>
              </a:rPr>
              <a:t>игры находятся в свободном доступе для детей. </a:t>
            </a:r>
          </a:p>
          <a:p>
            <a:pPr algn="just" defTabSz="912813" eaLnBrk="1" latinLnBrk="0">
              <a:spcBef>
                <a:spcPct val="0"/>
              </a:spcBef>
            </a:pPr>
            <a:endParaRPr lang="ru-RU" altLang="en-US" sz="16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2813" eaLnBrk="1" latinLnBrk="0">
              <a:spcBef>
                <a:spcPct val="0"/>
              </a:spcBef>
            </a:pPr>
            <a:endParaRPr lang="ru-RU" altLang="en-US" sz="16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3892" y="3454401"/>
            <a:ext cx="4535488" cy="3402012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30213" y="122238"/>
            <a:ext cx="11496675" cy="939800"/>
          </a:xfrm>
        </p:spPr>
        <p:txBody>
          <a:bodyPr/>
          <a:lstStyle/>
          <a:p>
            <a:pPr defTabSz="912813" eaLnBrk="1" hangingPunct="1">
              <a:lnSpc>
                <a:spcPct val="100000"/>
              </a:lnSpc>
            </a:pPr>
            <a:r>
              <a:rPr lang="ru-RU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Библиотека, знакомство детей с детскими писателями, выставки по темам</a:t>
            </a:r>
          </a:p>
        </p:txBody>
      </p:sp>
      <p:pic>
        <p:nvPicPr>
          <p:cNvPr id="24581" name="Picture 5" descr="IMG_5398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33675" y="3043238"/>
            <a:ext cx="3721100" cy="3459162"/>
          </a:xfrm>
          <a:prstGeom prst="ellipse">
            <a:avLst/>
          </a:prstGeom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1062038"/>
            <a:ext cx="3911600" cy="3960812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24583" name="Picture 7" descr="IMG_5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0250" y="1062038"/>
            <a:ext cx="3838575" cy="3683000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4413" y="2903538"/>
            <a:ext cx="3671887" cy="3478212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2238"/>
            <a:ext cx="12188825" cy="939800"/>
          </a:xfrm>
        </p:spPr>
        <p:txBody>
          <a:bodyPr/>
          <a:lstStyle/>
          <a:p>
            <a:pPr defTabSz="912813" eaLnBrk="1" latinLnBrk="0">
              <a:lnSpc>
                <a:spcPct val="100000"/>
              </a:lnSpc>
            </a:pPr>
            <a:r>
              <a:rPr lang="ru-RU" altLang="en-US" sz="29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Создание предметно-пространственной развивающей образовательной среды кабинета учителя-логопеда в современных условиях </a:t>
            </a:r>
          </a:p>
        </p:txBody>
      </p:sp>
      <p:sp>
        <p:nvSpPr>
          <p:cNvPr id="614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62038"/>
            <a:ext cx="5807075" cy="5605462"/>
          </a:xfrm>
        </p:spPr>
        <p:txBody>
          <a:bodyPr/>
          <a:lstStyle/>
          <a:p>
            <a:pPr marL="0" lvl="1" indent="0" algn="just" defTabSz="912813" eaLnBrk="1" latinLnBrk="0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Новые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стандарты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,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которые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предъявляются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к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качеству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образования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,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заставляют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по-новому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взглянуть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на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организацию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предметно-пространственной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среды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в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дошкольном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образовательном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учреждении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.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Предъявляют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ряд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требований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,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которым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должен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соответствовать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логопедический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кабинет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.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Он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должен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быть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оснащен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всем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необходимым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для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создания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благоприятной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речевой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среды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-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только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так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дети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смогут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избавиться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от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своих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дефектов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и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хорошо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подготовиться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к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дальнейшему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обучению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в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 err="1">
                <a:solidFill>
                  <a:srgbClr val="535353"/>
                </a:solidFill>
                <a:latin typeface="Times New Roman" pitchFamily="18" charset="0"/>
              </a:rPr>
              <a:t>школе</a:t>
            </a:r>
            <a:r>
              <a:rPr kumimoji="1" lang="ru-RU" altLang="ru-RU" sz="2400" dirty="0">
                <a:solidFill>
                  <a:srgbClr val="535353"/>
                </a:solidFill>
                <a:latin typeface="Times New Roman" pitchFamily="18" charset="0"/>
              </a:rPr>
              <a:t> </a:t>
            </a:r>
            <a:r>
              <a:rPr kumimoji="1" lang="en-US" altLang="ru-RU" sz="2400" dirty="0">
                <a:solidFill>
                  <a:srgbClr val="535353"/>
                </a:solidFill>
                <a:latin typeface="Times New Roman" pitchFamily="18" charset="0"/>
              </a:rPr>
              <a:t>[3]</a:t>
            </a:r>
            <a:r>
              <a:rPr kumimoji="1" lang="ru-RU" altLang="ru-RU" sz="2400" dirty="0">
                <a:solidFill>
                  <a:srgbClr val="535353"/>
                </a:solidFill>
                <a:latin typeface="Times New Roman" pitchFamily="18" charset="0"/>
              </a:rPr>
              <a:t>.</a:t>
            </a:r>
            <a:endParaRPr kumimoji="1" lang="en-US" altLang="ru-RU" sz="2400" dirty="0">
              <a:solidFill>
                <a:srgbClr val="535353"/>
              </a:solidFill>
              <a:latin typeface="Times New Roman" pitchFamily="18" charset="0"/>
            </a:endParaRP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5662613" y="1062038"/>
            <a:ext cx="6526212" cy="5605462"/>
          </a:xfrm>
        </p:spPr>
        <p:txBody>
          <a:bodyPr/>
          <a:lstStyle/>
          <a:p>
            <a:pPr algn="just"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r>
              <a:rPr kumimoji="1" lang="en-US" altLang="ru-RU" sz="1700" b="1" dirty="0" err="1">
                <a:solidFill>
                  <a:srgbClr val="292929"/>
                </a:solidFill>
                <a:latin typeface="Times New Roman" pitchFamily="18" charset="0"/>
              </a:rPr>
              <a:t>При</a:t>
            </a:r>
            <a:r>
              <a:rPr kumimoji="1" lang="en-US" altLang="ru-RU" sz="1700" b="1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b="1" dirty="0" err="1">
                <a:solidFill>
                  <a:srgbClr val="292929"/>
                </a:solidFill>
                <a:latin typeface="Times New Roman" pitchFamily="18" charset="0"/>
              </a:rPr>
              <a:t>создании</a:t>
            </a:r>
            <a:r>
              <a:rPr kumimoji="1" lang="en-US" altLang="ru-RU" sz="1700" b="1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b="1" dirty="0" err="1">
                <a:solidFill>
                  <a:srgbClr val="292929"/>
                </a:solidFill>
                <a:latin typeface="Times New Roman" pitchFamily="18" charset="0"/>
              </a:rPr>
              <a:t>коррекционно-развивающей</a:t>
            </a:r>
            <a:r>
              <a:rPr kumimoji="1" lang="en-US" altLang="ru-RU" sz="1700" b="1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b="1" dirty="0" err="1">
                <a:solidFill>
                  <a:srgbClr val="292929"/>
                </a:solidFill>
                <a:latin typeface="Times New Roman" pitchFamily="18" charset="0"/>
              </a:rPr>
              <a:t>среды</a:t>
            </a:r>
            <a:r>
              <a:rPr kumimoji="1" lang="en-US" altLang="ru-RU" sz="1700" b="1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b="1" dirty="0" err="1">
                <a:solidFill>
                  <a:srgbClr val="292929"/>
                </a:solidFill>
                <a:latin typeface="Times New Roman" pitchFamily="18" charset="0"/>
              </a:rPr>
              <a:t>важно</a:t>
            </a:r>
            <a:r>
              <a:rPr kumimoji="1" lang="en-US" altLang="ru-RU" sz="1700" b="1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b="1" dirty="0" err="1">
                <a:solidFill>
                  <a:srgbClr val="292929"/>
                </a:solidFill>
                <a:latin typeface="Times New Roman" pitchFamily="18" charset="0"/>
              </a:rPr>
              <a:t>учитывать</a:t>
            </a:r>
            <a:r>
              <a:rPr kumimoji="1" lang="en-US" altLang="ru-RU" sz="1700" b="1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b="1" dirty="0" err="1">
                <a:solidFill>
                  <a:srgbClr val="292929"/>
                </a:solidFill>
                <a:latin typeface="Times New Roman" pitchFamily="18" charset="0"/>
              </a:rPr>
              <a:t>следующие</a:t>
            </a:r>
            <a:r>
              <a:rPr kumimoji="1" lang="en-US" altLang="ru-RU" sz="1700" b="1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b="1" dirty="0" err="1">
                <a:solidFill>
                  <a:srgbClr val="292929"/>
                </a:solidFill>
                <a:latin typeface="Times New Roman" pitchFamily="18" charset="0"/>
              </a:rPr>
              <a:t>принципы</a:t>
            </a:r>
            <a:r>
              <a:rPr kumimoji="1" lang="en-US" altLang="ru-RU" sz="1700" b="1" dirty="0">
                <a:solidFill>
                  <a:srgbClr val="292929"/>
                </a:solidFill>
                <a:latin typeface="Times New Roman" pitchFamily="18" charset="0"/>
              </a:rPr>
              <a:t>:</a:t>
            </a:r>
          </a:p>
          <a:p>
            <a:pPr algn="just"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r>
              <a:rPr kumimoji="1" lang="en-US" altLang="ru-RU" sz="1700" b="1" i="1" dirty="0">
                <a:solidFill>
                  <a:srgbClr val="292929"/>
                </a:solidFill>
                <a:latin typeface="Times New Roman" pitchFamily="18" charset="0"/>
              </a:rPr>
              <a:t>-</a:t>
            </a:r>
            <a:r>
              <a:rPr kumimoji="1" lang="ru-RU" altLang="ru-RU" sz="1700" b="1" i="1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b="1" i="1" dirty="0" err="1">
                <a:solidFill>
                  <a:srgbClr val="292929"/>
                </a:solidFill>
                <a:latin typeface="Times New Roman" pitchFamily="18" charset="0"/>
              </a:rPr>
              <a:t>доступность.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Кабинет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логопеда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в ДОУ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должен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быть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оборудован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таким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образом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,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чтобы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все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материалы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для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самостоятельной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работы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дошкольников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располагались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в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свободном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для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них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доступе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(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на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открытых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нижних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полках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)</a:t>
            </a:r>
          </a:p>
          <a:p>
            <a:pPr algn="just"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r>
              <a:rPr kumimoji="1" lang="en-US" altLang="ru-RU" sz="1700" b="1" i="1" dirty="0">
                <a:solidFill>
                  <a:srgbClr val="292929"/>
                </a:solidFill>
                <a:latin typeface="Times New Roman" pitchFamily="18" charset="0"/>
              </a:rPr>
              <a:t>- </a:t>
            </a:r>
            <a:r>
              <a:rPr kumimoji="1" lang="en-US" altLang="ru-RU" sz="1700" b="1" i="1" dirty="0" err="1">
                <a:solidFill>
                  <a:srgbClr val="292929"/>
                </a:solidFill>
                <a:latin typeface="Times New Roman" pitchFamily="18" charset="0"/>
              </a:rPr>
              <a:t>системность</a:t>
            </a:r>
            <a:r>
              <a:rPr kumimoji="1" lang="en-US" altLang="ru-RU" sz="1700" b="1" i="1" dirty="0">
                <a:solidFill>
                  <a:srgbClr val="292929"/>
                </a:solidFill>
                <a:latin typeface="Times New Roman" pitchFamily="18" charset="0"/>
              </a:rPr>
              <a:t>.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Все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материалы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должны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быть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по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темам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,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для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которых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отведено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определенное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место</a:t>
            </a:r>
            <a:endParaRPr kumimoji="1" lang="en-US" altLang="ru-RU" sz="1700" dirty="0">
              <a:solidFill>
                <a:srgbClr val="292929"/>
              </a:solidFill>
              <a:latin typeface="Times New Roman" pitchFamily="18" charset="0"/>
            </a:endParaRPr>
          </a:p>
          <a:p>
            <a:pPr algn="just"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- </a:t>
            </a:r>
            <a:r>
              <a:rPr kumimoji="1" lang="en-US" altLang="ru-RU" sz="1700" b="1" i="1" dirty="0" err="1">
                <a:solidFill>
                  <a:srgbClr val="292929"/>
                </a:solidFill>
                <a:latin typeface="Times New Roman" pitchFamily="18" charset="0"/>
              </a:rPr>
              <a:t>интеграция</a:t>
            </a:r>
            <a:r>
              <a:rPr kumimoji="1" lang="en-US" altLang="ru-RU" sz="1700" b="1" i="1" dirty="0">
                <a:solidFill>
                  <a:srgbClr val="292929"/>
                </a:solidFill>
                <a:latin typeface="Times New Roman" pitchFamily="18" charset="0"/>
              </a:rPr>
              <a:t>.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Дидактические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материалы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и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оборудование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одной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образовательной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области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могут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применяться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и в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других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областях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.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Игры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 и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дидактический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материал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должны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быть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подобраны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в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соответствии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с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возрастом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и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корригируемым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нарушением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у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ребенка</a:t>
            </a:r>
            <a:endParaRPr kumimoji="1" lang="en-US" altLang="ru-RU" sz="1700" dirty="0">
              <a:solidFill>
                <a:srgbClr val="292929"/>
              </a:solidFill>
              <a:latin typeface="Times New Roman" pitchFamily="18" charset="0"/>
            </a:endParaRPr>
          </a:p>
          <a:p>
            <a:pPr algn="just"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r>
              <a:rPr kumimoji="1" lang="en-US" altLang="ru-RU" sz="1700" b="1" i="1" dirty="0">
                <a:solidFill>
                  <a:srgbClr val="292929"/>
                </a:solidFill>
                <a:latin typeface="Times New Roman" pitchFamily="18" charset="0"/>
              </a:rPr>
              <a:t>- </a:t>
            </a:r>
            <a:r>
              <a:rPr kumimoji="1" lang="en-US" altLang="ru-RU" sz="1700" b="1" i="1" dirty="0" err="1">
                <a:solidFill>
                  <a:srgbClr val="292929"/>
                </a:solidFill>
                <a:latin typeface="Times New Roman" pitchFamily="18" charset="0"/>
              </a:rPr>
              <a:t>мобильность</a:t>
            </a:r>
            <a:r>
              <a:rPr kumimoji="1" lang="en-US" altLang="ru-RU" sz="1700" b="1" i="1" dirty="0">
                <a:solidFill>
                  <a:srgbClr val="292929"/>
                </a:solidFill>
                <a:latin typeface="Times New Roman" pitchFamily="18" charset="0"/>
              </a:rPr>
              <a:t>.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Столы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должны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раздвигаться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,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все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настенные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материалы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можно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легко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снять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и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перенести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на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другое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место</a:t>
            </a:r>
            <a:endParaRPr kumimoji="1" lang="en-US" altLang="ru-RU" sz="1700" dirty="0">
              <a:solidFill>
                <a:srgbClr val="292929"/>
              </a:solidFill>
              <a:latin typeface="Times New Roman" pitchFamily="18" charset="0"/>
            </a:endParaRPr>
          </a:p>
          <a:p>
            <a:pPr algn="just"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r>
              <a:rPr kumimoji="1" lang="en-US" altLang="ru-RU" sz="1700" b="1" i="1" dirty="0">
                <a:solidFill>
                  <a:srgbClr val="292929"/>
                </a:solidFill>
                <a:latin typeface="Times New Roman" pitchFamily="18" charset="0"/>
              </a:rPr>
              <a:t>- </a:t>
            </a:r>
            <a:r>
              <a:rPr kumimoji="1" lang="en-US" altLang="ru-RU" sz="1700" b="1" i="1" dirty="0" err="1">
                <a:solidFill>
                  <a:srgbClr val="292929"/>
                </a:solidFill>
                <a:latin typeface="Times New Roman" pitchFamily="18" charset="0"/>
              </a:rPr>
              <a:t>вариативность</a:t>
            </a:r>
            <a:r>
              <a:rPr kumimoji="1" lang="en-US" altLang="ru-RU" sz="1700" b="1" i="1" dirty="0">
                <a:solidFill>
                  <a:srgbClr val="292929"/>
                </a:solidFill>
                <a:latin typeface="Times New Roman" pitchFamily="18" charset="0"/>
              </a:rPr>
              <a:t>.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Все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материалы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,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пособия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и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дидактические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игры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должны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быть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многовариантны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</a:p>
          <a:p>
            <a:pPr algn="just"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r>
              <a:rPr kumimoji="1" lang="en-US" altLang="ru-RU" sz="1700" b="1" i="1" dirty="0">
                <a:solidFill>
                  <a:srgbClr val="292929"/>
                </a:solidFill>
                <a:latin typeface="Times New Roman" pitchFamily="18" charset="0"/>
              </a:rPr>
              <a:t>- </a:t>
            </a:r>
            <a:r>
              <a:rPr kumimoji="1" lang="en-US" altLang="ru-RU" sz="1700" b="1" i="1" dirty="0" err="1">
                <a:solidFill>
                  <a:srgbClr val="292929"/>
                </a:solidFill>
                <a:latin typeface="Times New Roman" pitchFamily="18" charset="0"/>
              </a:rPr>
              <a:t>эстетичность</a:t>
            </a:r>
            <a:r>
              <a:rPr kumimoji="1" lang="en-US" altLang="ru-RU" sz="1700" b="1" i="1" dirty="0">
                <a:solidFill>
                  <a:srgbClr val="292929"/>
                </a:solidFill>
                <a:latin typeface="Times New Roman" pitchFamily="18" charset="0"/>
              </a:rPr>
              <a:t>.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Наглядные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материалы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,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методические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пособия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и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мебель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должны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быть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выполнены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из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современных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материалов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,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красиво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оформлены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,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чтобы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детям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было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интересно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находиться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в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 err="1">
                <a:solidFill>
                  <a:srgbClr val="292929"/>
                </a:solidFill>
                <a:latin typeface="Times New Roman" pitchFamily="18" charset="0"/>
              </a:rPr>
              <a:t>кабинете</a:t>
            </a:r>
            <a:r>
              <a:rPr kumimoji="1" lang="ru-RU" altLang="ru-RU" sz="1700" dirty="0">
                <a:solidFill>
                  <a:srgbClr val="292929"/>
                </a:solidFill>
                <a:latin typeface="Times New Roman" pitchFamily="18" charset="0"/>
              </a:rPr>
              <a:t> </a:t>
            </a:r>
            <a:r>
              <a:rPr kumimoji="1" lang="en-US" altLang="ru-RU" sz="1700" dirty="0">
                <a:solidFill>
                  <a:srgbClr val="292929"/>
                </a:solidFill>
                <a:latin typeface="Times New Roman" pitchFamily="18" charset="0"/>
              </a:rPr>
              <a:t>[2]</a:t>
            </a:r>
            <a:r>
              <a:rPr kumimoji="1" lang="ru-RU" altLang="ru-RU" sz="1700" dirty="0">
                <a:solidFill>
                  <a:srgbClr val="292929"/>
                </a:solidFill>
                <a:latin typeface="Times New Roman" pitchFamily="18" charset="0"/>
              </a:rPr>
              <a:t>.</a:t>
            </a:r>
            <a:endParaRPr kumimoji="1" lang="en-US" altLang="ru-RU" sz="1700" dirty="0">
              <a:solidFill>
                <a:srgbClr val="292929"/>
              </a:solidFill>
              <a:latin typeface="Times New Roman" pitchFamily="18" charset="0"/>
            </a:endParaRPr>
          </a:p>
        </p:txBody>
      </p:sp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4294188" y="4867275"/>
            <a:ext cx="254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2813" eaLnBrk="1" hangingPunct="1">
              <a:lnSpc>
                <a:spcPct val="100000"/>
              </a:lnSpc>
            </a:pPr>
            <a:r>
              <a:rPr lang="ru-RU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Уголок взаимодействия с родителями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592138"/>
            <a:ext cx="4079875" cy="3556000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25606" name="Picture 6" descr="IMG_5403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1938" y="3184525"/>
            <a:ext cx="4248150" cy="3671888"/>
          </a:xfrm>
          <a:prstGeom prst="ellipse">
            <a:avLst/>
          </a:prstGeom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6850" y="1649413"/>
            <a:ext cx="3541713" cy="3556000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24582" name="Rectangle 8"/>
          <p:cNvSpPr>
            <a:spLocks noChangeArrowheads="1"/>
          </p:cNvSpPr>
          <p:nvPr/>
        </p:nvSpPr>
        <p:spPr bwMode="auto">
          <a:xfrm>
            <a:off x="7548563" y="1649413"/>
            <a:ext cx="4449762" cy="39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1" latinLnBrk="0" hangingPunct="1">
              <a:spcBef>
                <a:spcPct val="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ru-RU" altLang="en-US" sz="1800" dirty="0">
                <a:solidFill>
                  <a:srgbClr val="000000"/>
                </a:solidFill>
              </a:rPr>
              <a:t> график работы логопеда</a:t>
            </a:r>
          </a:p>
          <a:p>
            <a:pPr defTabSz="912813" eaLnBrk="1" latinLnBrk="0" hangingPunct="1">
              <a:spcBef>
                <a:spcPct val="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ru-RU" altLang="en-US" sz="1800" dirty="0">
                <a:solidFill>
                  <a:srgbClr val="000000"/>
                </a:solidFill>
              </a:rPr>
              <a:t> консультации для родителей</a:t>
            </a:r>
          </a:p>
          <a:p>
            <a:pPr defTabSz="912813" eaLnBrk="1" latinLnBrk="0" hangingPunct="1">
              <a:spcBef>
                <a:spcPct val="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ru-RU" altLang="en-US" sz="1800" dirty="0">
                <a:solidFill>
                  <a:srgbClr val="000000"/>
                </a:solidFill>
              </a:rPr>
              <a:t> различные памятки, буклеты</a:t>
            </a:r>
          </a:p>
          <a:p>
            <a:pPr defTabSz="912813" eaLnBrk="1" latinLnBrk="0" hangingPunct="1">
              <a:spcBef>
                <a:spcPct val="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ru-RU" altLang="en-US" sz="1800" dirty="0">
                <a:solidFill>
                  <a:srgbClr val="000000"/>
                </a:solidFill>
              </a:rPr>
              <a:t> круглые столы</a:t>
            </a:r>
          </a:p>
          <a:p>
            <a:pPr defTabSz="912813" eaLnBrk="1" latinLnBrk="0" hangingPunct="1">
              <a:spcBef>
                <a:spcPct val="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ru-RU" altLang="en-US" sz="1800" dirty="0">
                <a:solidFill>
                  <a:srgbClr val="000000"/>
                </a:solidFill>
              </a:rPr>
              <a:t> родительские собрания</a:t>
            </a:r>
          </a:p>
          <a:p>
            <a:pPr defTabSz="912813" eaLnBrk="1" latinLnBrk="0" hangingPunct="1">
              <a:spcBef>
                <a:spcPct val="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ru-RU" altLang="en-US" sz="1800" dirty="0">
                <a:solidFill>
                  <a:srgbClr val="000000"/>
                </a:solidFill>
              </a:rPr>
              <a:t> мастер-классы</a:t>
            </a:r>
          </a:p>
          <a:p>
            <a:pPr defTabSz="912813" eaLnBrk="1" latinLnBrk="0" hangingPunct="1">
              <a:spcBef>
                <a:spcPct val="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ru-RU" altLang="en-US" sz="1800" dirty="0">
                <a:solidFill>
                  <a:srgbClr val="000000"/>
                </a:solidFill>
              </a:rPr>
              <a:t> семинары-практикумы</a:t>
            </a:r>
          </a:p>
          <a:p>
            <a:pPr defTabSz="912813" eaLnBrk="1" latinLnBrk="0" hangingPunct="1">
              <a:spcBef>
                <a:spcPct val="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ru-RU" altLang="en-US" sz="1800" dirty="0">
                <a:solidFill>
                  <a:srgbClr val="000000"/>
                </a:solidFill>
              </a:rPr>
              <a:t> совместные проекты</a:t>
            </a:r>
          </a:p>
          <a:p>
            <a:pPr defTabSz="912813" eaLnBrk="1" latinLnBrk="0" hangingPunct="1">
              <a:spcBef>
                <a:spcPct val="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ru-RU" altLang="en-US" sz="1800" dirty="0">
                <a:solidFill>
                  <a:srgbClr val="000000"/>
                </a:solidFill>
              </a:rPr>
              <a:t> ведение индивидуальных тетрадей совместной деятельности, для закрепления умений в домашних условиях</a:t>
            </a:r>
          </a:p>
          <a:p>
            <a:pPr defTabSz="912813" eaLnBrk="1" latinLnBrk="0" hangingPunct="1">
              <a:spcBef>
                <a:spcPct val="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ru-RU" altLang="en-US" sz="1800" dirty="0">
                <a:solidFill>
                  <a:srgbClr val="000000"/>
                </a:solidFill>
              </a:rPr>
              <a:t> круглые столы</a:t>
            </a:r>
          </a:p>
          <a:p>
            <a:pPr defTabSz="912813" eaLnBrk="1" latinLnBrk="0" hangingPunct="1">
              <a:spcBef>
                <a:spcPct val="0"/>
              </a:spcBef>
              <a:buClr>
                <a:srgbClr val="000000"/>
              </a:buClr>
              <a:buFont typeface="Wingdings" pitchFamily="2" charset="2"/>
              <a:buChar char="Ø"/>
            </a:pPr>
            <a:r>
              <a:rPr lang="ru-RU" altLang="en-US" sz="1800" dirty="0">
                <a:solidFill>
                  <a:srgbClr val="000000"/>
                </a:solidFill>
              </a:rPr>
              <a:t> праздники, логопедические КВНы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692150"/>
            <a:ext cx="12188825" cy="4449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just" defTabSz="912813" eaLnBrk="1" latinLnBrk="0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1" lang="ru-RU" altLang="en-US" sz="2400" dirty="0">
                <a:solidFill>
                  <a:srgbClr val="292929"/>
                </a:solidFill>
                <a:latin typeface="Times New Roman" pitchFamily="18" charset="0"/>
              </a:rPr>
              <a:t>              </a:t>
            </a:r>
            <a:r>
              <a:rPr kumimoji="1" lang="ru-RU" altLang="en-US" sz="2400" dirty="0">
                <a:solidFill>
                  <a:srgbClr val="000000"/>
                </a:solidFill>
                <a:latin typeface="Times New Roman" pitchFamily="18" charset="0"/>
              </a:rPr>
              <a:t>Организация предметно-развивающей среды в логопедическом кабинете позволяет проводить индивидуальные и подгрупповые  занятия в игровой форме и решать  коррекционные задачи. А различные методические пособия дают возможность, действуя с ними, повышать интерес к занятиям, активизировать речевую деятельность детей.</a:t>
            </a:r>
          </a:p>
          <a:p>
            <a:pPr algn="just" defTabSz="912813" eaLnBrk="1" latinLnBrk="0">
              <a:lnSpc>
                <a:spcPct val="100000"/>
              </a:lnSpc>
              <a:spcBef>
                <a:spcPct val="20000"/>
              </a:spcBef>
              <a:buClrTx/>
              <a:buFontTx/>
              <a:buNone/>
            </a:pPr>
            <a:r>
              <a:rPr kumimoji="1" lang="ru-RU" altLang="en-US" sz="2400" dirty="0">
                <a:solidFill>
                  <a:srgbClr val="000000"/>
                </a:solidFill>
                <a:latin typeface="Times New Roman" pitchFamily="18" charset="0"/>
              </a:rPr>
              <a:t>              Таким образом, целенаправленная работа и грамотная организация предметно-развивающей среды  в деятельности учителя-логопеда ДОУ:</a:t>
            </a:r>
          </a:p>
          <a:p>
            <a:pPr algn="just"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Ø"/>
            </a:pPr>
            <a:r>
              <a:rPr kumimoji="1" lang="ru-RU" altLang="en-US" sz="2400" dirty="0">
                <a:solidFill>
                  <a:srgbClr val="000000"/>
                </a:solidFill>
                <a:latin typeface="Times New Roman" pitchFamily="18" charset="0"/>
              </a:rPr>
              <a:t>создает благоприятные условия для формирования речевых умений и навыков детей не только в специально организованном обучении, но и в самостоятельной деятельности;</a:t>
            </a:r>
          </a:p>
          <a:p>
            <a:pPr algn="just"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Ø"/>
            </a:pPr>
            <a:r>
              <a:rPr kumimoji="1" lang="ru-RU" altLang="en-US" sz="2400" dirty="0">
                <a:solidFill>
                  <a:srgbClr val="000000"/>
                </a:solidFill>
                <a:latin typeface="Times New Roman" pitchFamily="18" charset="0"/>
              </a:rPr>
              <a:t>обеспечивает высокий уровень речевой активности детей;</a:t>
            </a:r>
          </a:p>
          <a:p>
            <a:pPr algn="just"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Ø"/>
            </a:pPr>
            <a:r>
              <a:rPr kumimoji="1" lang="ru-RU" altLang="en-US" sz="2400" dirty="0">
                <a:solidFill>
                  <a:srgbClr val="000000"/>
                </a:solidFill>
                <a:latin typeface="Times New Roman" pitchFamily="18" charset="0"/>
              </a:rPr>
              <a:t>способствует овладению детьми речевыми умениями и навыками в естественной обстановке живой разговорной речи. </a:t>
            </a:r>
          </a:p>
        </p:txBody>
      </p: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5648325" y="3248025"/>
            <a:ext cx="25241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en-US" altLang="en-US"/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60000">
            <a:off x="7797800" y="4362450"/>
            <a:ext cx="2081213" cy="2747963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2813" eaLnBrk="1" hangingPunct="1">
              <a:lnSpc>
                <a:spcPct val="100000"/>
              </a:lnSpc>
            </a:pPr>
            <a:r>
              <a:rPr lang="en-US" altLang="ru-RU" sz="3200" dirty="0" err="1">
                <a:solidFill>
                  <a:srgbClr val="1B1760"/>
                </a:solidFill>
                <a:latin typeface="Times New Roman" pitchFamily="18" charset="0"/>
              </a:rPr>
              <a:t>Список</a:t>
            </a:r>
            <a:r>
              <a:rPr lang="en-US" altLang="ru-RU" sz="3200" dirty="0">
                <a:solidFill>
                  <a:srgbClr val="1B1760"/>
                </a:solidFill>
                <a:latin typeface="Times New Roman" pitchFamily="18" charset="0"/>
              </a:rPr>
              <a:t> </a:t>
            </a:r>
            <a:r>
              <a:rPr lang="en-US" altLang="ru-RU" sz="3200" dirty="0" err="1">
                <a:solidFill>
                  <a:srgbClr val="1B1760"/>
                </a:solidFill>
                <a:latin typeface="Times New Roman" pitchFamily="18" charset="0"/>
              </a:rPr>
              <a:t>использованных</a:t>
            </a:r>
            <a:r>
              <a:rPr lang="en-US" altLang="ru-RU" sz="3200" dirty="0">
                <a:solidFill>
                  <a:srgbClr val="1B1760"/>
                </a:solidFill>
                <a:latin typeface="Times New Roman" pitchFamily="18" charset="0"/>
              </a:rPr>
              <a:t> </a:t>
            </a:r>
            <a:r>
              <a:rPr lang="en-US" altLang="ru-RU" sz="3200" dirty="0" err="1">
                <a:solidFill>
                  <a:srgbClr val="1B1760"/>
                </a:solidFill>
                <a:latin typeface="Times New Roman" pitchFamily="18" charset="0"/>
              </a:rPr>
              <a:t>источников</a:t>
            </a:r>
            <a:endParaRPr lang="en-US" altLang="ru-RU" sz="3200" dirty="0">
              <a:solidFill>
                <a:srgbClr val="1B1760"/>
              </a:solidFill>
              <a:latin typeface="Times New Roman" pitchFamily="18" charset="0"/>
            </a:endParaRPr>
          </a:p>
        </p:txBody>
      </p:sp>
      <p:sp>
        <p:nvSpPr>
          <p:cNvPr id="2662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430213" y="908050"/>
            <a:ext cx="11303000" cy="5359400"/>
          </a:xfrm>
        </p:spPr>
        <p:txBody>
          <a:bodyPr/>
          <a:lstStyle/>
          <a:p>
            <a:pPr marL="0" lvl="0" indent="0" algn="just">
              <a:buNone/>
              <a:tabLst>
                <a:tab pos="457200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Дошкольный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логопункт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Документация, планирование и организация работы / Под ред. Ю.В Ивановой. М.: ГНОМ, 2014.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buNone/>
              <a:tabLst>
                <a:tab pos="457200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Развивающие технологии в логопедии / Под ред. В.М. Акименко.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Ростов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н/Д: Феникс, 2015.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buNone/>
              <a:tabLst>
                <a:tab pos="457200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Развитие фонематического восприятия и навыков звукового анализа и синтеза в играх и упражнениях / Под. ред. С.В. Коноваленко, М.И.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Кременцкой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М.: ГНОМ, 2018.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buNone/>
              <a:tabLst>
                <a:tab pos="457200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Речевая гимнастика для дошкольников. Книга для родителей и воспитателей / Под ред.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Новоторцевой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Н.В. Ярославль: Академия развития, 2012.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buNone/>
              <a:tabLst>
                <a:tab pos="457200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СанПиН  1.2.3685-21 от  01.03.2021.</a:t>
            </a:r>
          </a:p>
          <a:p>
            <a:pPr marL="0" lvl="0" indent="0" algn="just">
              <a:buNone/>
              <a:tabLst>
                <a:tab pos="457200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Федеральная адаптированная образовательная программа дошкольного образования от  24.11.2022. М.: Сфера, 2023.</a:t>
            </a:r>
          </a:p>
          <a:p>
            <a:pPr marL="0" lvl="0" indent="0" algn="just">
              <a:buNone/>
              <a:tabLst>
                <a:tab pos="457200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://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nsportal.ru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detskiy-sad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logopediya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prezentatsiya-proekt-predmetno-razvivayushchaya-sreda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None/>
            </a:pPr>
            <a:endParaRPr kumimoji="1" lang="en-US" altLang="ru-RU" sz="2100" dirty="0">
              <a:solidFill>
                <a:srgbClr val="29292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2813" eaLnBrk="1" latinLnBrk="0">
              <a:lnSpc>
                <a:spcPct val="100000"/>
              </a:lnSpc>
            </a:pPr>
            <a:r>
              <a:rPr lang="ru-RU" altLang="en-US" sz="33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Оборудование и оснащение кабинета в</a:t>
            </a:r>
            <a:br>
              <a:rPr lang="ru-RU" altLang="en-US" sz="33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altLang="en-US" sz="33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соответствии с </a:t>
            </a:r>
            <a:r>
              <a:rPr lang="ru-RU" altLang="en-US" sz="33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СанПиН</a:t>
            </a:r>
            <a:r>
              <a:rPr lang="ru-RU" altLang="en-US" sz="33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1.2.3685-21 от 01. 03. 2021 года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Ø"/>
            </a:pPr>
            <a:r>
              <a:rPr kumimoji="1" lang="en-US" altLang="ru-RU" sz="2400" dirty="0" err="1">
                <a:solidFill>
                  <a:srgbClr val="292929"/>
                </a:solidFill>
              </a:rPr>
              <a:t>большое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настенное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зеркало</a:t>
            </a:r>
            <a:r>
              <a:rPr kumimoji="1" lang="en-US" altLang="ru-RU" sz="2400" dirty="0">
                <a:solidFill>
                  <a:srgbClr val="292929"/>
                </a:solidFill>
              </a:rPr>
              <a:t> (50х150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см</a:t>
            </a:r>
            <a:r>
              <a:rPr kumimoji="1" lang="en-US" altLang="ru-RU" sz="2400" dirty="0">
                <a:solidFill>
                  <a:srgbClr val="292929"/>
                </a:solidFill>
              </a:rPr>
              <a:t>);</a:t>
            </a:r>
          </a:p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Ø"/>
            </a:pPr>
            <a:r>
              <a:rPr kumimoji="1" lang="en-US" altLang="ru-RU" sz="2400" dirty="0" err="1">
                <a:solidFill>
                  <a:srgbClr val="292929"/>
                </a:solidFill>
              </a:rPr>
              <a:t>индивидуальные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настольные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зеркала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для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работы</a:t>
            </a:r>
            <a:r>
              <a:rPr kumimoji="1" lang="en-US" altLang="ru-RU" sz="2400" dirty="0">
                <a:solidFill>
                  <a:srgbClr val="292929"/>
                </a:solidFill>
              </a:rPr>
              <a:t> с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детьми</a:t>
            </a:r>
            <a:r>
              <a:rPr kumimoji="1" lang="en-US" altLang="ru-RU" sz="2400" dirty="0">
                <a:solidFill>
                  <a:srgbClr val="292929"/>
                </a:solidFill>
              </a:rPr>
              <a:t>;</a:t>
            </a:r>
          </a:p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Ø"/>
            </a:pPr>
            <a:r>
              <a:rPr kumimoji="1" lang="en-US" altLang="ru-RU" sz="2400" dirty="0" err="1">
                <a:solidFill>
                  <a:srgbClr val="292929"/>
                </a:solidFill>
              </a:rPr>
              <a:t>мебель</a:t>
            </a:r>
            <a:r>
              <a:rPr kumimoji="1" lang="en-US" altLang="ru-RU" sz="2400" dirty="0">
                <a:solidFill>
                  <a:srgbClr val="292929"/>
                </a:solidFill>
              </a:rPr>
              <a:t> (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детские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столы</a:t>
            </a:r>
            <a:r>
              <a:rPr kumimoji="1" lang="en-US" altLang="ru-RU" sz="2400" dirty="0">
                <a:solidFill>
                  <a:srgbClr val="292929"/>
                </a:solidFill>
              </a:rPr>
              <a:t> и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стулья</a:t>
            </a:r>
            <a:r>
              <a:rPr kumimoji="1" lang="en-US" altLang="ru-RU" sz="2400" dirty="0">
                <a:solidFill>
                  <a:srgbClr val="292929"/>
                </a:solidFill>
              </a:rPr>
              <a:t>,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стол</a:t>
            </a:r>
            <a:r>
              <a:rPr kumimoji="1" lang="en-US" altLang="ru-RU" sz="2400" dirty="0">
                <a:solidFill>
                  <a:srgbClr val="292929"/>
                </a:solidFill>
              </a:rPr>
              <a:t> и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стул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для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логопеда</a:t>
            </a:r>
            <a:r>
              <a:rPr kumimoji="1" lang="en-US" altLang="ru-RU" sz="2400" dirty="0">
                <a:solidFill>
                  <a:srgbClr val="292929"/>
                </a:solidFill>
              </a:rPr>
              <a:t>);</a:t>
            </a:r>
          </a:p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Ø"/>
            </a:pPr>
            <a:r>
              <a:rPr kumimoji="1" lang="en-US" altLang="ru-RU" sz="2400" dirty="0" err="1">
                <a:solidFill>
                  <a:srgbClr val="292929"/>
                </a:solidFill>
              </a:rPr>
              <a:t>логопедические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зонды</a:t>
            </a:r>
            <a:r>
              <a:rPr kumimoji="1" lang="en-US" altLang="ru-RU" sz="2400" dirty="0">
                <a:solidFill>
                  <a:srgbClr val="292929"/>
                </a:solidFill>
              </a:rPr>
              <a:t> и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шпатели</a:t>
            </a:r>
            <a:r>
              <a:rPr kumimoji="1" lang="en-US" altLang="ru-RU" sz="2400" dirty="0">
                <a:solidFill>
                  <a:srgbClr val="292929"/>
                </a:solidFill>
              </a:rPr>
              <a:t>,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стерилизатор</a:t>
            </a:r>
            <a:r>
              <a:rPr kumimoji="1" lang="en-US" altLang="ru-RU" sz="2400" dirty="0">
                <a:solidFill>
                  <a:srgbClr val="292929"/>
                </a:solidFill>
              </a:rPr>
              <a:t>,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медицинский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спирт</a:t>
            </a:r>
            <a:r>
              <a:rPr kumimoji="1" lang="en-US" altLang="ru-RU" sz="2400" dirty="0">
                <a:solidFill>
                  <a:srgbClr val="292929"/>
                </a:solidFill>
              </a:rPr>
              <a:t>,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стерильная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вата</a:t>
            </a:r>
            <a:r>
              <a:rPr kumimoji="1" lang="en-US" altLang="ru-RU" sz="2400" dirty="0">
                <a:solidFill>
                  <a:srgbClr val="292929"/>
                </a:solidFill>
              </a:rPr>
              <a:t>,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салфетки</a:t>
            </a:r>
            <a:r>
              <a:rPr kumimoji="1" lang="en-US" altLang="ru-RU" sz="2400" dirty="0">
                <a:solidFill>
                  <a:srgbClr val="292929"/>
                </a:solidFill>
              </a:rPr>
              <a:t>,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чистое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полотенце</a:t>
            </a:r>
            <a:r>
              <a:rPr kumimoji="1" lang="en-US" altLang="ru-RU" sz="2400" dirty="0">
                <a:solidFill>
                  <a:srgbClr val="292929"/>
                </a:solidFill>
              </a:rPr>
              <a:t>;</a:t>
            </a:r>
          </a:p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Ø"/>
            </a:pPr>
            <a:r>
              <a:rPr kumimoji="1" lang="en-US" altLang="ru-RU" sz="2400" dirty="0" err="1">
                <a:solidFill>
                  <a:srgbClr val="292929"/>
                </a:solidFill>
              </a:rPr>
              <a:t>стеллажи</a:t>
            </a:r>
            <a:r>
              <a:rPr kumimoji="1" lang="en-US" altLang="ru-RU" sz="2400" dirty="0">
                <a:solidFill>
                  <a:srgbClr val="292929"/>
                </a:solidFill>
              </a:rPr>
              <a:t> и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шкафы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для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хранения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нагладно-методических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пособий</a:t>
            </a:r>
            <a:r>
              <a:rPr kumimoji="1" lang="en-US" altLang="ru-RU" sz="2400" dirty="0">
                <a:solidFill>
                  <a:srgbClr val="292929"/>
                </a:solidFill>
              </a:rPr>
              <a:t>,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развивающих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игр</a:t>
            </a:r>
            <a:r>
              <a:rPr kumimoji="1" lang="en-US" altLang="ru-RU" sz="2400" dirty="0">
                <a:solidFill>
                  <a:srgbClr val="292929"/>
                </a:solidFill>
              </a:rPr>
              <a:t> и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литературы</a:t>
            </a:r>
            <a:r>
              <a:rPr kumimoji="1" lang="en-US" altLang="ru-RU" sz="2400" dirty="0">
                <a:solidFill>
                  <a:srgbClr val="292929"/>
                </a:solidFill>
              </a:rPr>
              <a:t>;</a:t>
            </a:r>
          </a:p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Ø"/>
            </a:pPr>
            <a:r>
              <a:rPr kumimoji="1" lang="en-US" altLang="ru-RU" sz="2400" dirty="0" err="1">
                <a:solidFill>
                  <a:srgbClr val="292929"/>
                </a:solidFill>
              </a:rPr>
              <a:t>настенные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часы</a:t>
            </a:r>
            <a:r>
              <a:rPr kumimoji="1" lang="en-US" altLang="ru-RU" sz="2400" dirty="0">
                <a:solidFill>
                  <a:srgbClr val="292929"/>
                </a:solidFill>
              </a:rPr>
              <a:t>,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секундомер</a:t>
            </a:r>
            <a:r>
              <a:rPr kumimoji="1" lang="en-US" altLang="ru-RU" sz="2400" dirty="0">
                <a:solidFill>
                  <a:srgbClr val="292929"/>
                </a:solidFill>
              </a:rPr>
              <a:t>,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метроном</a:t>
            </a:r>
            <a:r>
              <a:rPr kumimoji="1" lang="en-US" altLang="ru-RU" sz="2400" dirty="0">
                <a:solidFill>
                  <a:srgbClr val="292929"/>
                </a:solidFill>
              </a:rPr>
              <a:t>;</a:t>
            </a:r>
          </a:p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Ø"/>
            </a:pPr>
            <a:r>
              <a:rPr kumimoji="1" lang="en-US" altLang="ru-RU" sz="2400" dirty="0" err="1">
                <a:solidFill>
                  <a:srgbClr val="292929"/>
                </a:solidFill>
              </a:rPr>
              <a:t>магнитная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доска</a:t>
            </a:r>
            <a:r>
              <a:rPr kumimoji="1" lang="en-US" altLang="ru-RU" sz="2400" dirty="0">
                <a:solidFill>
                  <a:srgbClr val="292929"/>
                </a:solidFill>
              </a:rPr>
              <a:t>;</a:t>
            </a:r>
          </a:p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Ø"/>
            </a:pPr>
            <a:r>
              <a:rPr kumimoji="1" lang="en-US" altLang="ru-RU" sz="2400" dirty="0" err="1">
                <a:solidFill>
                  <a:srgbClr val="292929"/>
                </a:solidFill>
              </a:rPr>
              <a:t>фланелеграф</a:t>
            </a:r>
            <a:r>
              <a:rPr kumimoji="1" lang="en-US" altLang="ru-RU" sz="2400" dirty="0">
                <a:solidFill>
                  <a:srgbClr val="292929"/>
                </a:solidFill>
              </a:rPr>
              <a:t>;</a:t>
            </a:r>
          </a:p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Ø"/>
            </a:pPr>
            <a:r>
              <a:rPr kumimoji="1" lang="en-US" altLang="ru-RU" sz="2400" dirty="0" err="1">
                <a:solidFill>
                  <a:srgbClr val="292929"/>
                </a:solidFill>
              </a:rPr>
              <a:t>бактерицидный</a:t>
            </a:r>
            <a:r>
              <a:rPr kumimoji="1" lang="en-US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облучатель</a:t>
            </a:r>
            <a:r>
              <a:rPr kumimoji="1" lang="en-US" altLang="ru-RU" sz="2400" dirty="0">
                <a:solidFill>
                  <a:srgbClr val="292929"/>
                </a:solidFill>
              </a:rPr>
              <a:t>;</a:t>
            </a:r>
          </a:p>
          <a:p>
            <a:pPr defTabSz="912813" eaLnBrk="1" latinLnBrk="0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Ø"/>
            </a:pPr>
            <a:r>
              <a:rPr kumimoji="1" lang="ru-RU" altLang="ru-RU" sz="2400" dirty="0">
                <a:solidFill>
                  <a:srgbClr val="292929"/>
                </a:solidFill>
              </a:rPr>
              <a:t>р</a:t>
            </a:r>
            <a:r>
              <a:rPr kumimoji="1" lang="en-US" altLang="ru-RU" sz="2400" dirty="0" err="1">
                <a:solidFill>
                  <a:srgbClr val="292929"/>
                </a:solidFill>
              </a:rPr>
              <a:t>аковина</a:t>
            </a:r>
            <a:r>
              <a:rPr kumimoji="1" lang="ru-RU" altLang="ru-RU" sz="2400" dirty="0">
                <a:solidFill>
                  <a:srgbClr val="292929"/>
                </a:solidFill>
              </a:rPr>
              <a:t> </a:t>
            </a:r>
            <a:r>
              <a:rPr kumimoji="1" lang="en-US" altLang="ru-RU" sz="2400" dirty="0">
                <a:solidFill>
                  <a:srgbClr val="292929"/>
                </a:solidFill>
              </a:rPr>
              <a:t>[1]</a:t>
            </a:r>
            <a:r>
              <a:rPr kumimoji="1" lang="ru-RU" altLang="ru-RU" sz="2400" dirty="0">
                <a:solidFill>
                  <a:srgbClr val="292929"/>
                </a:solidFill>
              </a:rPr>
              <a:t>.</a:t>
            </a:r>
            <a:endParaRPr kumimoji="1" lang="en-US" altLang="ru-RU" sz="2400" dirty="0">
              <a:solidFill>
                <a:srgbClr val="292929"/>
              </a:solidFill>
            </a:endParaRPr>
          </a:p>
          <a:p>
            <a:pPr defTabSz="912813" eaLnBrk="1" hangingPunct="1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Ø"/>
            </a:pPr>
            <a:endParaRPr kumimoji="1" lang="en-US" altLang="ru-RU" sz="2400" dirty="0">
              <a:solidFill>
                <a:srgbClr val="292929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2813" eaLnBrk="1" hangingPunct="1">
              <a:lnSpc>
                <a:spcPct val="100000"/>
              </a:lnSpc>
            </a:pPr>
            <a:r>
              <a:rPr lang="ru-RU" altLang="en-US" sz="3800">
                <a:solidFill>
                  <a:srgbClr val="000000"/>
                </a:solidFill>
                <a:latin typeface="Times New Roman" pitchFamily="18" charset="0"/>
              </a:rPr>
              <a:t>Знакомство с кабинетом начинается в коридоре</a:t>
            </a:r>
          </a:p>
        </p:txBody>
      </p:sp>
      <p:pic>
        <p:nvPicPr>
          <p:cNvPr id="9221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65625" y="1643063"/>
            <a:ext cx="3673475" cy="3771900"/>
          </a:xfrm>
          <a:prstGeom prst="ellipse">
            <a:avLst/>
          </a:prstGeom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213" y="1649413"/>
            <a:ext cx="3541712" cy="3556000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7875" y="1598613"/>
            <a:ext cx="3492500" cy="3816350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534275" y="0"/>
            <a:ext cx="4654550" cy="3211513"/>
          </a:xfrm>
        </p:spPr>
        <p:txBody>
          <a:bodyPr lIns="359999" tIns="359999" rIns="359999" bIns="359999"/>
          <a:lstStyle/>
          <a:p>
            <a:pPr algn="just" defTabSz="912813" eaLnBrk="1" latinLnBrk="0">
              <a:lnSpc>
                <a:spcPct val="100000"/>
              </a:lnSpc>
            </a:pPr>
            <a:r>
              <a:rPr lang="en-US" altLang="ru-RU" sz="2400">
                <a:solidFill>
                  <a:srgbClr val="1B1760"/>
                </a:solidFill>
                <a:latin typeface="Times New Roman" pitchFamily="18" charset="0"/>
              </a:rPr>
              <a:t>Стены кабинета окрашены в теплые, яркие, приятные для глаз цвета: персиковый, розовый, оранжевый. Для оформления стен использовали изографы (часы, надписи над доской, при оформлении сенсорного замка)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7678738" y="122238"/>
            <a:ext cx="4054475" cy="3305175"/>
          </a:xfrm>
        </p:spPr>
        <p:txBody>
          <a:bodyPr/>
          <a:lstStyle/>
          <a:p>
            <a:pPr marL="0" lvl="4" indent="0" defTabSz="912813" eaLnBrk="1" hangingPunct="1">
              <a:lnSpc>
                <a:spcPct val="100000"/>
              </a:lnSpc>
              <a:spcBef>
                <a:spcPct val="20000"/>
              </a:spcBef>
              <a:buClr>
                <a:srgbClr val="535353"/>
              </a:buClr>
            </a:pPr>
            <a:endParaRPr kumimoji="1" lang="ru-RU" altLang="en-US" sz="1600">
              <a:solidFill>
                <a:srgbClr val="535353"/>
              </a:solidFill>
            </a:endParaRPr>
          </a:p>
          <a:p>
            <a:pPr marL="0" lvl="4" indent="0" defTabSz="912813" eaLnBrk="1" hangingPunct="1">
              <a:lnSpc>
                <a:spcPct val="100000"/>
              </a:lnSpc>
              <a:spcBef>
                <a:spcPct val="20000"/>
              </a:spcBef>
              <a:buClr>
                <a:srgbClr val="535353"/>
              </a:buClr>
            </a:pPr>
            <a:endParaRPr kumimoji="1" lang="ru-RU" altLang="en-US" sz="1600">
              <a:solidFill>
                <a:srgbClr val="535353"/>
              </a:solidFill>
            </a:endParaRPr>
          </a:p>
          <a:p>
            <a:pPr defTabSz="912813" eaLnBrk="1" hangingPunct="1">
              <a:lnSpc>
                <a:spcPct val="100000"/>
              </a:lnSpc>
              <a:spcBef>
                <a:spcPct val="20000"/>
              </a:spcBef>
              <a:buClr>
                <a:srgbClr val="292929"/>
              </a:buClr>
              <a:buSzPct val="80000"/>
              <a:buFont typeface="Wingdings" pitchFamily="2" charset="2"/>
              <a:buChar char="u"/>
            </a:pPr>
            <a:endParaRPr kumimoji="1" lang="ru-RU" altLang="en-US" sz="2400">
              <a:solidFill>
                <a:srgbClr val="292929"/>
              </a:solidFill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3368675"/>
            <a:ext cx="3790950" cy="3502025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8" y="122238"/>
            <a:ext cx="4033837" cy="3246437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0950" y="3368675"/>
            <a:ext cx="3575050" cy="3429000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2563"/>
            <a:ext cx="3787775" cy="3244850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9224" name="Rectangle 10"/>
          <p:cNvSpPr>
            <a:spLocks noChangeArrowheads="1"/>
          </p:cNvSpPr>
          <p:nvPr/>
        </p:nvSpPr>
        <p:spPr bwMode="auto">
          <a:xfrm>
            <a:off x="8686800" y="4003675"/>
            <a:ext cx="250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en-US" altLang="en-US"/>
          </a:p>
        </p:txBody>
      </p:sp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24713" y="3827463"/>
            <a:ext cx="4052887" cy="3028950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9226" name="Rectangle 12"/>
          <p:cNvSpPr>
            <a:spLocks noChangeArrowheads="1"/>
          </p:cNvSpPr>
          <p:nvPr/>
        </p:nvSpPr>
        <p:spPr bwMode="auto">
          <a:xfrm>
            <a:off x="6958013" y="3211513"/>
            <a:ext cx="48958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1" latinLnBrk="0" hangingPunct="1">
              <a:spcBef>
                <a:spcPct val="0"/>
              </a:spcBef>
            </a:pPr>
            <a:r>
              <a:rPr lang="en-US" altLang="ru-RU" sz="1800">
                <a:solidFill>
                  <a:srgbClr val="0070C0"/>
                </a:solidFill>
                <a:latin typeface="Times New Roman" pitchFamily="18" charset="0"/>
                <a:hlinkClick r:id="rId7"/>
              </a:rPr>
              <a:t>https://педпроект.рф/антонова-дидактическое-пособие/?ysclid=lshrluuovx780064565</a:t>
            </a:r>
            <a:endParaRPr lang="en-US" altLang="ru-RU" sz="1800">
              <a:solidFill>
                <a:srgbClr val="0070C0"/>
              </a:solidFill>
              <a:latin typeface="Times New Roman" pitchFamily="18" charset="0"/>
            </a:endParaRPr>
          </a:p>
          <a:p>
            <a:pPr defTabSz="912813" eaLnBrk="1" latinLnBrk="0" hangingPunct="1">
              <a:spcBef>
                <a:spcPct val="0"/>
              </a:spcBef>
            </a:pPr>
            <a:endParaRPr lang="en-US" altLang="ru-RU" sz="1800">
              <a:solidFill>
                <a:srgbClr val="80008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88825" cy="1062038"/>
          </a:xfrm>
        </p:spPr>
        <p:txBody>
          <a:bodyPr/>
          <a:lstStyle/>
          <a:p>
            <a:pPr defTabSz="912813" eaLnBrk="1" latinLnBrk="0">
              <a:lnSpc>
                <a:spcPct val="100000"/>
              </a:lnSpc>
            </a:pPr>
            <a:r>
              <a:rPr lang="ru-RU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Для создания оптимальных условий организации коррекционно-развивающей </a:t>
            </a:r>
            <a:br>
              <a:rPr lang="ru-RU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altLang="en-US" sz="28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среды пространство должно быть разделено на зоны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25525"/>
            <a:ext cx="4067175" cy="2836863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5700" y="3427413"/>
            <a:ext cx="4316413" cy="3236912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2875" y="1062038"/>
            <a:ext cx="4164013" cy="2578100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8013" y="3732213"/>
            <a:ext cx="4103687" cy="2932112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0248" name="Rectangle 10"/>
          <p:cNvSpPr>
            <a:spLocks noChangeArrowheads="1"/>
          </p:cNvSpPr>
          <p:nvPr/>
        </p:nvSpPr>
        <p:spPr bwMode="auto">
          <a:xfrm>
            <a:off x="3286125" y="1025525"/>
            <a:ext cx="3576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 eaLnBrk="1" latinLnBrk="0" hangingPunct="1">
              <a:spcBef>
                <a:spcPct val="0"/>
              </a:spcBef>
            </a:pPr>
            <a:r>
              <a:rPr lang="ru-RU" altLang="en-US" sz="1800">
                <a:solidFill>
                  <a:srgbClr val="008000"/>
                </a:solidFill>
              </a:rPr>
              <a:t>Рабочая зона учителя-логопеда</a:t>
            </a:r>
          </a:p>
        </p:txBody>
      </p:sp>
      <p:sp>
        <p:nvSpPr>
          <p:cNvPr id="10249" name="Rectangle 11"/>
          <p:cNvSpPr>
            <a:spLocks noChangeArrowheads="1"/>
          </p:cNvSpPr>
          <p:nvPr/>
        </p:nvSpPr>
        <p:spPr bwMode="auto">
          <a:xfrm>
            <a:off x="4365625" y="3211513"/>
            <a:ext cx="2587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en-US" altLang="en-US"/>
          </a:p>
        </p:txBody>
      </p:sp>
      <p:sp>
        <p:nvSpPr>
          <p:cNvPr id="10250" name="Rectangle 12"/>
          <p:cNvSpPr>
            <a:spLocks noChangeArrowheads="1"/>
          </p:cNvSpPr>
          <p:nvPr/>
        </p:nvSpPr>
        <p:spPr bwMode="auto">
          <a:xfrm>
            <a:off x="4433888" y="1916113"/>
            <a:ext cx="3351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 eaLnBrk="1" latinLnBrk="0" hangingPunct="1">
              <a:spcBef>
                <a:spcPct val="0"/>
              </a:spcBef>
            </a:pPr>
            <a:r>
              <a:rPr lang="ru-RU" altLang="en-US" sz="1800">
                <a:solidFill>
                  <a:srgbClr val="008000"/>
                </a:solidFill>
              </a:rPr>
              <a:t>Зона индивидуальной работы</a:t>
            </a:r>
          </a:p>
        </p:txBody>
      </p:sp>
      <p:sp>
        <p:nvSpPr>
          <p:cNvPr id="10251" name="Rectangle 13"/>
          <p:cNvSpPr>
            <a:spLocks noChangeArrowheads="1"/>
          </p:cNvSpPr>
          <p:nvPr/>
        </p:nvSpPr>
        <p:spPr bwMode="auto">
          <a:xfrm>
            <a:off x="5192713" y="1916113"/>
            <a:ext cx="25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en-US" altLang="en-US"/>
          </a:p>
        </p:txBody>
      </p:sp>
      <p:sp>
        <p:nvSpPr>
          <p:cNvPr id="10252" name="Rectangle 14"/>
          <p:cNvSpPr>
            <a:spLocks noChangeArrowheads="1"/>
          </p:cNvSpPr>
          <p:nvPr/>
        </p:nvSpPr>
        <p:spPr bwMode="auto">
          <a:xfrm>
            <a:off x="430213" y="4579938"/>
            <a:ext cx="1622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 eaLnBrk="1" latinLnBrk="0" hangingPunct="1">
              <a:spcBef>
                <a:spcPct val="0"/>
              </a:spcBef>
            </a:pPr>
            <a:r>
              <a:rPr lang="ru-RU" altLang="en-US" sz="1800">
                <a:solidFill>
                  <a:srgbClr val="008000"/>
                </a:solidFill>
              </a:rPr>
              <a:t>Учебная зона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defTabSz="912813" eaLnBrk="1" hangingPunct="1">
              <a:lnSpc>
                <a:spcPct val="100000"/>
              </a:lnSpc>
            </a:pPr>
            <a:r>
              <a:rPr lang="ru-RU" altLang="en-US" sz="2800">
                <a:solidFill>
                  <a:srgbClr val="000000"/>
                </a:solidFill>
                <a:latin typeface="Times New Roman" pitchFamily="18" charset="0"/>
              </a:rPr>
              <a:t>Материалы должны быть расположены на уровне доступном для  детей</a:t>
            </a: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7050"/>
            <a:ext cx="3144838" cy="3429000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9063" y="1306513"/>
            <a:ext cx="3435350" cy="3284537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10625" y="3619500"/>
            <a:ext cx="3378200" cy="2876550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4413" y="1477963"/>
            <a:ext cx="3498850" cy="2943225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30213" y="122238"/>
            <a:ext cx="11423650" cy="939800"/>
          </a:xfrm>
        </p:spPr>
        <p:txBody>
          <a:bodyPr/>
          <a:lstStyle/>
          <a:p>
            <a:pPr defTabSz="912813" eaLnBrk="1" latinLnBrk="0">
              <a:lnSpc>
                <a:spcPct val="100000"/>
              </a:lnSpc>
            </a:pPr>
            <a:r>
              <a:rPr lang="ru-RU" altLang="en-US" sz="2500" dirty="0">
                <a:solidFill>
                  <a:srgbClr val="000000"/>
                </a:solidFill>
                <a:latin typeface="Times New Roman" pitchFamily="18" charset="0"/>
              </a:rPr>
              <a:t>МЭО – одна из форм индивидуальной и подгрупповой работы. Мы разработчики раздела «Цифровой помощник логопеда» этой платформы</a:t>
            </a:r>
          </a:p>
        </p:txBody>
      </p:sp>
      <p:pic>
        <p:nvPicPr>
          <p:cNvPr id="13317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0213" y="3440113"/>
            <a:ext cx="5214937" cy="3416300"/>
          </a:xfrm>
          <a:prstGeom prst="ellipse">
            <a:avLst/>
          </a:prstGeom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2900" y="3716338"/>
            <a:ext cx="5040313" cy="2951162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3319" name="Picture 7" descr="E:\вставить\IMG-20231002-WA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5050" y="1062038"/>
            <a:ext cx="5146675" cy="3263900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2238"/>
            <a:ext cx="12188825" cy="939800"/>
          </a:xfrm>
        </p:spPr>
        <p:txBody>
          <a:bodyPr/>
          <a:lstStyle/>
          <a:p>
            <a:pPr defTabSz="912813" eaLnBrk="1" latinLnBrk="0">
              <a:lnSpc>
                <a:spcPct val="100000"/>
              </a:lnSpc>
            </a:pPr>
            <a:r>
              <a:rPr lang="ru-RU" altLang="en-US" sz="2500">
                <a:solidFill>
                  <a:srgbClr val="000000"/>
                </a:solidFill>
                <a:latin typeface="Times New Roman" pitchFamily="18" charset="0"/>
              </a:rPr>
              <a:t>Зона нормативно-правового обеспечения: документация, методическая литература, программно-методическое обеспечение</a:t>
            </a:r>
          </a:p>
        </p:txBody>
      </p:sp>
      <p:pic>
        <p:nvPicPr>
          <p:cNvPr id="14341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 l="17659"/>
          <a:stretch>
            <a:fillRect/>
          </a:stretch>
        </p:blipFill>
        <p:spPr>
          <a:xfrm>
            <a:off x="0" y="3800475"/>
            <a:ext cx="3455988" cy="3055938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1231900"/>
            <a:ext cx="3392488" cy="2376488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8788" y="1546225"/>
            <a:ext cx="5302250" cy="3763963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 cstate="print"/>
          <a:srcRect l="11850" t="1590"/>
          <a:stretch>
            <a:fillRect/>
          </a:stretch>
        </p:blipFill>
        <p:spPr bwMode="auto">
          <a:xfrm>
            <a:off x="8110538" y="3963988"/>
            <a:ext cx="3600450" cy="2303462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10538" y="1039813"/>
            <a:ext cx="3887787" cy="2387600"/>
          </a:xfrm>
          <a:prstGeom prst="ellipse">
            <a:avLst/>
          </a:prstGeom>
          <a:noFill/>
          <a:ln w="9525" cmpd="sng">
            <a:noFill/>
            <a:miter lim="800000"/>
            <a:headEnd/>
            <a:tailEnd/>
          </a:ln>
          <a:effectLst/>
        </p:spPr>
      </p:pic>
      <p:sp>
        <p:nvSpPr>
          <p:cNvPr id="13320" name="Rectangle 10"/>
          <p:cNvSpPr>
            <a:spLocks noChangeArrowheads="1"/>
          </p:cNvSpPr>
          <p:nvPr/>
        </p:nvSpPr>
        <p:spPr bwMode="auto">
          <a:xfrm>
            <a:off x="8301038" y="3427413"/>
            <a:ext cx="388778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1" latinLnBrk="0" hangingPunct="1">
              <a:spcBef>
                <a:spcPct val="0"/>
              </a:spcBef>
            </a:pPr>
            <a:r>
              <a:rPr lang="en-US" altLang="ru-RU" sz="1800">
                <a:solidFill>
                  <a:srgbClr val="0000FF"/>
                </a:solidFill>
              </a:rPr>
              <a:t>logobaza.68edu.ru/?page_id=237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">
      <a:dk1>
        <a:srgbClr val="000000"/>
      </a:dk1>
      <a:lt1>
        <a:srgbClr val="FFFFFF"/>
      </a:lt1>
      <a:dk2>
        <a:srgbClr val="000000"/>
      </a:dk2>
      <a:lt2>
        <a:srgbClr val="A5A5A5"/>
      </a:lt2>
      <a:accent1>
        <a:srgbClr val="4D4D4D"/>
      </a:accent1>
      <a:accent2>
        <a:srgbClr val="657991"/>
      </a:accent2>
      <a:accent3>
        <a:srgbClr val="FFFFFF"/>
      </a:accent3>
      <a:accent4>
        <a:srgbClr val="000000"/>
      </a:accent4>
      <a:accent5>
        <a:srgbClr val="B2B2B2"/>
      </a:accent5>
      <a:accent6>
        <a:srgbClr val="5B6D83"/>
      </a:accent6>
      <a:hlink>
        <a:srgbClr val="28D3EA"/>
      </a:hlink>
      <a:folHlink>
        <a:srgbClr val="0033CC"/>
      </a:folHlink>
    </a:clrScheme>
    <a:fontScheme name="Титульный слайд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1" hangingPunct="0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1" hangingPunct="0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Титульный слайд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итульный слайд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итульный слайд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итульный слайд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итульный слайд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итульный слайд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итульный слайд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итульный слайд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итульный слайд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итульный слайд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итульный слайд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итульный слайд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Два объекта">
  <a:themeElements>
    <a:clrScheme name="">
      <a:dk1>
        <a:srgbClr val="000000"/>
      </a:dk1>
      <a:lt1>
        <a:srgbClr val="FFFFFF"/>
      </a:lt1>
      <a:dk2>
        <a:srgbClr val="000000"/>
      </a:dk2>
      <a:lt2>
        <a:srgbClr val="A5A5A5"/>
      </a:lt2>
      <a:accent1>
        <a:srgbClr val="4D4D4D"/>
      </a:accent1>
      <a:accent2>
        <a:srgbClr val="657991"/>
      </a:accent2>
      <a:accent3>
        <a:srgbClr val="FFFFFF"/>
      </a:accent3>
      <a:accent4>
        <a:srgbClr val="000000"/>
      </a:accent4>
      <a:accent5>
        <a:srgbClr val="B2B2B2"/>
      </a:accent5>
      <a:accent6>
        <a:srgbClr val="5B6D83"/>
      </a:accent6>
      <a:hlink>
        <a:srgbClr val="28D3EA"/>
      </a:hlink>
      <a:folHlink>
        <a:srgbClr val="0033CC"/>
      </a:folHlink>
    </a:clrScheme>
    <a:fontScheme name="Два объекта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1" hangingPunct="0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1" hangingPunct="0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Два объект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ва объект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ва объект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ва объект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ва объект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ва объект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ва объект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ва объект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ва объект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ва объект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ва объект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ва объект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Заголовок и объект">
  <a:themeElements>
    <a:clrScheme name="">
      <a:dk1>
        <a:srgbClr val="000000"/>
      </a:dk1>
      <a:lt1>
        <a:srgbClr val="FFFFFF"/>
      </a:lt1>
      <a:dk2>
        <a:srgbClr val="000000"/>
      </a:dk2>
      <a:lt2>
        <a:srgbClr val="A5A5A5"/>
      </a:lt2>
      <a:accent1>
        <a:srgbClr val="4D4D4D"/>
      </a:accent1>
      <a:accent2>
        <a:srgbClr val="657991"/>
      </a:accent2>
      <a:accent3>
        <a:srgbClr val="FFFFFF"/>
      </a:accent3>
      <a:accent4>
        <a:srgbClr val="000000"/>
      </a:accent4>
      <a:accent5>
        <a:srgbClr val="B2B2B2"/>
      </a:accent5>
      <a:accent6>
        <a:srgbClr val="5B6D83"/>
      </a:accent6>
      <a:hlink>
        <a:srgbClr val="28D3EA"/>
      </a:hlink>
      <a:folHlink>
        <a:srgbClr val="0033CC"/>
      </a:folHlink>
    </a:clrScheme>
    <a:fontScheme name="Заголовок и объект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1" hangingPunct="0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1" hangingPunct="0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Заголовок и объект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головок и объект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головок и объект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головок и объект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головок и объект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головок и объект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головок и объект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головок и объект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головок и объект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головок и объект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головок и объект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головок и объект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Пусто">
  <a:themeElements>
    <a:clrScheme name="">
      <a:dk1>
        <a:srgbClr val="000000"/>
      </a:dk1>
      <a:lt1>
        <a:srgbClr val="FFFFFF"/>
      </a:lt1>
      <a:dk2>
        <a:srgbClr val="000000"/>
      </a:dk2>
      <a:lt2>
        <a:srgbClr val="A5A5A5"/>
      </a:lt2>
      <a:accent1>
        <a:srgbClr val="4D4D4D"/>
      </a:accent1>
      <a:accent2>
        <a:srgbClr val="657991"/>
      </a:accent2>
      <a:accent3>
        <a:srgbClr val="FFFFFF"/>
      </a:accent3>
      <a:accent4>
        <a:srgbClr val="000000"/>
      </a:accent4>
      <a:accent5>
        <a:srgbClr val="B2B2B2"/>
      </a:accent5>
      <a:accent6>
        <a:srgbClr val="5B6D83"/>
      </a:accent6>
      <a:hlink>
        <a:srgbClr val="28D3EA"/>
      </a:hlink>
      <a:folHlink>
        <a:srgbClr val="0033CC"/>
      </a:folHlink>
    </a:clrScheme>
    <a:fontScheme name="Пусто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1" hangingPunct="0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1" hangingPunct="0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en-US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Пусто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усто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усто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усто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усто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усто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сто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сто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сто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сто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сто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усто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1682</Words>
  <Application>Microsoft Macintosh PowerPoint</Application>
  <PresentationFormat>Произвольный</PresentationFormat>
  <Paragraphs>122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Constantia</vt:lpstr>
      <vt:lpstr>Times New Roman</vt:lpstr>
      <vt:lpstr>Wingdings</vt:lpstr>
      <vt:lpstr>Титульный слайд</vt:lpstr>
      <vt:lpstr>Два объекта</vt:lpstr>
      <vt:lpstr>Заголовок и объект</vt:lpstr>
      <vt:lpstr>Пусто</vt:lpstr>
      <vt:lpstr>Презентация PowerPoint</vt:lpstr>
      <vt:lpstr>Создание предметно-пространственной развивающей образовательной среды кабинета учителя-логопеда в современных условиях </vt:lpstr>
      <vt:lpstr>Оборудование и оснащение кабинета в  соответствии с СанПиН 1.2.3685-21 от 01. 03. 2021 года</vt:lpstr>
      <vt:lpstr>Знакомство с кабинетом начинается в коридоре</vt:lpstr>
      <vt:lpstr>Стены кабинета окрашены в теплые, яркие, приятные для глаз цвета: персиковый, розовый, оранжевый. Для оформления стен использовали изографы (часы, надписи над доской, при оформлении сенсорного замка)</vt:lpstr>
      <vt:lpstr>Для создания оптимальных условий организации коррекционно-развивающей  среды пространство должно быть разделено на зоны</vt:lpstr>
      <vt:lpstr>Материалы должны быть расположены на уровне доступном для  детей</vt:lpstr>
      <vt:lpstr>МЭО – одна из форм индивидуальной и подгрупповой работы. Мы разработчики раздела «Цифровой помощник логопеда» этой платформы</vt:lpstr>
      <vt:lpstr>Зона нормативно-правового обеспечения: документация, методическая литература, программно-методическое обеспечение</vt:lpstr>
      <vt:lpstr>Блоки коррекционно-развивающей среды назвали островами</vt:lpstr>
      <vt:lpstr>Названия островов</vt:lpstr>
      <vt:lpstr>Остров «Здравствуй, я пришел» - уголок диагностики и работы с  детьми раннего возраста</vt:lpstr>
      <vt:lpstr>«Веселый островок» - уголок развития речевого дыхания, мелкой  моторики, артикуляционной гимнастики, постановки звуков</vt:lpstr>
      <vt:lpstr>Остров «Повторяй-ка!» сюда заглядываем на этапе автоматизации звуков</vt:lpstr>
      <vt:lpstr>Остров «Логострой» – формирование слоговой структуры слова</vt:lpstr>
      <vt:lpstr>     Остров «Болтунишка» - уголок формирования лексико-грамматических категорий и развития связной речи</vt:lpstr>
      <vt:lpstr>Остров «Умники и умницы» - уголок развития высших психических  функций</vt:lpstr>
      <vt:lpstr>Остров «От А до Я» - уголок развития звуко-буквенного анализа и обучения  детей чтению</vt:lpstr>
      <vt:lpstr>Библиотека, знакомство детей с детскими писателями, выставки по темам</vt:lpstr>
      <vt:lpstr>Уголок взаимодействия с родителями</vt:lpstr>
      <vt:lpstr>Презентация PowerPoint</vt:lpstr>
      <vt:lpstr>Список использованных источников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卵纖?1</dc:title>
  <dc:creator>Тимофей</dc:creator>
  <cp:lastModifiedBy>Анна Можейко</cp:lastModifiedBy>
  <cp:revision>4</cp:revision>
  <cp:lastPrinted>1601-01-01T00:00:00Z</cp:lastPrinted>
  <dcterms:created xsi:type="dcterms:W3CDTF">2015-12-02T08:37:17Z</dcterms:created>
  <dcterms:modified xsi:type="dcterms:W3CDTF">2024-03-03T06:49:02Z</dcterms:modified>
</cp:coreProperties>
</file>