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60" r:id="rId2"/>
    <p:sldId id="289" r:id="rId3"/>
    <p:sldId id="268" r:id="rId4"/>
    <p:sldId id="267" r:id="rId5"/>
    <p:sldId id="269" r:id="rId6"/>
    <p:sldId id="270" r:id="rId7"/>
    <p:sldId id="272" r:id="rId8"/>
    <p:sldId id="293" r:id="rId9"/>
    <p:sldId id="281" r:id="rId10"/>
    <p:sldId id="282" r:id="rId11"/>
    <p:sldId id="283" r:id="rId12"/>
    <p:sldId id="286" r:id="rId13"/>
    <p:sldId id="294" r:id="rId14"/>
    <p:sldId id="295" r:id="rId15"/>
    <p:sldId id="311" r:id="rId16"/>
    <p:sldId id="312" r:id="rId17"/>
    <p:sldId id="313" r:id="rId18"/>
    <p:sldId id="314" r:id="rId19"/>
    <p:sldId id="315" r:id="rId20"/>
    <p:sldId id="316" r:id="rId21"/>
    <p:sldId id="310" r:id="rId22"/>
    <p:sldId id="317" r:id="rId23"/>
    <p:sldId id="318" r:id="rId24"/>
    <p:sldId id="31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66"/>
    <a:srgbClr val="8FE626"/>
    <a:srgbClr val="78FFB6"/>
    <a:srgbClr val="8E73FF"/>
    <a:srgbClr val="FB1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878" autoAdjust="0"/>
  </p:normalViewPr>
  <p:slideViewPr>
    <p:cSldViewPr>
      <p:cViewPr varScale="1">
        <p:scale>
          <a:sx n="106" d="100"/>
          <a:sy n="106" d="100"/>
        </p:scale>
        <p:origin x="2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D4EFA-1EFD-42C7-8AB2-1C9428DCFE7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B6EF3-B6ED-4F10-93A4-C0EEF2DEF890}">
      <dgm:prSet phldrT="[Текст]"/>
      <dgm:spPr>
        <a:solidFill>
          <a:srgbClr val="8E73FF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ru-RU" dirty="0"/>
            <a:t>1</a:t>
          </a:r>
        </a:p>
      </dgm:t>
    </dgm:pt>
    <dgm:pt modelId="{0C05E1B3-4CDC-4AD8-8C3A-D49A21E3E490}" type="parTrans" cxnId="{F463DA24-0A8D-4581-B105-F03357EFF25E}">
      <dgm:prSet/>
      <dgm:spPr/>
      <dgm:t>
        <a:bodyPr/>
        <a:lstStyle/>
        <a:p>
          <a:endParaRPr lang="ru-RU"/>
        </a:p>
      </dgm:t>
    </dgm:pt>
    <dgm:pt modelId="{D6C8755C-3223-4990-8586-F671C160D7F9}" type="sibTrans" cxnId="{F463DA24-0A8D-4581-B105-F03357EFF25E}">
      <dgm:prSet/>
      <dgm:spPr/>
      <dgm:t>
        <a:bodyPr/>
        <a:lstStyle/>
        <a:p>
          <a:endParaRPr lang="ru-RU"/>
        </a:p>
      </dgm:t>
    </dgm:pt>
    <dgm:pt modelId="{C80B0D6D-D575-4594-B0DB-721726E58CA1}">
      <dgm:prSet phldrT="[Текст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ru-RU" sz="1600" b="1" dirty="0"/>
            <a:t>Провести диагностическое  исследование по развитию связной речи и речевому общению</a:t>
          </a:r>
        </a:p>
      </dgm:t>
    </dgm:pt>
    <dgm:pt modelId="{1A75359C-E93C-4305-A036-6F0826C2EBC5}" type="parTrans" cxnId="{CEDF78C3-1477-4DFE-918A-FF843EE1CD58}">
      <dgm:prSet/>
      <dgm:spPr/>
      <dgm:t>
        <a:bodyPr/>
        <a:lstStyle/>
        <a:p>
          <a:endParaRPr lang="ru-RU"/>
        </a:p>
      </dgm:t>
    </dgm:pt>
    <dgm:pt modelId="{37128A97-0E89-41AF-AF0B-DEE3AF9B80B1}" type="sibTrans" cxnId="{CEDF78C3-1477-4DFE-918A-FF843EE1CD58}">
      <dgm:prSet/>
      <dgm:spPr/>
      <dgm:t>
        <a:bodyPr/>
        <a:lstStyle/>
        <a:p>
          <a:endParaRPr lang="ru-RU"/>
        </a:p>
      </dgm:t>
    </dgm:pt>
    <dgm:pt modelId="{471E5291-8983-43F9-AEE2-817EDA10463E}">
      <dgm:prSet phldrT="[Текст]"/>
      <dgm:spPr>
        <a:solidFill>
          <a:srgbClr val="8E73FF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ru-RU" dirty="0"/>
            <a:t>2</a:t>
          </a:r>
        </a:p>
      </dgm:t>
    </dgm:pt>
    <dgm:pt modelId="{1D8DEE34-442B-4BB5-B819-0EDFBCDE92AF}" type="parTrans" cxnId="{7453F510-4A9E-4759-99A9-79CFBD5A5F8E}">
      <dgm:prSet/>
      <dgm:spPr/>
      <dgm:t>
        <a:bodyPr/>
        <a:lstStyle/>
        <a:p>
          <a:endParaRPr lang="ru-RU"/>
        </a:p>
      </dgm:t>
    </dgm:pt>
    <dgm:pt modelId="{086ACE49-939E-4433-B132-A0A03D3D7E6B}" type="sibTrans" cxnId="{7453F510-4A9E-4759-99A9-79CFBD5A5F8E}">
      <dgm:prSet/>
      <dgm:spPr/>
      <dgm:t>
        <a:bodyPr/>
        <a:lstStyle/>
        <a:p>
          <a:endParaRPr lang="ru-RU"/>
        </a:p>
      </dgm:t>
    </dgm:pt>
    <dgm:pt modelId="{33B66F44-2E03-42D0-B6FF-56D1FFEA262D}">
      <dgm:prSet phldrT="[Текст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ru-RU" sz="1600" b="1" dirty="0"/>
            <a:t>Внедрить в практику работы метод моделирования связной речи приёмами мнемотехники</a:t>
          </a:r>
        </a:p>
      </dgm:t>
    </dgm:pt>
    <dgm:pt modelId="{0EFF072C-468E-4A1B-8C8C-3299CD4D3BFB}" type="parTrans" cxnId="{18F87C5F-1838-4F8D-B1C8-72CCB45BE598}">
      <dgm:prSet/>
      <dgm:spPr/>
      <dgm:t>
        <a:bodyPr/>
        <a:lstStyle/>
        <a:p>
          <a:endParaRPr lang="ru-RU"/>
        </a:p>
      </dgm:t>
    </dgm:pt>
    <dgm:pt modelId="{F42E5D0F-EA19-4409-8761-D49C998254FA}" type="sibTrans" cxnId="{18F87C5F-1838-4F8D-B1C8-72CCB45BE598}">
      <dgm:prSet/>
      <dgm:spPr/>
      <dgm:t>
        <a:bodyPr/>
        <a:lstStyle/>
        <a:p>
          <a:endParaRPr lang="ru-RU"/>
        </a:p>
      </dgm:t>
    </dgm:pt>
    <dgm:pt modelId="{EDB662B3-AF30-4AB2-80D8-0C9DF0999B0E}">
      <dgm:prSet phldrT="[Текст]"/>
      <dgm:spPr>
        <a:solidFill>
          <a:srgbClr val="8E73FF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ru-RU" dirty="0"/>
            <a:t>3</a:t>
          </a:r>
        </a:p>
      </dgm:t>
    </dgm:pt>
    <dgm:pt modelId="{3CB3684F-7C22-45BD-BA4D-6F25D5D59208}" type="parTrans" cxnId="{BC80EE84-657A-430C-8C05-3BE3574EE2B2}">
      <dgm:prSet/>
      <dgm:spPr/>
      <dgm:t>
        <a:bodyPr/>
        <a:lstStyle/>
        <a:p>
          <a:endParaRPr lang="ru-RU"/>
        </a:p>
      </dgm:t>
    </dgm:pt>
    <dgm:pt modelId="{EECAEB32-A3B8-45CC-9FCA-DBF0BABF0520}" type="sibTrans" cxnId="{BC80EE84-657A-430C-8C05-3BE3574EE2B2}">
      <dgm:prSet/>
      <dgm:spPr/>
      <dgm:t>
        <a:bodyPr/>
        <a:lstStyle/>
        <a:p>
          <a:endParaRPr lang="ru-RU"/>
        </a:p>
      </dgm:t>
    </dgm:pt>
    <dgm:pt modelId="{8B614E1C-4E79-4183-893A-3E67E359CE50}">
      <dgm:prSet phldrT="[Текст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ru-RU" sz="1600" b="1" dirty="0"/>
            <a:t>Системное отслеживание результатов </a:t>
          </a:r>
        </a:p>
      </dgm:t>
    </dgm:pt>
    <dgm:pt modelId="{591BA121-97E8-4C9C-A077-176DC45EDA9D}" type="parTrans" cxnId="{92AB9749-D0A3-40B9-8646-6E8858E82067}">
      <dgm:prSet/>
      <dgm:spPr/>
      <dgm:t>
        <a:bodyPr/>
        <a:lstStyle/>
        <a:p>
          <a:endParaRPr lang="ru-RU"/>
        </a:p>
      </dgm:t>
    </dgm:pt>
    <dgm:pt modelId="{D2C3EF45-85C2-44CA-9F19-058FF1343AEF}" type="sibTrans" cxnId="{92AB9749-D0A3-40B9-8646-6E8858E82067}">
      <dgm:prSet/>
      <dgm:spPr/>
      <dgm:t>
        <a:bodyPr/>
        <a:lstStyle/>
        <a:p>
          <a:endParaRPr lang="ru-RU"/>
        </a:p>
      </dgm:t>
    </dgm:pt>
    <dgm:pt modelId="{F7084928-0B90-4496-A398-7436FEEECDA1}">
      <dgm:prSet phldrT="[Текст]" custT="1"/>
      <dgm:spPr>
        <a:ln w="57150">
          <a:solidFill>
            <a:srgbClr val="7030A0"/>
          </a:solidFill>
        </a:ln>
      </dgm:spPr>
      <dgm:t>
        <a:bodyPr/>
        <a:lstStyle/>
        <a:p>
          <a:endParaRPr lang="ru-RU" sz="1400" dirty="0"/>
        </a:p>
      </dgm:t>
    </dgm:pt>
    <dgm:pt modelId="{F6F7A0F9-CD8E-4825-8E81-BDC7E1E474CE}" type="parTrans" cxnId="{A7A34324-4454-4282-B688-82670574867C}">
      <dgm:prSet/>
      <dgm:spPr/>
      <dgm:t>
        <a:bodyPr/>
        <a:lstStyle/>
        <a:p>
          <a:endParaRPr lang="ru-RU"/>
        </a:p>
      </dgm:t>
    </dgm:pt>
    <dgm:pt modelId="{7B424CA9-70E8-406E-8346-8D88DE072E28}" type="sibTrans" cxnId="{A7A34324-4454-4282-B688-82670574867C}">
      <dgm:prSet/>
      <dgm:spPr/>
      <dgm:t>
        <a:bodyPr/>
        <a:lstStyle/>
        <a:p>
          <a:endParaRPr lang="ru-RU"/>
        </a:p>
      </dgm:t>
    </dgm:pt>
    <dgm:pt modelId="{D027DDB3-DEBE-47F1-91AB-DB67B5F8A73C}">
      <dgm:prSet phldrT="[Текст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ru-RU" sz="1600" b="1" dirty="0"/>
            <a:t>Формирование банка методических находок</a:t>
          </a:r>
        </a:p>
      </dgm:t>
    </dgm:pt>
    <dgm:pt modelId="{9FC736AD-2E2E-4B13-8D93-9196585281BA}" type="sibTrans" cxnId="{8D47D268-96FA-4878-AC43-DCB84ADD166D}">
      <dgm:prSet/>
      <dgm:spPr/>
      <dgm:t>
        <a:bodyPr/>
        <a:lstStyle/>
        <a:p>
          <a:endParaRPr lang="ru-RU"/>
        </a:p>
      </dgm:t>
    </dgm:pt>
    <dgm:pt modelId="{825F2DFE-26D9-4D27-A60D-92A185D5F228}" type="parTrans" cxnId="{8D47D268-96FA-4878-AC43-DCB84ADD166D}">
      <dgm:prSet/>
      <dgm:spPr/>
      <dgm:t>
        <a:bodyPr/>
        <a:lstStyle/>
        <a:p>
          <a:endParaRPr lang="ru-RU"/>
        </a:p>
      </dgm:t>
    </dgm:pt>
    <dgm:pt modelId="{52638214-57AF-4819-9DB7-EAB3A2594330}" type="pres">
      <dgm:prSet presAssocID="{BFDD4EFA-1EFD-42C7-8AB2-1C9428DCFE76}" presName="linearFlow" presStyleCnt="0">
        <dgm:presLayoutVars>
          <dgm:dir/>
          <dgm:animLvl val="lvl"/>
          <dgm:resizeHandles val="exact"/>
        </dgm:presLayoutVars>
      </dgm:prSet>
      <dgm:spPr/>
    </dgm:pt>
    <dgm:pt modelId="{24798A61-3CB7-421C-A843-B5CDA56DED86}" type="pres">
      <dgm:prSet presAssocID="{FCEB6EF3-B6ED-4F10-93A4-C0EEF2DEF890}" presName="composite" presStyleCnt="0"/>
      <dgm:spPr/>
    </dgm:pt>
    <dgm:pt modelId="{2E9617DB-4585-47F4-AEF1-719A7BC3B48F}" type="pres">
      <dgm:prSet presAssocID="{FCEB6EF3-B6ED-4F10-93A4-C0EEF2DEF89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24DB598-EED1-40CA-A0FE-5538FC3503D4}" type="pres">
      <dgm:prSet presAssocID="{FCEB6EF3-B6ED-4F10-93A4-C0EEF2DEF890}" presName="descendantText" presStyleLbl="alignAcc1" presStyleIdx="0" presStyleCnt="3">
        <dgm:presLayoutVars>
          <dgm:bulletEnabled val="1"/>
        </dgm:presLayoutVars>
      </dgm:prSet>
      <dgm:spPr/>
    </dgm:pt>
    <dgm:pt modelId="{43EAD1FA-E931-4FE6-A322-E683A9FA17B3}" type="pres">
      <dgm:prSet presAssocID="{D6C8755C-3223-4990-8586-F671C160D7F9}" presName="sp" presStyleCnt="0"/>
      <dgm:spPr/>
    </dgm:pt>
    <dgm:pt modelId="{368D30D7-E459-48E7-9A99-C6A9E9E1B4E2}" type="pres">
      <dgm:prSet presAssocID="{471E5291-8983-43F9-AEE2-817EDA10463E}" presName="composite" presStyleCnt="0"/>
      <dgm:spPr/>
    </dgm:pt>
    <dgm:pt modelId="{59E2AD6E-A26B-4F9C-B37F-20F27E3C7FCD}" type="pres">
      <dgm:prSet presAssocID="{471E5291-8983-43F9-AEE2-817EDA10463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653FB74-B92D-4542-A1A3-CA75A1F17C74}" type="pres">
      <dgm:prSet presAssocID="{471E5291-8983-43F9-AEE2-817EDA10463E}" presName="descendantText" presStyleLbl="alignAcc1" presStyleIdx="1" presStyleCnt="3" custAng="0" custScaleX="99291">
        <dgm:presLayoutVars>
          <dgm:bulletEnabled val="1"/>
        </dgm:presLayoutVars>
      </dgm:prSet>
      <dgm:spPr/>
    </dgm:pt>
    <dgm:pt modelId="{0C019AC9-4954-44BA-8C69-A45C5D835214}" type="pres">
      <dgm:prSet presAssocID="{086ACE49-939E-4433-B132-A0A03D3D7E6B}" presName="sp" presStyleCnt="0"/>
      <dgm:spPr/>
    </dgm:pt>
    <dgm:pt modelId="{87697762-3347-4FA9-AD40-B26468DC44E5}" type="pres">
      <dgm:prSet presAssocID="{EDB662B3-AF30-4AB2-80D8-0C9DF0999B0E}" presName="composite" presStyleCnt="0"/>
      <dgm:spPr/>
    </dgm:pt>
    <dgm:pt modelId="{618A33F0-2EE7-415E-AFF0-EF4086AAF251}" type="pres">
      <dgm:prSet presAssocID="{EDB662B3-AF30-4AB2-80D8-0C9DF0999B0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92C2BCB-63E4-4483-8812-6FCFA1B175E8}" type="pres">
      <dgm:prSet presAssocID="{EDB662B3-AF30-4AB2-80D8-0C9DF0999B0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453F510-4A9E-4759-99A9-79CFBD5A5F8E}" srcId="{BFDD4EFA-1EFD-42C7-8AB2-1C9428DCFE76}" destId="{471E5291-8983-43F9-AEE2-817EDA10463E}" srcOrd="1" destOrd="0" parTransId="{1D8DEE34-442B-4BB5-B819-0EDFBCDE92AF}" sibTransId="{086ACE49-939E-4433-B132-A0A03D3D7E6B}"/>
    <dgm:cxn modelId="{A7A34324-4454-4282-B688-82670574867C}" srcId="{FCEB6EF3-B6ED-4F10-93A4-C0EEF2DEF890}" destId="{F7084928-0B90-4496-A398-7436FEEECDA1}" srcOrd="0" destOrd="0" parTransId="{F6F7A0F9-CD8E-4825-8E81-BDC7E1E474CE}" sibTransId="{7B424CA9-70E8-406E-8346-8D88DE072E28}"/>
    <dgm:cxn modelId="{F463DA24-0A8D-4581-B105-F03357EFF25E}" srcId="{BFDD4EFA-1EFD-42C7-8AB2-1C9428DCFE76}" destId="{FCEB6EF3-B6ED-4F10-93A4-C0EEF2DEF890}" srcOrd="0" destOrd="0" parTransId="{0C05E1B3-4CDC-4AD8-8C3A-D49A21E3E490}" sibTransId="{D6C8755C-3223-4990-8586-F671C160D7F9}"/>
    <dgm:cxn modelId="{EB1EA738-3C0B-4294-B4D6-FB5B0EA8268C}" type="presOf" srcId="{BFDD4EFA-1EFD-42C7-8AB2-1C9428DCFE76}" destId="{52638214-57AF-4819-9DB7-EAB3A2594330}" srcOrd="0" destOrd="0" presId="urn:microsoft.com/office/officeart/2005/8/layout/chevron2"/>
    <dgm:cxn modelId="{5AC7B53F-4F3C-4283-A89C-E42A3644E2DC}" type="presOf" srcId="{C80B0D6D-D575-4594-B0DB-721726E58CA1}" destId="{124DB598-EED1-40CA-A0FE-5538FC3503D4}" srcOrd="0" destOrd="1" presId="urn:microsoft.com/office/officeart/2005/8/layout/chevron2"/>
    <dgm:cxn modelId="{92AB9749-D0A3-40B9-8646-6E8858E82067}" srcId="{EDB662B3-AF30-4AB2-80D8-0C9DF0999B0E}" destId="{8B614E1C-4E79-4183-893A-3E67E359CE50}" srcOrd="0" destOrd="0" parTransId="{591BA121-97E8-4C9C-A077-176DC45EDA9D}" sibTransId="{D2C3EF45-85C2-44CA-9F19-058FF1343AEF}"/>
    <dgm:cxn modelId="{9553B94E-2276-4E84-A609-4A4557E537F1}" type="presOf" srcId="{8B614E1C-4E79-4183-893A-3E67E359CE50}" destId="{F92C2BCB-63E4-4483-8812-6FCFA1B175E8}" srcOrd="0" destOrd="0" presId="urn:microsoft.com/office/officeart/2005/8/layout/chevron2"/>
    <dgm:cxn modelId="{18F87C5F-1838-4F8D-B1C8-72CCB45BE598}" srcId="{471E5291-8983-43F9-AEE2-817EDA10463E}" destId="{33B66F44-2E03-42D0-B6FF-56D1FFEA262D}" srcOrd="0" destOrd="0" parTransId="{0EFF072C-468E-4A1B-8C8C-3299CD4D3BFB}" sibTransId="{F42E5D0F-EA19-4409-8761-D49C998254FA}"/>
    <dgm:cxn modelId="{8D47D268-96FA-4878-AC43-DCB84ADD166D}" srcId="{EDB662B3-AF30-4AB2-80D8-0C9DF0999B0E}" destId="{D027DDB3-DEBE-47F1-91AB-DB67B5F8A73C}" srcOrd="1" destOrd="0" parTransId="{825F2DFE-26D9-4D27-A60D-92A185D5F228}" sibTransId="{9FC736AD-2E2E-4B13-8D93-9196585281BA}"/>
    <dgm:cxn modelId="{BC80EE84-657A-430C-8C05-3BE3574EE2B2}" srcId="{BFDD4EFA-1EFD-42C7-8AB2-1C9428DCFE76}" destId="{EDB662B3-AF30-4AB2-80D8-0C9DF0999B0E}" srcOrd="2" destOrd="0" parTransId="{3CB3684F-7C22-45BD-BA4D-6F25D5D59208}" sibTransId="{EECAEB32-A3B8-45CC-9FCA-DBF0BABF0520}"/>
    <dgm:cxn modelId="{18A4DAB7-DD04-4B53-BFCA-B9FEE5317FC7}" type="presOf" srcId="{EDB662B3-AF30-4AB2-80D8-0C9DF0999B0E}" destId="{618A33F0-2EE7-415E-AFF0-EF4086AAF251}" srcOrd="0" destOrd="0" presId="urn:microsoft.com/office/officeart/2005/8/layout/chevron2"/>
    <dgm:cxn modelId="{CEDF78C3-1477-4DFE-918A-FF843EE1CD58}" srcId="{FCEB6EF3-B6ED-4F10-93A4-C0EEF2DEF890}" destId="{C80B0D6D-D575-4594-B0DB-721726E58CA1}" srcOrd="1" destOrd="0" parTransId="{1A75359C-E93C-4305-A036-6F0826C2EBC5}" sibTransId="{37128A97-0E89-41AF-AF0B-DEE3AF9B80B1}"/>
    <dgm:cxn modelId="{2BF1D2D7-26A9-4EA5-93B9-164D28C36DC8}" type="presOf" srcId="{471E5291-8983-43F9-AEE2-817EDA10463E}" destId="{59E2AD6E-A26B-4F9C-B37F-20F27E3C7FCD}" srcOrd="0" destOrd="0" presId="urn:microsoft.com/office/officeart/2005/8/layout/chevron2"/>
    <dgm:cxn modelId="{6834CEE0-881C-49FB-9416-5D57CA0C4710}" type="presOf" srcId="{33B66F44-2E03-42D0-B6FF-56D1FFEA262D}" destId="{4653FB74-B92D-4542-A1A3-CA75A1F17C74}" srcOrd="0" destOrd="0" presId="urn:microsoft.com/office/officeart/2005/8/layout/chevron2"/>
    <dgm:cxn modelId="{0AB673E3-CD4F-4D5B-8862-6584845C8D1E}" type="presOf" srcId="{F7084928-0B90-4496-A398-7436FEEECDA1}" destId="{124DB598-EED1-40CA-A0FE-5538FC3503D4}" srcOrd="0" destOrd="0" presId="urn:microsoft.com/office/officeart/2005/8/layout/chevron2"/>
    <dgm:cxn modelId="{5AAC2DFA-AD5D-4B85-8380-2F92ACF9EC70}" type="presOf" srcId="{D027DDB3-DEBE-47F1-91AB-DB67B5F8A73C}" destId="{F92C2BCB-63E4-4483-8812-6FCFA1B175E8}" srcOrd="0" destOrd="1" presId="urn:microsoft.com/office/officeart/2005/8/layout/chevron2"/>
    <dgm:cxn modelId="{6FB1C6FB-6B5A-4683-A731-F623AC0F819A}" type="presOf" srcId="{FCEB6EF3-B6ED-4F10-93A4-C0EEF2DEF890}" destId="{2E9617DB-4585-47F4-AEF1-719A7BC3B48F}" srcOrd="0" destOrd="0" presId="urn:microsoft.com/office/officeart/2005/8/layout/chevron2"/>
    <dgm:cxn modelId="{2E71198B-0C6A-4B80-84A8-F7C41F43426C}" type="presParOf" srcId="{52638214-57AF-4819-9DB7-EAB3A2594330}" destId="{24798A61-3CB7-421C-A843-B5CDA56DED86}" srcOrd="0" destOrd="0" presId="urn:microsoft.com/office/officeart/2005/8/layout/chevron2"/>
    <dgm:cxn modelId="{106A16A9-EDB4-4566-A76D-9013508EF149}" type="presParOf" srcId="{24798A61-3CB7-421C-A843-B5CDA56DED86}" destId="{2E9617DB-4585-47F4-AEF1-719A7BC3B48F}" srcOrd="0" destOrd="0" presId="urn:microsoft.com/office/officeart/2005/8/layout/chevron2"/>
    <dgm:cxn modelId="{5FFB3650-8828-4FC3-80D3-3A01EB895F88}" type="presParOf" srcId="{24798A61-3CB7-421C-A843-B5CDA56DED86}" destId="{124DB598-EED1-40CA-A0FE-5538FC3503D4}" srcOrd="1" destOrd="0" presId="urn:microsoft.com/office/officeart/2005/8/layout/chevron2"/>
    <dgm:cxn modelId="{E0DC39B6-0F4B-4D6F-89CA-48594B42A691}" type="presParOf" srcId="{52638214-57AF-4819-9DB7-EAB3A2594330}" destId="{43EAD1FA-E931-4FE6-A322-E683A9FA17B3}" srcOrd="1" destOrd="0" presId="urn:microsoft.com/office/officeart/2005/8/layout/chevron2"/>
    <dgm:cxn modelId="{A37486C3-887A-408A-B7DF-4755C1BC30CD}" type="presParOf" srcId="{52638214-57AF-4819-9DB7-EAB3A2594330}" destId="{368D30D7-E459-48E7-9A99-C6A9E9E1B4E2}" srcOrd="2" destOrd="0" presId="urn:microsoft.com/office/officeart/2005/8/layout/chevron2"/>
    <dgm:cxn modelId="{B28EF2AC-E8E8-4FDC-B650-67233DCBAA14}" type="presParOf" srcId="{368D30D7-E459-48E7-9A99-C6A9E9E1B4E2}" destId="{59E2AD6E-A26B-4F9C-B37F-20F27E3C7FCD}" srcOrd="0" destOrd="0" presId="urn:microsoft.com/office/officeart/2005/8/layout/chevron2"/>
    <dgm:cxn modelId="{955DBED1-56CE-45E3-8B0B-2AFDE4F6E2A6}" type="presParOf" srcId="{368D30D7-E459-48E7-9A99-C6A9E9E1B4E2}" destId="{4653FB74-B92D-4542-A1A3-CA75A1F17C74}" srcOrd="1" destOrd="0" presId="urn:microsoft.com/office/officeart/2005/8/layout/chevron2"/>
    <dgm:cxn modelId="{98A07D6D-A37B-4559-B64F-EBCA1250805D}" type="presParOf" srcId="{52638214-57AF-4819-9DB7-EAB3A2594330}" destId="{0C019AC9-4954-44BA-8C69-A45C5D835214}" srcOrd="3" destOrd="0" presId="urn:microsoft.com/office/officeart/2005/8/layout/chevron2"/>
    <dgm:cxn modelId="{830EC590-37C7-4756-9A3C-3BE01E326FF4}" type="presParOf" srcId="{52638214-57AF-4819-9DB7-EAB3A2594330}" destId="{87697762-3347-4FA9-AD40-B26468DC44E5}" srcOrd="4" destOrd="0" presId="urn:microsoft.com/office/officeart/2005/8/layout/chevron2"/>
    <dgm:cxn modelId="{B10F63F8-7ED4-4DEC-90BF-3FA5C2C06D13}" type="presParOf" srcId="{87697762-3347-4FA9-AD40-B26468DC44E5}" destId="{618A33F0-2EE7-415E-AFF0-EF4086AAF251}" srcOrd="0" destOrd="0" presId="urn:microsoft.com/office/officeart/2005/8/layout/chevron2"/>
    <dgm:cxn modelId="{BB171375-FE7C-4424-B4F9-15CFC60D9178}" type="presParOf" srcId="{87697762-3347-4FA9-AD40-B26468DC44E5}" destId="{F92C2BCB-63E4-4483-8812-6FCFA1B175E8}" srcOrd="1" destOrd="0" presId="urn:microsoft.com/office/officeart/2005/8/layout/chevron2"/>
  </dgm:cxnLst>
  <dgm:bg/>
  <dgm:whole>
    <a:ln w="76200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E85AC-EE77-4787-ACAB-08DA6EA3CB01}" type="doc">
      <dgm:prSet loTypeId="urn:microsoft.com/office/officeart/2005/8/layout/pyramid2" loCatId="pyramid" qsTypeId="urn:microsoft.com/office/officeart/2005/8/quickstyle/3d7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7318E01-93BD-4A0B-933E-EB36D7C26335}">
      <dgm:prSet custT="1"/>
      <dgm:spPr>
        <a:ln w="57150"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sz="1800" b="1" dirty="0"/>
            <a:t>Полученный  педагогический проект – это комплексный продукт уже готовый к реализации в педагогической деятельности. Наш проект поможет  педагогам не только в работе  с детьми  с ОВЗ, но и в общеобразовательных группах. </a:t>
          </a:r>
        </a:p>
      </dgm:t>
    </dgm:pt>
    <dgm:pt modelId="{AEBA3E10-E80F-4AC7-8779-E352F6894B22}" type="parTrans" cxnId="{2D14AD8A-A066-4ED8-AE8F-5A695D98D465}">
      <dgm:prSet/>
      <dgm:spPr/>
      <dgm:t>
        <a:bodyPr/>
        <a:lstStyle/>
        <a:p>
          <a:endParaRPr lang="ru-RU"/>
        </a:p>
      </dgm:t>
    </dgm:pt>
    <dgm:pt modelId="{3B40179A-2DAA-42CF-AFA7-D55415A0DC5A}" type="sibTrans" cxnId="{2D14AD8A-A066-4ED8-AE8F-5A695D98D465}">
      <dgm:prSet/>
      <dgm:spPr/>
      <dgm:t>
        <a:bodyPr/>
        <a:lstStyle/>
        <a:p>
          <a:endParaRPr lang="ru-RU"/>
        </a:p>
      </dgm:t>
    </dgm:pt>
    <dgm:pt modelId="{550F3C7F-BCDA-4647-BACA-A4AF4F1F2295}" type="pres">
      <dgm:prSet presAssocID="{C54E85AC-EE77-4787-ACAB-08DA6EA3CB01}" presName="compositeShape" presStyleCnt="0">
        <dgm:presLayoutVars>
          <dgm:dir/>
          <dgm:resizeHandles/>
        </dgm:presLayoutVars>
      </dgm:prSet>
      <dgm:spPr/>
    </dgm:pt>
    <dgm:pt modelId="{DF67F2F7-0FE5-46F7-8F7A-111C701806B9}" type="pres">
      <dgm:prSet presAssocID="{C54E85AC-EE77-4787-ACAB-08DA6EA3CB01}" presName="pyramid" presStyleLbl="node1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8FB0BB70-43E2-48FA-B176-49F152752487}" type="pres">
      <dgm:prSet presAssocID="{C54E85AC-EE77-4787-ACAB-08DA6EA3CB01}" presName="theList" presStyleCnt="0"/>
      <dgm:spPr/>
    </dgm:pt>
    <dgm:pt modelId="{F47128A7-C5E9-4504-BBEA-6BFA54A5867E}" type="pres">
      <dgm:prSet presAssocID="{07318E01-93BD-4A0B-933E-EB36D7C26335}" presName="aNode" presStyleLbl="fgAcc1" presStyleIdx="0" presStyleCnt="1" custLinFactNeighborX="18531" custLinFactNeighborY="40809">
        <dgm:presLayoutVars>
          <dgm:bulletEnabled val="1"/>
        </dgm:presLayoutVars>
      </dgm:prSet>
      <dgm:spPr/>
    </dgm:pt>
    <dgm:pt modelId="{5CA1CD81-6F9B-45D2-8A55-C615D54F65FF}" type="pres">
      <dgm:prSet presAssocID="{07318E01-93BD-4A0B-933E-EB36D7C26335}" presName="aSpace" presStyleCnt="0"/>
      <dgm:spPr/>
    </dgm:pt>
  </dgm:ptLst>
  <dgm:cxnLst>
    <dgm:cxn modelId="{CE2DFB4B-442A-4C2F-80DF-DA55A2E5AE50}" type="presOf" srcId="{C54E85AC-EE77-4787-ACAB-08DA6EA3CB01}" destId="{550F3C7F-BCDA-4647-BACA-A4AF4F1F2295}" srcOrd="0" destOrd="0" presId="urn:microsoft.com/office/officeart/2005/8/layout/pyramid2"/>
    <dgm:cxn modelId="{2D14AD8A-A066-4ED8-AE8F-5A695D98D465}" srcId="{C54E85AC-EE77-4787-ACAB-08DA6EA3CB01}" destId="{07318E01-93BD-4A0B-933E-EB36D7C26335}" srcOrd="0" destOrd="0" parTransId="{AEBA3E10-E80F-4AC7-8779-E352F6894B22}" sibTransId="{3B40179A-2DAA-42CF-AFA7-D55415A0DC5A}"/>
    <dgm:cxn modelId="{996340A3-2E0C-442E-A830-7D333571892B}" type="presOf" srcId="{07318E01-93BD-4A0B-933E-EB36D7C26335}" destId="{F47128A7-C5E9-4504-BBEA-6BFA54A5867E}" srcOrd="0" destOrd="0" presId="urn:microsoft.com/office/officeart/2005/8/layout/pyramid2"/>
    <dgm:cxn modelId="{129B130B-2E70-497F-ACBF-47B33D76A2E2}" type="presParOf" srcId="{550F3C7F-BCDA-4647-BACA-A4AF4F1F2295}" destId="{DF67F2F7-0FE5-46F7-8F7A-111C701806B9}" srcOrd="0" destOrd="0" presId="urn:microsoft.com/office/officeart/2005/8/layout/pyramid2"/>
    <dgm:cxn modelId="{D7242124-2FDF-41F0-A4BA-1680539EB08A}" type="presParOf" srcId="{550F3C7F-BCDA-4647-BACA-A4AF4F1F2295}" destId="{8FB0BB70-43E2-48FA-B176-49F152752487}" srcOrd="1" destOrd="0" presId="urn:microsoft.com/office/officeart/2005/8/layout/pyramid2"/>
    <dgm:cxn modelId="{2C82F819-069B-4D16-AEA4-E5AE33A09123}" type="presParOf" srcId="{8FB0BB70-43E2-48FA-B176-49F152752487}" destId="{F47128A7-C5E9-4504-BBEA-6BFA54A5867E}" srcOrd="0" destOrd="0" presId="urn:microsoft.com/office/officeart/2005/8/layout/pyramid2"/>
    <dgm:cxn modelId="{52622005-8F72-43BF-980E-DE75E3892694}" type="presParOf" srcId="{8FB0BB70-43E2-48FA-B176-49F152752487}" destId="{5CA1CD81-6F9B-45D2-8A55-C615D54F65F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617DB-4585-47F4-AEF1-719A7BC3B48F}">
      <dsp:nvSpPr>
        <dsp:cNvPr id="0" name=""/>
        <dsp:cNvSpPr/>
      </dsp:nvSpPr>
      <dsp:spPr>
        <a:xfrm rot="5400000">
          <a:off x="-260426" y="261205"/>
          <a:ext cx="1736173" cy="1215321"/>
        </a:xfrm>
        <a:prstGeom prst="chevron">
          <a:avLst/>
        </a:prstGeom>
        <a:solidFill>
          <a:srgbClr val="8E73FF"/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1</a:t>
          </a:r>
        </a:p>
      </dsp:txBody>
      <dsp:txXfrm rot="-5400000">
        <a:off x="1" y="608440"/>
        <a:ext cx="1215321" cy="520852"/>
      </dsp:txXfrm>
    </dsp:sp>
    <dsp:sp modelId="{124DB598-EED1-40CA-A0FE-5538FC3503D4}">
      <dsp:nvSpPr>
        <dsp:cNvPr id="0" name=""/>
        <dsp:cNvSpPr/>
      </dsp:nvSpPr>
      <dsp:spPr>
        <a:xfrm rot="5400000">
          <a:off x="3499788" y="-2283687"/>
          <a:ext cx="1128512" cy="5697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Провести диагностическое  исследование по развитию связной речи и речевому общению</a:t>
          </a:r>
        </a:p>
      </dsp:txBody>
      <dsp:txXfrm rot="-5400000">
        <a:off x="1215322" y="55868"/>
        <a:ext cx="5642357" cy="1018334"/>
      </dsp:txXfrm>
    </dsp:sp>
    <dsp:sp modelId="{59E2AD6E-A26B-4F9C-B37F-20F27E3C7FCD}">
      <dsp:nvSpPr>
        <dsp:cNvPr id="0" name=""/>
        <dsp:cNvSpPr/>
      </dsp:nvSpPr>
      <dsp:spPr>
        <a:xfrm rot="5400000">
          <a:off x="-260426" y="1804607"/>
          <a:ext cx="1736173" cy="1215321"/>
        </a:xfrm>
        <a:prstGeom prst="chevron">
          <a:avLst/>
        </a:prstGeom>
        <a:solidFill>
          <a:srgbClr val="8E73FF"/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2</a:t>
          </a:r>
        </a:p>
      </dsp:txBody>
      <dsp:txXfrm rot="-5400000">
        <a:off x="1" y="2151842"/>
        <a:ext cx="1215321" cy="520852"/>
      </dsp:txXfrm>
    </dsp:sp>
    <dsp:sp modelId="{4653FB74-B92D-4542-A1A3-CA75A1F17C74}">
      <dsp:nvSpPr>
        <dsp:cNvPr id="0" name=""/>
        <dsp:cNvSpPr/>
      </dsp:nvSpPr>
      <dsp:spPr>
        <a:xfrm rot="5400000">
          <a:off x="3499788" y="-720088"/>
          <a:ext cx="1128512" cy="5657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Внедрить в практику работы метод моделирования связной речи приёмами мнемотехники</a:t>
          </a:r>
        </a:p>
      </dsp:txBody>
      <dsp:txXfrm rot="-5400000">
        <a:off x="1235519" y="1599270"/>
        <a:ext cx="5601962" cy="1018334"/>
      </dsp:txXfrm>
    </dsp:sp>
    <dsp:sp modelId="{618A33F0-2EE7-415E-AFF0-EF4086AAF251}">
      <dsp:nvSpPr>
        <dsp:cNvPr id="0" name=""/>
        <dsp:cNvSpPr/>
      </dsp:nvSpPr>
      <dsp:spPr>
        <a:xfrm rot="5400000">
          <a:off x="-260426" y="3348009"/>
          <a:ext cx="1736173" cy="1215321"/>
        </a:xfrm>
        <a:prstGeom prst="chevron">
          <a:avLst/>
        </a:prstGeom>
        <a:solidFill>
          <a:srgbClr val="8E73FF"/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3</a:t>
          </a:r>
        </a:p>
      </dsp:txBody>
      <dsp:txXfrm rot="-5400000">
        <a:off x="1" y="3695244"/>
        <a:ext cx="1215321" cy="520852"/>
      </dsp:txXfrm>
    </dsp:sp>
    <dsp:sp modelId="{F92C2BCB-63E4-4483-8812-6FCFA1B175E8}">
      <dsp:nvSpPr>
        <dsp:cNvPr id="0" name=""/>
        <dsp:cNvSpPr/>
      </dsp:nvSpPr>
      <dsp:spPr>
        <a:xfrm rot="5400000">
          <a:off x="3499788" y="803116"/>
          <a:ext cx="1128512" cy="5697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Системное отслеживание результатов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Формирование банка методических находок</a:t>
          </a:r>
        </a:p>
      </dsp:txBody>
      <dsp:txXfrm rot="-5400000">
        <a:off x="1215322" y="3142672"/>
        <a:ext cx="5642357" cy="1018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7F2F7-0FE5-46F7-8F7A-111C701806B9}">
      <dsp:nvSpPr>
        <dsp:cNvPr id="0" name=""/>
        <dsp:cNvSpPr/>
      </dsp:nvSpPr>
      <dsp:spPr>
        <a:xfrm>
          <a:off x="1102528" y="0"/>
          <a:ext cx="5040000" cy="5040000"/>
        </a:xfrm>
        <a:prstGeom prst="triangle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50600"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47128A7-C5E9-4504-BBEA-6BFA54A5867E}">
      <dsp:nvSpPr>
        <dsp:cNvPr id="0" name=""/>
        <dsp:cNvSpPr/>
      </dsp:nvSpPr>
      <dsp:spPr>
        <a:xfrm>
          <a:off x="4229603" y="687271"/>
          <a:ext cx="3276000" cy="358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>
              <a:alpha val="90000"/>
            </a:srgb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Полученный  педагогический проект – это комплексный продукт уже готовый к реализации в педагогической деятельности. Наш проект поможет  педагогам не только в работе  с детьми  с ОВЗ, но и в общеобразовательных группах. </a:t>
          </a:r>
        </a:p>
      </dsp:txBody>
      <dsp:txXfrm>
        <a:off x="4389524" y="847192"/>
        <a:ext cx="2956158" cy="3263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E4C2-76B1-43DA-B970-5A960ECBA81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9D583-297D-4D8A-AA9B-17969A96A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D583-297D-4D8A-AA9B-17969A96AE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D583-297D-4D8A-AA9B-17969A96AE9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8AC7C9-FC45-4583-9103-4139D125A54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1AC9AC-05A7-49E7-8EBF-6737904B8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1.kropds.ru/wp-content/uploads/2013/08/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дети\464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680520" cy="36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ru-RU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Педагогический  проект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682" y="1340768"/>
            <a:ext cx="840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2926958"/>
            <a:ext cx="31358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проекта: </a:t>
            </a:r>
          </a:p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Сикан Н.М.</a:t>
            </a:r>
          </a:p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учитель-логопед МДОУ</a:t>
            </a:r>
          </a:p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«Детского сада </a:t>
            </a:r>
          </a:p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№2 «Алёнушка»</a:t>
            </a:r>
          </a:p>
          <a:p>
            <a:pPr algn="ctr"/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Тамбов</a:t>
            </a:r>
          </a:p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2024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35729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МНЕМОТЕХНИКА  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В   РАЗВИТИИ   СВЯЗНОЙ    РЕЧИ 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У   ДОШКОЛЬНИКОВ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83568" y="22203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ПОДГОТОВИТЕЛЬНЫЙ  ЭТАП  ПРОЕКТА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 rot="10800000">
            <a:off x="4427984" y="1052736"/>
            <a:ext cx="4608512" cy="936104"/>
          </a:xfrm>
          <a:prstGeom prst="homePlate">
            <a:avLst>
              <a:gd name="adj" fmla="val 93060"/>
            </a:avLst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lIns="98985" tIns="49493" rIns="98985" bIns="49493" anchor="ctr"/>
          <a:lstStyle/>
          <a:p>
            <a:r>
              <a:rPr lang="ru-RU" sz="2200" dirty="0"/>
              <a:t>подбор и изучение  литературы </a:t>
            </a:r>
          </a:p>
          <a:p>
            <a:r>
              <a:rPr lang="ru-RU" sz="2200" dirty="0"/>
              <a:t>по проблеме исследования 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00430" y="2928934"/>
            <a:ext cx="5429288" cy="1148138"/>
          </a:xfrm>
          <a:prstGeom prst="homePlate">
            <a:avLst>
              <a:gd name="adj" fmla="val 100066"/>
            </a:avLst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98985" tIns="49493" rIns="98985" bIns="49493" anchor="ctr"/>
          <a:lstStyle/>
          <a:p>
            <a:r>
              <a:rPr lang="ru-RU" sz="2200" dirty="0"/>
              <a:t>определение содержания, выбор </a:t>
            </a:r>
          </a:p>
          <a:p>
            <a:r>
              <a:rPr lang="ru-RU" sz="2200" dirty="0"/>
              <a:t>средств и форм работы, планирование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0800000">
            <a:off x="4283967" y="5229199"/>
            <a:ext cx="4752529" cy="928217"/>
          </a:xfrm>
          <a:prstGeom prst="homePlate">
            <a:avLst>
              <a:gd name="adj" fmla="val 93033"/>
            </a:avLst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lIns="98985" tIns="49493" rIns="98985" bIns="49493" anchor="ctr"/>
          <a:lstStyle/>
          <a:p>
            <a:pPr algn="ctr"/>
            <a:r>
              <a:rPr lang="ru-RU" sz="2200" dirty="0"/>
              <a:t>Подбор и изготовление </a:t>
            </a:r>
          </a:p>
          <a:p>
            <a:pPr algn="ctr"/>
            <a:r>
              <a:rPr lang="ru-RU" sz="2200" dirty="0" err="1"/>
              <a:t>мнемотаблиц</a:t>
            </a:r>
            <a:endParaRPr lang="ru-RU" sz="2200" dirty="0"/>
          </a:p>
        </p:txBody>
      </p:sp>
      <p:pic>
        <p:nvPicPr>
          <p:cNvPr id="12" name="Picture 5" descr="H:\Documents and Settings\lll\Мои документы\101MSDCF\DSC04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3960439" cy="2088232"/>
          </a:xfrm>
          <a:prstGeom prst="rect">
            <a:avLst/>
          </a:prstGeom>
        </p:spPr>
      </p:pic>
      <p:pic>
        <p:nvPicPr>
          <p:cNvPr id="11" name="Рисунок 10" descr="3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2857500" cy="20288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076" y="188640"/>
            <a:ext cx="7713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+mj-lt"/>
              </a:rPr>
              <a:t>План работы по проекту  </a:t>
            </a:r>
          </a:p>
          <a:p>
            <a:pPr algn="ctr"/>
            <a:r>
              <a:rPr lang="ru-RU" b="1" i="1" dirty="0">
                <a:latin typeface="+mj-lt"/>
              </a:rPr>
              <a:t>в дошкольном образовательном учреждении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ПОДГОТОВИТЕЛЬНЫЙ  ЭТАП</a:t>
            </a:r>
          </a:p>
          <a:p>
            <a:pPr algn="ctr"/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Group 225"/>
          <p:cNvGraphicFramePr>
            <a:graphicFrameLocks noGrp="1"/>
          </p:cNvGraphicFramePr>
          <p:nvPr/>
        </p:nvGraphicFramePr>
        <p:xfrm>
          <a:off x="107504" y="1390609"/>
          <a:ext cx="8748463" cy="4886042"/>
        </p:xfrm>
        <a:graphic>
          <a:graphicData uri="http://schemas.openxmlformats.org/drawingml/2006/table">
            <a:tbl>
              <a:tblPr/>
              <a:tblGrid>
                <a:gridCol w="50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Подготовительный этап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необходимо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 отвечает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Сроки выполнения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инициативной группы, обсуждение вопросов связанных с проведением проекта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 проекта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1 -2 неделя сентября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Подобрать методическую, научно-популярную и педагогическую литературу, иллюстративный материал по данной теме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 проекта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1 -2 неделя сентября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Оптимизировать календарно тематическое планирование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 проекта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3 - 4 неделя сентября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Подготовить предметно-развивающую среду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 проекта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3 -4 неделя сентября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Обсудить с родителями воспитанников вопросы, связанные с проведением проекта, составить список родителей, желающих оказать какую-либо помощь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  проекта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3 - 4 неделя сентября</a:t>
                      </a:r>
                    </a:p>
                  </a:txBody>
                  <a:tcPr marL="112698" marR="112698" marT="48768" marB="48768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8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698" marR="112698" marT="48768" marB="4876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ОСНОВНОЙ  ЭТАП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115616" y="1124744"/>
          <a:ext cx="69127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ильный пятиугольник 2"/>
          <p:cNvSpPr/>
          <p:nvPr/>
        </p:nvSpPr>
        <p:spPr>
          <a:xfrm>
            <a:off x="3143240" y="2204864"/>
            <a:ext cx="3071834" cy="2232248"/>
          </a:xfrm>
          <a:prstGeom prst="pentagon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Мнемотехника помогает развивать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20068830">
            <a:off x="6212169" y="2672336"/>
            <a:ext cx="703324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169666">
            <a:off x="2305217" y="2632667"/>
            <a:ext cx="836130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31170">
            <a:off x="5710985" y="4474545"/>
            <a:ext cx="747929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331476">
            <a:off x="2983374" y="4494710"/>
            <a:ext cx="730771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500166" y="116632"/>
            <a:ext cx="6715172" cy="1740732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Мнемотехника - искусство запоминания. Это система методов и приёмов, обеспечивающих эффективное запоминание,    сохранение и воспроизведение информации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6948264" y="1844824"/>
            <a:ext cx="2016224" cy="1728192"/>
          </a:xfrm>
          <a:prstGeom prst="flowChartConnector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Зрительную и слуховую память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0" y="1785926"/>
            <a:ext cx="2285984" cy="1584176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Ассоциативное мышление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6516216" y="4797152"/>
            <a:ext cx="2232248" cy="1656184"/>
          </a:xfrm>
          <a:prstGeom prst="flowChartConnector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Зрительное и слуховое внимание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539552" y="4725144"/>
            <a:ext cx="2088232" cy="1656184"/>
          </a:xfrm>
          <a:prstGeom prst="flowChartConnector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Воображение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581128"/>
            <a:ext cx="484632" cy="7200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63888" y="5373216"/>
            <a:ext cx="2160240" cy="1368152"/>
          </a:xfrm>
          <a:prstGeom prst="flowChartConnector">
            <a:avLst/>
          </a:prstGeom>
          <a:solidFill>
            <a:srgbClr val="78FFB6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Связную речь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358246" cy="1477328"/>
          </a:xfrm>
          <a:prstGeom prst="rect">
            <a:avLst/>
          </a:prstGeom>
          <a:ln w="57150">
            <a:solidFill>
              <a:srgbClr val="8FE62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–  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схема, в которую заложена определенная  информация.</a:t>
            </a:r>
          </a:p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Суть мнемосхем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заключается в следующем: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292893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2428868"/>
            <a:ext cx="607223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право 2"/>
          <p:cNvSpPr/>
          <p:nvPr/>
        </p:nvSpPr>
        <p:spPr>
          <a:xfrm rot="5400000">
            <a:off x="4036217" y="-2821822"/>
            <a:ext cx="1071568" cy="7858182"/>
          </a:xfrm>
          <a:prstGeom prst="rightArrowCallout">
            <a:avLst/>
          </a:prstGeom>
          <a:solidFill>
            <a:srgbClr val="FFFF00"/>
          </a:solidFill>
          <a:ln w="38100">
            <a:solidFill>
              <a:srgbClr val="8FE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мнемотехники 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857224" y="1571612"/>
            <a:ext cx="5500726" cy="928694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Обогащение словарного запаса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1571604" y="3286124"/>
            <a:ext cx="5786478" cy="1000132"/>
          </a:xfrm>
          <a:prstGeom prst="leftArrow">
            <a:avLst/>
          </a:prstGeom>
          <a:solidFill>
            <a:srgbClr val="CCFF66"/>
          </a:solidFill>
          <a:ln>
            <a:solidFill>
              <a:srgbClr val="8FE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Составление рассказа</a:t>
            </a:r>
            <a:endParaRPr lang="ru-RU" sz="2400" b="1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1142976" y="2500306"/>
            <a:ext cx="5715040" cy="92869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Обучение пересказу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2285984" y="4286256"/>
            <a:ext cx="5715040" cy="128588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Разучивание стихотворений, </a:t>
            </a:r>
            <a:r>
              <a:rPr lang="ru-RU" sz="2400" b="1" dirty="0" err="1">
                <a:solidFill>
                  <a:schemeClr val="tx1"/>
                </a:solidFill>
              </a:rPr>
              <a:t>чистоговорок</a:t>
            </a:r>
            <a:r>
              <a:rPr lang="ru-RU" sz="2400" b="1" dirty="0">
                <a:solidFill>
                  <a:schemeClr val="tx1"/>
                </a:solidFill>
              </a:rPr>
              <a:t>, скороговорок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3214678" y="5429264"/>
            <a:ext cx="5429288" cy="1285884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Автоматизация и дифференциация звуков</a:t>
            </a:r>
          </a:p>
        </p:txBody>
      </p: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57224" y="571480"/>
            <a:ext cx="7786742" cy="1357322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  <a:cs typeface="Arial" pitchFamily="34" charset="0"/>
              </a:rPr>
              <a:t>Когда начинать </a:t>
            </a:r>
          </a:p>
          <a:p>
            <a:pPr algn="ctr"/>
            <a:r>
              <a:rPr lang="ru-RU" sz="2400" dirty="0">
                <a:latin typeface="Arial Black" pitchFamily="34" charset="0"/>
                <a:cs typeface="Arial" pitchFamily="34" charset="0"/>
              </a:rPr>
              <a:t>заниматься</a:t>
            </a:r>
          </a:p>
          <a:p>
            <a:pPr algn="ctr"/>
            <a:r>
              <a:rPr lang="ru-RU" sz="2400" dirty="0">
                <a:latin typeface="Arial Black" pitchFamily="34" charset="0"/>
                <a:cs typeface="Arial" pitchFamily="34" charset="0"/>
              </a:rPr>
              <a:t>мнемотехникой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357430"/>
            <a:ext cx="8215370" cy="3490186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Мнемотехникой можно начинать заниматься с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младшего возраста</a:t>
            </a: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но рациональнее вводить её в  </a:t>
            </a:r>
          </a:p>
          <a:p>
            <a:pPr algn="just">
              <a:lnSpc>
                <a:spcPct val="80000"/>
              </a:lnSpc>
            </a:pP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занятия с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лет</a:t>
            </a: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когда у детей накоплен основной словарный запас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3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детей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младшего и    среднего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дошкольного  возраста   необходимо давать цветные 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так как в  памяти у детей  быстрее   остаются отдельные  </a:t>
            </a:r>
          </a:p>
          <a:p>
            <a:pPr algn="just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образы: лиса- рыжая, мышка- серая, ёлочка- зелёная. </a:t>
            </a:r>
          </a:p>
          <a:p>
            <a:pPr algn="just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старшего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дошкольного возраста схемы желательно рисовать в одном цвете,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чтобы не привлекать внимание на яркость символических изображений. 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 descr="C:\Users\Александр\Desktop\к занятию\105390197.jpg"/>
          <p:cNvPicPr/>
          <p:nvPr/>
        </p:nvPicPr>
        <p:blipFill>
          <a:blip r:embed="rId2" cstate="print"/>
          <a:srcRect t="894" r="68816" b="49927"/>
          <a:stretch>
            <a:fillRect/>
          </a:stretch>
        </p:blipFill>
        <p:spPr bwMode="auto">
          <a:xfrm>
            <a:off x="1214414" y="2714620"/>
            <a:ext cx="1700194" cy="314327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C:\Users\Александр\Desktop\мнемотаблицы. сказки\ss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3357586" cy="42148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928662" y="428604"/>
            <a:ext cx="7072362" cy="107157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Последовательность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работы  с   </a:t>
            </a:r>
            <a:r>
              <a:rPr lang="ru-RU" sz="2000" b="1" dirty="0" err="1">
                <a:solidFill>
                  <a:schemeClr val="bg1"/>
                </a:solidFill>
                <a:latin typeface="Arial Black" pitchFamily="34" charset="0"/>
              </a:rPr>
              <a:t>мнемотаблицами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1этап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Рассматривание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изображено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перекодирование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преобразование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абстрактных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символов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образы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После перекодирования осуществляется пересказ сказки, рассказ по заданной теме. или чтение стихотворения с опорой на символы (образы), т.е. происходит отработка метода запоминания. 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http://img1.liveinternet.ru/images/attach/c/5/84/882/84882491_large_9772bd3edc59dikie_zhivotnuyerasskazh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3342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Monotype Corsiva" pitchFamily="66" charset="0"/>
              </a:rPr>
              <a:t>ОПИСАТЕЛЬНЫЕ  РАССКАЗЫ   ПО  ЛЕКСИЧЕСКИМ  ТЕМАМ.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357188"/>
            <a:ext cx="8715375" cy="6215062"/>
          </a:xfrm>
          <a:ln w="762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DomInoRevObl" pitchFamily="66" charset="-52"/>
              </a:rPr>
              <a:t> </a:t>
            </a:r>
            <a:r>
              <a:rPr lang="ru-RU" sz="4000" b="1" dirty="0">
                <a:solidFill>
                  <a:srgbClr val="000099"/>
                </a:solidFill>
              </a:rPr>
              <a:t>К.Д. Ушинский писал:</a:t>
            </a:r>
          </a:p>
          <a:p>
            <a:pPr>
              <a:defRPr/>
            </a:pPr>
            <a:r>
              <a:rPr lang="ru-RU" sz="4000" dirty="0">
                <a:solidFill>
                  <a:srgbClr val="000099"/>
                </a:solidFill>
                <a:latin typeface="Monotype Corsiva" pitchFamily="66" charset="0"/>
              </a:rPr>
              <a:t>«Учите  ребёнка  каким-нибудь  неизвестным  ему  пяти словам  - он  будет  долго  и  напрасно  мучиться,  </a:t>
            </a:r>
          </a:p>
          <a:p>
            <a:pPr>
              <a:defRPr/>
            </a:pPr>
            <a:r>
              <a:rPr lang="ru-RU" sz="4000" dirty="0">
                <a:solidFill>
                  <a:srgbClr val="000099"/>
                </a:solidFill>
                <a:latin typeface="Monotype Corsiva" pitchFamily="66" charset="0"/>
              </a:rPr>
              <a:t>но  свяжите двадцать  таких  слов  с  картинками, </a:t>
            </a:r>
          </a:p>
          <a:p>
            <a:pPr>
              <a:defRPr/>
            </a:pPr>
            <a:r>
              <a:rPr lang="ru-RU" sz="4000" dirty="0">
                <a:solidFill>
                  <a:srgbClr val="000099"/>
                </a:solidFill>
                <a:latin typeface="Monotype Corsiva" pitchFamily="66" charset="0"/>
              </a:rPr>
              <a:t>и  он  их  усвоит  на  лету» </a:t>
            </a:r>
            <a:r>
              <a:rPr lang="en-US" sz="4000" dirty="0">
                <a:solidFill>
                  <a:srgbClr val="000099"/>
                </a:solidFill>
                <a:latin typeface="Monotype Corsiva" pitchFamily="66" charset="0"/>
              </a:rPr>
              <a:t>[1]</a:t>
            </a:r>
            <a:r>
              <a:rPr lang="ru-RU" sz="4000" dirty="0">
                <a:solidFill>
                  <a:srgbClr val="000099"/>
                </a:solidFill>
                <a:latin typeface="Monotype Corsiva" pitchFamily="66" charset="0"/>
              </a:rPr>
              <a:t>.</a:t>
            </a:r>
          </a:p>
          <a:p>
            <a:pPr marR="0"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DomInoRevObl" pitchFamily="66" charset="-52"/>
              </a:rPr>
              <a:t>            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DomInoRevObl" pitchFamily="66" charset="-52"/>
              </a:rPr>
              <a:t>                                   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mel.ucoz.ru/stichi/owoch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5918200" cy="38766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500042"/>
            <a:ext cx="535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Monotype Corsiva" pitchFamily="66" charset="0"/>
              </a:rPr>
              <a:t>ЗАУЧИВАНИЕ   СТИХОТВОРЕНИЙ.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5214950"/>
            <a:ext cx="428628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dirty="0"/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Овощи на стол кладем.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Лук, морковка, кабачок,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Помидор, горох, лучок.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428604"/>
            <a:ext cx="7572428" cy="914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Востребованность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опыта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1571612"/>
          <a:ext cx="8001056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571604" y="285728"/>
            <a:ext cx="5786478" cy="80467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3286148" cy="4801314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расширяется круг знаний об окружающем мире;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появляется желание пересказывать тексты, придумывать интересные    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истории;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появляется интерес к заучиванию стихов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скороговорок,   загадок;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словарный запас выходит на более высокий уровень;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дети преодолевают робость, застенчивость, учатся свободно держаться    перед  аудиторией.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694" y="1571612"/>
            <a:ext cx="2643206" cy="4801314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latin typeface="Times New Roman" pitchFamily="18" charset="0"/>
              </a:rPr>
              <a:t>Считаю, что чем  раньше мы будем учить детей рассказывать или  пересказывать, используя метод мнемотехники и схемы –  модели, тем лучше подготовим их к школе, так как связная речь является важным показателем  умственных способностей ребёнка и готовности его к школьному обучению.</a:t>
            </a:r>
          </a:p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403648" y="500042"/>
            <a:ext cx="6954566" cy="120076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Список использованных источников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859339"/>
            <a:ext cx="7429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70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Ильина М.В. Воображение и творческое мышление. </a:t>
            </a:r>
          </a:p>
          <a:p>
            <a:pPr indent="-342900">
              <a:tabLst>
                <a:tab pos="3270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Серия «Психологическая служба». М.: Книголюб, 2015.</a:t>
            </a:r>
          </a:p>
          <a:p>
            <a:pPr>
              <a:tabLst>
                <a:tab pos="3270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Тихомирова Л.Ф. Познавательные способности детей 5-7 лет. М., 2005.</a:t>
            </a:r>
          </a:p>
          <a:p>
            <a:pPr>
              <a:tabLst>
                <a:tab pos="3270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Ткаченко Т.А. Составление описательных рассказов по опорным схемам. Метод. руководство, картинный комплект. М.: Книголюб, 2017.</a:t>
            </a:r>
          </a:p>
          <a:p>
            <a:pPr>
              <a:tabLst>
                <a:tab pos="3270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Юзбекова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Е.Ю. Ступеньки творчества. Место игры в интеллектуальном развитии дошкольника. М.: Линка-пресс, 2006. 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42886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  <a:latin typeface="Monotype Corsiva" pitchFamily="66" charset="0"/>
              </a:rPr>
              <a:t>СПАСИБО    ЗА    ВНИМАНИЕ</a:t>
            </a:r>
            <a:endParaRPr lang="ru-RU" sz="40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32656"/>
            <a:ext cx="554461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89850">
              <a:defRPr/>
            </a:pPr>
            <a:r>
              <a:rPr lang="ru-RU" sz="3200" b="1" dirty="0">
                <a:ln w="1905"/>
                <a:solidFill>
                  <a:schemeClr val="tx2"/>
                </a:solidFill>
                <a:latin typeface="+mj-lt"/>
              </a:rPr>
              <a:t>ХАРАКТЕРИСТИКА ПРОЕКТА</a:t>
            </a: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323528" y="1268760"/>
            <a:ext cx="4032448" cy="504056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8985" tIns="49493" rIns="98985" bIns="49493"/>
          <a:lstStyle/>
          <a:p>
            <a:pPr algn="ctr" defTabSz="989850">
              <a:defRPr/>
            </a:pP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ТИП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4847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786314" y="1142984"/>
            <a:ext cx="4143405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8985" tIns="49493" rIns="98985" bIns="49493"/>
          <a:lstStyle/>
          <a:p>
            <a:pPr algn="ctr">
              <a:defRPr/>
            </a:pPr>
            <a:r>
              <a:rPr lang="ru-RU" sz="2200" b="1" i="1" dirty="0">
                <a:solidFill>
                  <a:srgbClr val="FF0000"/>
                </a:solidFill>
              </a:rPr>
              <a:t>практико-ориентированный</a:t>
            </a:r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23528" y="2420888"/>
            <a:ext cx="4104456" cy="576064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8985" tIns="49493" rIns="98985" bIns="49493"/>
          <a:lstStyle/>
          <a:p>
            <a:pPr algn="ctr" defTabSz="989850">
              <a:defRPr/>
            </a:pP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ХАРАКТЕР УЧАСТИЯ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323528" y="3861048"/>
            <a:ext cx="4176463" cy="576064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89850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ХАРАКТЕР КОНТАКТОВ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23528" y="4941168"/>
            <a:ext cx="4248472" cy="576064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89850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СРОКИ РЕАЛИЗАЦИИ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6314" y="2132856"/>
            <a:ext cx="4106166" cy="1367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активная деятельность детей,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сотрудничество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с  педагогами и родителями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6314" y="3789040"/>
            <a:ext cx="4106166" cy="711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открытый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323528" y="6021288"/>
            <a:ext cx="4176464" cy="484632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89850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ФОРМА ПРЕДСТАВЛЕНИЯ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6314" y="4714884"/>
            <a:ext cx="4103886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долгосрочный 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(реализуется в течение 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учебного года)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6314" y="5949280"/>
            <a:ext cx="4106166" cy="765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слайдовая презентация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67944" y="6926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2195737" y="476673"/>
            <a:ext cx="5112568" cy="1296144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985" tIns="49493" rIns="98985" bIns="494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ПРОЕКТА: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2267745" y="2852937"/>
            <a:ext cx="5112568" cy="1080119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985" tIns="49493" rIns="98985" bIns="494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воспитанники старшей группы, имеющие речевые нарушения</a:t>
            </a: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596336" y="1268760"/>
            <a:ext cx="1440159" cy="2304256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985" tIns="49493" rIns="98985" bIns="494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23528" y="1295400"/>
            <a:ext cx="1584176" cy="2362200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985" tIns="49493" rIns="98985" bIns="494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3563889" y="4653136"/>
            <a:ext cx="2376264" cy="1728192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985" tIns="49493" rIns="98985" bIns="494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Родители</a:t>
            </a:r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325089" y="4343402"/>
            <a:ext cx="2275633" cy="1245838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985" tIns="49493" rIns="98985" bIns="494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Учитель-логопед</a:t>
            </a: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6444208" y="4343404"/>
            <a:ext cx="2520280" cy="1245835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985" tIns="49493" rIns="98985" bIns="494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Педагоги МБДОУ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6018462" cy="1071570"/>
          </a:xfr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/>
              <a:t>  </a:t>
            </a:r>
            <a:r>
              <a:rPr lang="ru-RU" sz="3600" b="1" dirty="0"/>
              <a:t>Актуальность</a:t>
            </a:r>
            <a:r>
              <a:rPr lang="ru-RU" sz="5400" dirty="0"/>
              <a:t> </a:t>
            </a:r>
            <a:r>
              <a:rPr lang="ru-RU" dirty="0"/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8001056" cy="4143403"/>
          </a:xfrm>
          <a:solidFill>
            <a:srgbClr val="FFC000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Односложная, состоящая лишь из простых предложений речь. 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Неспособность грамматически правильно построить предложение.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Бедность речи (диалогической и монологической).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Употребление нелитературных слов и выражений.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Отсутствие логического обоснования своих утверждений и  выводов.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Отсутствие навыков культуры речи: неумение использовать  интонацию, регулировать громкость голоса и темп речи и т. д.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Плохая дикция.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115616" y="260648"/>
            <a:ext cx="6624736" cy="123672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+mj-lt"/>
              </a:rPr>
              <a:t>Цель 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56" y="2000240"/>
            <a:ext cx="5286412" cy="2286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Пробудить у детей с речевыми нарушениями интерес к учебной деятельности</a:t>
            </a:r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428604"/>
            <a:ext cx="4877164" cy="707886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26876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OldTyper" pitchFamily="18" charset="-52"/>
              </a:rPr>
              <a:t>    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643050"/>
            <a:ext cx="7215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Развивать у детей умение с помощью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мнемотаблиц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понимать и рассказывать знакомые сказки.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у детей психические процессы: мышление, внимание, воображение, память (различные виды).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у детей умственную активность, сообразительность, наблюдательность, умение сравнивать, выделять существенные признаки.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Содействовать решению дошкольниками изобретательских задач сказочного, игрового, экологического, этического характера и др.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Обучать детей правильному звукопроизношению. Знакомить с буквами.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itchFamily="34" charset="0"/>
                <a:cs typeface="Arial" pitchFamily="34" charset="0"/>
              </a:rPr>
              <a:t>Воспитывать у детей любовь к народным и авторским сказкам.</a:t>
            </a:r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619672" y="332656"/>
            <a:ext cx="5544616" cy="1080120"/>
          </a:xfrm>
          <a:prstGeom prst="horizontalScroll">
            <a:avLst/>
          </a:prstGeom>
          <a:solidFill>
            <a:srgbClr val="78FFB6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4"/>
                </a:solidFill>
                <a:latin typeface="+mj-lt"/>
              </a:rPr>
              <a:t>Гипотеза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746084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8FF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Применение метода моделирования связной речи приёмами мнемотехники у детей с нарушением речи  является эффективным средством повышения качества связной описательной речи. Кроме того наличие зрительного плана делает такие рассказы чёткими, связными, полными, последовательными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7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 СРОКИ </a:t>
            </a:r>
            <a:br>
              <a:rPr lang="ru-RU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ОСУЩЕСТВЛЕНИЯ ПРОЕКТА</a:t>
            </a:r>
            <a:endParaRPr lang="ru-RU" sz="40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5" indent="-555625" algn="ctr">
              <a:buFont typeface="Wingdings" pitchFamily="2" charset="2"/>
              <a:buChar char="ü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организационно-подготовительный этап (сентябрь)</a:t>
            </a:r>
          </a:p>
          <a:p>
            <a:pPr marL="555625" indent="-555625" algn="ctr">
              <a:buFont typeface="Wingdings" pitchFamily="2" charset="2"/>
              <a:buChar char="ü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экспериментально-аналитический основной этап (октябрь-апрель)</a:t>
            </a:r>
          </a:p>
          <a:p>
            <a:pPr marL="555625" indent="-555625" algn="ctr">
              <a:buFont typeface="Wingdings" pitchFamily="2" charset="2"/>
              <a:buChar char="ü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заключительный этап (май)</a:t>
            </a:r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1420</TotalTime>
  <Words>1054</Words>
  <Application>Microsoft Macintosh PowerPoint</Application>
  <PresentationFormat>Экран (4:3)</PresentationFormat>
  <Paragraphs>172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a_DomInoRevObl</vt:lpstr>
      <vt:lpstr>a_OldTyper</vt:lpstr>
      <vt:lpstr>Arial</vt:lpstr>
      <vt:lpstr>Arial Black</vt:lpstr>
      <vt:lpstr>Calibri</vt:lpstr>
      <vt:lpstr>Franklin Gothic Book</vt:lpstr>
      <vt:lpstr>Franklin Gothic Medium</vt:lpstr>
      <vt:lpstr>Monotype Corsiva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  Актуальность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Анна Можейко</cp:lastModifiedBy>
  <cp:revision>146</cp:revision>
  <dcterms:created xsi:type="dcterms:W3CDTF">2013-03-26T12:45:06Z</dcterms:created>
  <dcterms:modified xsi:type="dcterms:W3CDTF">2024-01-27T06:22:45Z</dcterms:modified>
</cp:coreProperties>
</file>