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8" r:id="rId3"/>
    <p:sldId id="279" r:id="rId4"/>
    <p:sldId id="259" r:id="rId5"/>
    <p:sldId id="260" r:id="rId6"/>
    <p:sldId id="282" r:id="rId7"/>
    <p:sldId id="261" r:id="rId8"/>
    <p:sldId id="270" r:id="rId9"/>
    <p:sldId id="283" r:id="rId10"/>
    <p:sldId id="262" r:id="rId11"/>
    <p:sldId id="263" r:id="rId12"/>
    <p:sldId id="264" r:id="rId13"/>
    <p:sldId id="265" r:id="rId14"/>
    <p:sldId id="266" r:id="rId15"/>
    <p:sldId id="271" r:id="rId16"/>
    <p:sldId id="272" r:id="rId17"/>
    <p:sldId id="276" r:id="rId18"/>
    <p:sldId id="273" r:id="rId19"/>
    <p:sldId id="280" r:id="rId20"/>
    <p:sldId id="278" r:id="rId21"/>
    <p:sldId id="277" r:id="rId22"/>
    <p:sldId id="274" r:id="rId23"/>
    <p:sldId id="275" r:id="rId24"/>
    <p:sldId id="281" r:id="rId25"/>
    <p:sldId id="269" r:id="rId26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94352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5586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28d2f8e31b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28d2f8e31b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6162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28d2f8e31b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28d2f8e31b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1268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28d45d9e4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28d45d9e44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3340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2330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28d2f8e31b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28d2f8e31b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987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28d45d9e4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28d45d9e4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427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28d45d9e4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28d45d9e4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9101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28d45d9e4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28d45d9e4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027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28d45d9e4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28d45d9e4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0913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28d45d9e4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28d45d9e4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1430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8904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28d45d9e4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28d45d9e4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5137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28d2f8e31b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28d2f8e31b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5312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6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lazon.ru/rf/gerb-tambova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martregion68.ru/region/gorod-tambov/simvolika-goroda-tambova" TargetMode="External"/><Relationship Id="rId5" Type="http://schemas.openxmlformats.org/officeDocument/2006/relationships/hyperlink" Target="https://knigogid.ru/books/1793682-igra-i-igrushka-posobie-dlya-vospitatelya-detskogo-sada" TargetMode="External"/><Relationship Id="rId4" Type="http://schemas.openxmlformats.org/officeDocument/2006/relationships/hyperlink" Target="https://kartaslov.ru/&#1079;&#1085;&#1072;&#1095;&#1077;&#1085;&#1080;&#1077;-&#1089;&#1083;&#1086;&#1074;&#1072;/&#1089;&#1072;&#1087;&#1077;&#1090;&#1082;&#1072;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23192" y="283779"/>
            <a:ext cx="8509115" cy="23347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00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«Домик для пчелки» -</a:t>
            </a:r>
            <a:br>
              <a:rPr lang="ru" sz="2400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ru" sz="2400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пособие для реализации регионального компонента образовательной программы дошкольного образования дошкольного образовательного учреждения</a:t>
            </a:r>
            <a:br>
              <a:rPr lang="ru" sz="2400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ru" sz="2400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учителями-логопедами</a:t>
            </a:r>
            <a:endParaRPr sz="2400"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796145" y="2618509"/>
            <a:ext cx="5036155" cy="2355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Подготовили: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 учителя-логопеды МБДОУ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 «Детский сад № 12 «Звездный»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Евсеева Оксана Львовна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Попова Наталия Анатольевна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г. Тамбов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 2024</a:t>
            </a:r>
            <a:endParaRPr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86711"/>
            <a:ext cx="8520600" cy="6385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Многофункциональное пособие с трехмерными игрушками</a:t>
            </a:r>
            <a:b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 «Домик для пчелки»</a:t>
            </a:r>
            <a:endParaRPr sz="20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311700" y="725215"/>
            <a:ext cx="4354893" cy="419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sz="1800" dirty="0">
                <a:latin typeface="Georgia" panose="02040502050405020303" pitchFamily="18" charset="0"/>
              </a:rPr>
              <a:t>Многофункциональное пособие «Домик для пчелки» позволяет ребенку заглянуть в историю своего родного края через прикосновение к одному из символов города Тамбова –  гербу. Двумерное изображение золотого улья и трех пчел на зеленой траве на гербе города воплощены в трехмерные объекты, т.е. представляют собой  обычные игрушки, привычные ребенку.</a:t>
            </a:r>
            <a:endParaRPr sz="1800" dirty="0">
              <a:solidFill>
                <a:srgbClr val="666666"/>
              </a:solidFill>
              <a:highlight>
                <a:srgbClr val="FFFFFF"/>
              </a:highlight>
              <a:latin typeface="Georgia" panose="02040502050405020303" pitchFamily="18" charset="0"/>
              <a:ea typeface="Georgia"/>
              <a:cs typeface="Georgia"/>
              <a:sym typeface="Georg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41" y="804041"/>
            <a:ext cx="3501000" cy="419693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311700" y="160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Дидактическое пособие на липучках «Домик для пчелки»</a:t>
            </a:r>
            <a:endParaRPr sz="20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311700" y="902921"/>
            <a:ext cx="3965814" cy="41420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61950" algn="just">
              <a:lnSpc>
                <a:spcPct val="95000"/>
              </a:lnSpc>
              <a:buClr>
                <a:schemeClr val="dk1"/>
              </a:buClr>
              <a:buSzPts val="688"/>
              <a:buNone/>
            </a:pPr>
            <a:r>
              <a:rPr lang="ru-RU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Многофукциональное</a:t>
            </a: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 пособие с трехмерными игрушками «Домик для пчелки» логически дополнено одноименным  дидактическим пособием на липучках.   В дидактическом пособии акцент  делается на основных элементах герба г. Тамбова – пчелах и улье. Здесь можно найти изображение герба г. Тамбова (игра «Сложи герб»), некоторые растения-медоносы нашего края (игры «На лугу», «Посчитай»), насекомых (игра «Посчитай», «Сложи пчелу»), изображения ульев (игры «На лугу», «Что из чего?», «Виды ульев», «Один-много») и пчеловодов (игра «На лугу»).</a:t>
            </a:r>
            <a:endParaRPr sz="1600" dirty="0">
              <a:solidFill>
                <a:schemeClr val="tx1"/>
              </a:solidFill>
              <a:highlight>
                <a:srgbClr val="FDFDFD"/>
              </a:highlight>
              <a:latin typeface="Georgia" panose="02040502050405020303" pitchFamily="18" charset="0"/>
              <a:ea typeface="Georgia"/>
              <a:cs typeface="Georgia"/>
              <a:sym typeface="Georg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53" y="1190297"/>
            <a:ext cx="4662368" cy="32161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311700" y="110358"/>
            <a:ext cx="8520600" cy="3468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 </a:t>
            </a:r>
            <a:endParaRPr dirty="0"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311700" y="588913"/>
            <a:ext cx="8571043" cy="43299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050" dirty="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endParaRPr sz="105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1700" y="457201"/>
            <a:ext cx="85206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100" dirty="0">
                <a:solidFill>
                  <a:srgbClr val="FF0000"/>
                </a:solidFill>
                <a:latin typeface="Georgia" panose="02040502050405020303" pitchFamily="18" charset="0"/>
                <a:ea typeface="NSimSun" panose="02010609030101010101" pitchFamily="49" charset="-122"/>
                <a:cs typeface="Arial" panose="020B0604020202020204" pitchFamily="34" charset="0"/>
              </a:rPr>
              <a:t>Цели и задачи, решаемые с помощью пособия</a:t>
            </a:r>
          </a:p>
          <a:p>
            <a:pPr algn="ctr"/>
            <a:endParaRPr lang="ru-RU" sz="1800" b="1" kern="100" dirty="0">
              <a:latin typeface="Georgia" panose="02040502050405020303" pitchFamily="18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algn="just"/>
            <a:r>
              <a:rPr lang="ru-RU" sz="1800" b="1" kern="100" dirty="0">
                <a:latin typeface="Georgia" panose="02040502050405020303" pitchFamily="18" charset="0"/>
                <a:ea typeface="NSimSun" panose="02010609030101010101" pitchFamily="49" charset="-122"/>
                <a:cs typeface="Arial" panose="020B0604020202020204" pitchFamily="34" charset="0"/>
              </a:rPr>
              <a:t>Цель:</a:t>
            </a:r>
            <a:r>
              <a:rPr lang="ru-RU" sz="1800" kern="100" dirty="0">
                <a:latin typeface="Georgia" panose="02040502050405020303" pitchFamily="18" charset="0"/>
                <a:ea typeface="NSimSun" panose="02010609030101010101" pitchFamily="49" charset="-122"/>
                <a:cs typeface="Arial" panose="020B0604020202020204" pitchFamily="34" charset="0"/>
              </a:rPr>
              <a:t> расширение знаний и представлений детей о родном городе и крае.</a:t>
            </a:r>
          </a:p>
          <a:p>
            <a:pPr algn="just"/>
            <a:r>
              <a:rPr lang="ru-RU" sz="1800" b="1" dirty="0">
                <a:latin typeface="Georgia" panose="02040502050405020303" pitchFamily="18" charset="0"/>
              </a:rPr>
              <a:t>Дидактические задачи:</a:t>
            </a:r>
            <a:endParaRPr lang="ru-RU" sz="1800" dirty="0">
              <a:latin typeface="Georgia" panose="02040502050405020303" pitchFamily="18" charset="0"/>
            </a:endParaRPr>
          </a:p>
          <a:p>
            <a:pPr lvl="0" algn="just"/>
            <a:r>
              <a:rPr lang="ru-RU" sz="1800" dirty="0">
                <a:latin typeface="Georgia" panose="02040502050405020303" pitchFamily="18" charset="0"/>
              </a:rPr>
              <a:t>1. Развивать познавательные процессы (внимание, мышление, воображение, умение ориентироваться в микро- и макро- пространстве). </a:t>
            </a:r>
          </a:p>
          <a:p>
            <a:pPr lvl="0" algn="just"/>
            <a:r>
              <a:rPr lang="ru-RU" sz="1800" dirty="0">
                <a:latin typeface="Georgia" panose="02040502050405020303" pitchFamily="18" charset="0"/>
              </a:rPr>
              <a:t>2. Развивать речевую сферу (связная речь, лексика и грамматика).</a:t>
            </a:r>
          </a:p>
          <a:p>
            <a:pPr lvl="0" algn="just"/>
            <a:r>
              <a:rPr lang="ru-RU" sz="1800" dirty="0">
                <a:latin typeface="Georgia" panose="02040502050405020303" pitchFamily="18" charset="0"/>
              </a:rPr>
              <a:t>3. Развивать мелкую моторику.</a:t>
            </a:r>
          </a:p>
          <a:p>
            <a:pPr lvl="0" algn="just"/>
            <a:r>
              <a:rPr lang="ru-RU" sz="1800" dirty="0">
                <a:latin typeface="Georgia" panose="02040502050405020303" pitchFamily="18" charset="0"/>
              </a:rPr>
              <a:t>4. Совершенствовать представления/закреплять имеющиеся знания детей о насекомых центрального региона нашей страны, основных растениях-медоносах Тамбовской области.</a:t>
            </a:r>
          </a:p>
          <a:p>
            <a:pPr lvl="0" algn="just"/>
            <a:r>
              <a:rPr lang="ru-RU" sz="1800" dirty="0">
                <a:latin typeface="Georgia" panose="02040502050405020303" pitchFamily="18" charset="0"/>
              </a:rPr>
              <a:t>5. Совершенствовать представление об одном из видов традиционного труда населения нашей области – пчеловодстве.</a:t>
            </a:r>
          </a:p>
          <a:p>
            <a:pPr lvl="0" algn="just"/>
            <a:r>
              <a:rPr lang="ru-RU" sz="1800" dirty="0">
                <a:latin typeface="Georgia" panose="02040502050405020303" pitchFamily="18" charset="0"/>
              </a:rPr>
              <a:t>6. Обращаться к истории родного края через более глубокое познание символа города – его герба.</a:t>
            </a:r>
          </a:p>
          <a:p>
            <a:pPr algn="just">
              <a:lnSpc>
                <a:spcPct val="150000"/>
              </a:lnSpc>
            </a:pPr>
            <a:endParaRPr lang="ru-RU" sz="1600" kern="100" dirty="0">
              <a:effectLst/>
              <a:latin typeface="Georgia" panose="02040502050405020303" pitchFamily="18" charset="0"/>
              <a:ea typeface="NSimSun" panose="0201060903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11700" y="249382"/>
            <a:ext cx="8520600" cy="546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 </a:t>
            </a:r>
            <a:r>
              <a:rPr lang="ru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Целевая аудитория и описание игры</a:t>
            </a:r>
            <a:endParaRPr sz="22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693682" y="914400"/>
            <a:ext cx="7859111" cy="3654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 algn="just">
              <a:buClr>
                <a:schemeClr val="dk1"/>
              </a:buClr>
              <a:buSzPct val="91666"/>
              <a:buNone/>
            </a:pPr>
            <a:r>
              <a:rPr lang="ru" sz="1200" dirty="0">
                <a:solidFill>
                  <a:schemeClr val="dk1"/>
                </a:solidFill>
                <a:highlight>
                  <a:srgbClr val="FDFDFD"/>
                </a:highlight>
              </a:rPr>
              <a:t>        </a:t>
            </a:r>
            <a:r>
              <a:rPr lang="ru-RU" b="1" dirty="0">
                <a:solidFill>
                  <a:schemeClr val="tx1"/>
                </a:solidFill>
                <a:latin typeface="Georgia" panose="02040502050405020303" pitchFamily="18" charset="0"/>
              </a:rPr>
              <a:t>Целевая аудитория:</a:t>
            </a: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 воспитанники ДОУ от 3 до 7 лет, в том числе дети с нарушениями речи.</a:t>
            </a:r>
          </a:p>
          <a:p>
            <a:pPr marL="0" indent="361950" algn="just">
              <a:buNone/>
            </a:pPr>
            <a:r>
              <a:rPr lang="ru-RU" b="1" dirty="0">
                <a:solidFill>
                  <a:schemeClr val="tx1"/>
                </a:solidFill>
                <a:latin typeface="Georgia" panose="02040502050405020303" pitchFamily="18" charset="0"/>
              </a:rPr>
              <a:t>Описание: </a:t>
            </a: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Пособие позволяет организовывать сюжетные и дидактические игры с детьми, либо играть детям самостоятельно, как с трехмерными объектами-игрушками, так и с двумерными изображениями пособия на липучках. Возможно сочетание игрушек и двухмерного пособия на липучках.</a:t>
            </a:r>
          </a:p>
          <a:p>
            <a:pPr marL="0" indent="361950" algn="just">
              <a:buNone/>
            </a:pP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Дидактическое пособие </a:t>
            </a:r>
            <a:r>
              <a:rPr lang="ru-RU" dirty="0" err="1">
                <a:solidFill>
                  <a:schemeClr val="tx1"/>
                </a:solidFill>
                <a:latin typeface="Georgia" panose="02040502050405020303" pitchFamily="18" charset="0"/>
              </a:rPr>
              <a:t>заламинированно</a:t>
            </a: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, что обеспечивает долговечность и позволяет использовать фломастеры на водной основе при работе с ним. 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 </a:t>
            </a:r>
            <a:r>
              <a:rPr lang="ru" sz="2200" dirty="0">
                <a:solidFill>
                  <a:srgbClr val="FF0000"/>
                </a:solidFill>
                <a:latin typeface="Georgia" panose="02040502050405020303" pitchFamily="18" charset="0"/>
              </a:rPr>
              <a:t>Варианты проведения игр с трехмерными игрушками</a:t>
            </a:r>
            <a:endParaRPr sz="22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31" name="Google Shape;131;p23"/>
          <p:cNvSpPr txBox="1">
            <a:spLocks noGrp="1"/>
          </p:cNvSpPr>
          <p:nvPr>
            <p:ph type="body" idx="1"/>
          </p:nvPr>
        </p:nvSpPr>
        <p:spPr>
          <a:xfrm>
            <a:off x="686274" y="908950"/>
            <a:ext cx="7939934" cy="3954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buNone/>
            </a:pPr>
            <a:r>
              <a:rPr lang="ru-RU" i="1" dirty="0">
                <a:solidFill>
                  <a:schemeClr val="tx1"/>
                </a:solidFill>
                <a:latin typeface="Georgia" panose="02040502050405020303" pitchFamily="18" charset="0"/>
              </a:rPr>
              <a:t>  </a:t>
            </a:r>
            <a:endParaRPr lang="ru-RU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355600" algn="just">
              <a:buNone/>
            </a:pP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1. Знакомство с различными фактурами (пушистая пчелка, колючая трава, жесткий улей), гимнастика для пальчиков на коврике-травке.</a:t>
            </a:r>
          </a:p>
          <a:p>
            <a:pPr marL="0" indent="355600" algn="just">
              <a:buNone/>
            </a:pP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2. Расположение игрушек в пространстве относительно друг друга, понимание значение предлогов «на», «за», рядом», «в», «из», слов «справа», «слева», «наверху», «рядом», «между» (посади пчелку на домик, пчелка залетела в домик и т.д.).</a:t>
            </a:r>
          </a:p>
          <a:p>
            <a:pPr marL="0" indent="355600" algn="just">
              <a:buNone/>
            </a:pP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3. Знакомство и обогащение представлений детей с элементами герба г. Тамбова: пчелы, улей, трава; создание целостного образа за счет включения различных сенсорных систем; введение новых слов в лексикон  детей.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2222"/>
              <a:buFont typeface="Arial"/>
              <a:buNone/>
            </a:pPr>
            <a:endParaRPr sz="9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9" y="3022970"/>
            <a:ext cx="3205206" cy="19780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237507"/>
            <a:ext cx="8520600" cy="498764"/>
          </a:xfrm>
        </p:spPr>
        <p:txBody>
          <a:bodyPr>
            <a:normAutofit fontScale="90000"/>
          </a:bodyPr>
          <a:lstStyle/>
          <a:p>
            <a:pPr algn="ctr"/>
            <a:r>
              <a:rPr lang="ru" sz="2200" dirty="0">
                <a:solidFill>
                  <a:srgbClr val="FF0000"/>
                </a:solidFill>
                <a:latin typeface="Georgia" panose="02040502050405020303" pitchFamily="18" charset="0"/>
              </a:rPr>
              <a:t>Варианты игр с двумерными изображениями: и</a:t>
            </a:r>
            <a:r>
              <a:rPr lang="ru-RU" sz="2200" dirty="0" err="1">
                <a:solidFill>
                  <a:srgbClr val="FF0000"/>
                </a:solidFill>
                <a:latin typeface="Georgia" panose="02040502050405020303" pitchFamily="18" charset="0"/>
              </a:rPr>
              <a:t>гра</a:t>
            </a:r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 «На лугу»</a:t>
            </a:r>
            <a:br>
              <a:rPr lang="ru-RU" sz="18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endParaRPr lang="ru-RU" sz="18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11700" y="653143"/>
            <a:ext cx="8520600" cy="1876301"/>
          </a:xfrm>
        </p:spPr>
        <p:txBody>
          <a:bodyPr/>
          <a:lstStyle/>
          <a:p>
            <a:pPr marL="0" lvl="0" indent="355600" algn="just"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Знакомство/закрепление представлений и знаний о некоторых растениях-медоносах средней полосы России (липа, клен, ива, колокольчик, клевер, одуванчик, василек), понятиями «улей», «пчеловод»; ориентация в </a:t>
            </a:r>
            <a:r>
              <a:rPr lang="ru-RU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микропространстве</a:t>
            </a: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 -расположение изображений на листе бумаги относительно друг друга, понимание значение предлогов «на», «под», «рядом», слов «справа», «слева», «наверху», «между» (пчелка на васильке, пчелка села под клевер и т.д.).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56" y="2880465"/>
            <a:ext cx="3152897" cy="19356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586" y="2587501"/>
            <a:ext cx="3265714" cy="201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89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142505"/>
            <a:ext cx="8520600" cy="498764"/>
          </a:xfrm>
        </p:spPr>
        <p:txBody>
          <a:bodyPr>
            <a:normAutofit/>
          </a:bodyPr>
          <a:lstStyle/>
          <a:p>
            <a:pPr algn="ctr"/>
            <a:r>
              <a:rPr lang="ru" sz="2000" dirty="0">
                <a:solidFill>
                  <a:srgbClr val="FF0000"/>
                </a:solidFill>
                <a:latin typeface="Georgia" panose="02040502050405020303" pitchFamily="18" charset="0"/>
              </a:rPr>
              <a:t>Варианты игр с двумерными изображениями: 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игра «Собери пчелку»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11700" y="641268"/>
            <a:ext cx="8520600" cy="2051132"/>
          </a:xfrm>
        </p:spPr>
        <p:txBody>
          <a:bodyPr>
            <a:noAutofit/>
          </a:bodyPr>
          <a:lstStyle/>
          <a:p>
            <a:pPr marL="0" lvl="0" indent="361950" algn="just"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Ребенок знакомится с частями тела пчелы (голова, брюшко, ноги, крылья); взрослый предлагает собрать пчелку из отдельных частей. Возможны различные варианты выполнения задания: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а) накладывание частей тела пчелы на ее изображение;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б) собирание пчелы с помощью прорезей;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в) самостоятельное складывание частей пчелки в целостное изображение со зрительной опорой и без опоры.</a:t>
            </a:r>
          </a:p>
          <a:p>
            <a:pPr>
              <a:buNone/>
            </a:pP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1" y="2826327"/>
            <a:ext cx="2671846" cy="2091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02" y="2839808"/>
            <a:ext cx="2612034" cy="21003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92" y="2845884"/>
            <a:ext cx="2671949" cy="208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78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154378"/>
            <a:ext cx="8520600" cy="815106"/>
          </a:xfrm>
        </p:spPr>
        <p:txBody>
          <a:bodyPr>
            <a:normAutofit/>
          </a:bodyPr>
          <a:lstStyle/>
          <a:p>
            <a:pPr algn="ctr"/>
            <a:r>
              <a:rPr lang="ru" sz="2000" dirty="0">
                <a:solidFill>
                  <a:srgbClr val="FF0000"/>
                </a:solidFill>
                <a:latin typeface="Georgia" panose="02040502050405020303" pitchFamily="18" charset="0"/>
              </a:rPr>
              <a:t>Варианты игр с двумерными изображениями: </a:t>
            </a:r>
            <a:br>
              <a:rPr lang="ru" sz="20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 «Найди пчелу»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11700" y="748145"/>
            <a:ext cx="8677921" cy="4395355"/>
          </a:xfrm>
        </p:spPr>
        <p:txBody>
          <a:bodyPr>
            <a:normAutofit/>
          </a:bodyPr>
          <a:lstStyle/>
          <a:p>
            <a:pPr marL="0" indent="355600" algn="just">
              <a:buNone/>
            </a:pPr>
            <a:endParaRPr lang="ru-RU" sz="1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355600" algn="just"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Развитие зрительного восприятия и внимания ребенка. Среди похожих по цвету изображений ребенок находит и показывает/обводит пчелок.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22" y="2207109"/>
            <a:ext cx="2695397" cy="269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01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166254"/>
            <a:ext cx="8520600" cy="825263"/>
          </a:xfrm>
        </p:spPr>
        <p:txBody>
          <a:bodyPr>
            <a:normAutofit/>
          </a:bodyPr>
          <a:lstStyle/>
          <a:p>
            <a:pPr algn="ctr"/>
            <a:r>
              <a:rPr lang="ru" sz="2000" dirty="0">
                <a:solidFill>
                  <a:srgbClr val="FF0000"/>
                </a:solidFill>
                <a:latin typeface="Georgia" panose="02040502050405020303" pitchFamily="18" charset="0"/>
              </a:rPr>
              <a:t>Варианты игр с двумерными изображениями: </a:t>
            </a:r>
            <a:br>
              <a:rPr lang="ru" sz="20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 «Посчитай!»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11700" y="653143"/>
            <a:ext cx="8520600" cy="3915732"/>
          </a:xfrm>
        </p:spPr>
        <p:txBody>
          <a:bodyPr>
            <a:normAutofit/>
          </a:bodyPr>
          <a:lstStyle/>
          <a:p>
            <a:pPr marL="0" indent="355600" algn="just">
              <a:buNone/>
            </a:pPr>
            <a:endParaRPr lang="ru-RU" sz="1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355600" algn="just"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Ребенок считает, называет сколько элементов и подбирает картинки с соответствующим изображением с нужным количеством предметов на ней, согласует между собой числительное и существительное (например, одна пчела - две пчелы - пять пчел).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9" y="2136341"/>
            <a:ext cx="4512223" cy="28740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227" y="2127891"/>
            <a:ext cx="4310394" cy="28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29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178130"/>
            <a:ext cx="8520600" cy="748145"/>
          </a:xfrm>
        </p:spPr>
        <p:txBody>
          <a:bodyPr>
            <a:normAutofit fontScale="90000"/>
          </a:bodyPr>
          <a:lstStyle/>
          <a:p>
            <a:pPr algn="ctr"/>
            <a:r>
              <a:rPr lang="ru" sz="2000" dirty="0">
                <a:solidFill>
                  <a:srgbClr val="FF0000"/>
                </a:solidFill>
                <a:latin typeface="Georgia" panose="02040502050405020303" pitchFamily="18" charset="0"/>
              </a:rPr>
              <a:t>Варианты игр с двумерными изображениями: </a:t>
            </a:r>
            <a:b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 «Виды ульев. Нарисуй свой улей. Расскажи о нем»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311700" y="926275"/>
            <a:ext cx="8520600" cy="3642600"/>
          </a:xfrm>
        </p:spPr>
        <p:txBody>
          <a:bodyPr/>
          <a:lstStyle/>
          <a:p>
            <a:pPr marL="0" indent="361950" algn="just"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Ребенок знакомится с когда-либо известными в Тамбовской области видами ульев, в лексиконе появляются новые слова либо закрепляются знакомые  (дуплянка, </a:t>
            </a:r>
            <a:r>
              <a:rPr lang="ru-RU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сапетка</a:t>
            </a: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, рамочный улей); затем ребенку предлагается пофантазировать и придумать свой домик для пчелы  и словесно описать его, нарисовать на свободном месте.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5" y="2363485"/>
            <a:ext cx="1813036" cy="215987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26365"/>
          <a:stretch/>
        </p:blipFill>
        <p:spPr bwMode="auto">
          <a:xfrm>
            <a:off x="2598750" y="2363485"/>
            <a:ext cx="1813036" cy="2220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7316"/>
          <a:stretch/>
        </p:blipFill>
        <p:spPr bwMode="auto">
          <a:xfrm>
            <a:off x="4726379" y="2351316"/>
            <a:ext cx="1822175" cy="22143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950953" y="2343050"/>
            <a:ext cx="1813036" cy="21869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5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311700" y="791682"/>
            <a:ext cx="3874045" cy="3937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268288" algn="just"/>
            <a:r>
              <a:rPr lang="ru-RU" sz="1600" dirty="0">
                <a:latin typeface="Georgia" panose="02040502050405020303" pitchFamily="18" charset="0"/>
              </a:rPr>
              <a:t>Реализация регионального компонента является важнейшей составляющей современного образования. </a:t>
            </a:r>
          </a:p>
          <a:p>
            <a:pPr indent="268288" algn="just"/>
            <a:r>
              <a:rPr lang="ru-RU" sz="1600" dirty="0">
                <a:latin typeface="Georgia" panose="02040502050405020303" pitchFamily="18" charset="0"/>
              </a:rPr>
              <a:t>Региональный компонент – это часть содержания образовательного процесса, которая отражает национальное и региональное своеобразие культуры (родной язык, литература, история, география региона)</a:t>
            </a:r>
            <a:r>
              <a:rPr lang="en-US" altLang="ru-RU" sz="1600" dirty="0">
                <a:latin typeface="Georgia"/>
              </a:rPr>
              <a:t> [</a:t>
            </a:r>
            <a:r>
              <a:rPr lang="ru-RU" altLang="ru-RU" sz="1600" dirty="0">
                <a:latin typeface="Georgia"/>
              </a:rPr>
              <a:t>3</a:t>
            </a:r>
            <a:r>
              <a:rPr lang="en-US" altLang="ru-RU" sz="1600" dirty="0">
                <a:latin typeface="Georgia"/>
              </a:rPr>
              <a:t>]</a:t>
            </a:r>
            <a:r>
              <a:rPr lang="ru-RU" sz="1600" dirty="0">
                <a:latin typeface="Georgia" panose="02040502050405020303" pitchFamily="18" charset="0"/>
              </a:rPr>
              <a:t>.</a:t>
            </a:r>
          </a:p>
          <a:p>
            <a:pPr indent="268288" algn="just"/>
            <a:r>
              <a:rPr lang="ru-RU" sz="1600" dirty="0">
                <a:latin typeface="Georgia" panose="02040502050405020303" pitchFamily="18" charset="0"/>
              </a:rPr>
              <a:t>    Цель реализации регионального компонента в детском саду: формировать и закреплять первоначальные представления у дошкольников об особенностях родного края и населенного пункта, в котором они живут.</a:t>
            </a:r>
            <a:endParaRPr sz="1600" dirty="0">
              <a:solidFill>
                <a:srgbClr val="666666"/>
              </a:solidFill>
              <a:highlight>
                <a:srgbClr val="FFFFFF"/>
              </a:highlight>
              <a:latin typeface="Georgia" panose="02040502050405020303" pitchFamily="18" charset="0"/>
              <a:ea typeface="Georgia"/>
              <a:cs typeface="Georgia"/>
              <a:sym typeface="Georgi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51" y="1020283"/>
            <a:ext cx="4663647" cy="3376482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1700" y="126125"/>
            <a:ext cx="8520600" cy="474558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Региональный компонент в образовании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249382"/>
            <a:ext cx="8520600" cy="463137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Игра «Что из чего»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311700" y="736270"/>
            <a:ext cx="8520600" cy="3832605"/>
          </a:xfrm>
        </p:spPr>
        <p:txBody>
          <a:bodyPr>
            <a:normAutofit/>
          </a:bodyPr>
          <a:lstStyle/>
          <a:p>
            <a:pPr marL="0" indent="355600" algn="just"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Ребенку объясняется, из каких материалов сделаны различные виды ульев (доски, трава, лоза, бревна); далее предлагается составить пару «улей-материал для его изготовления».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419" y="3664857"/>
            <a:ext cx="1816599" cy="13106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55" y="1828100"/>
            <a:ext cx="1795206" cy="1346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45" y="1840676"/>
            <a:ext cx="1323976" cy="1447588"/>
          </a:xfrm>
          <a:prstGeom prst="rect">
            <a:avLst/>
          </a:prstGeom>
        </p:spPr>
      </p:pic>
      <p:pic>
        <p:nvPicPr>
          <p:cNvPr id="19" name="Рисунок 18" descr="C:\Users\USER\Desktop\ЛОГОПУНКТ\2023-2024\Пособие пчелка\сапетка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038" y="3442468"/>
            <a:ext cx="1615965" cy="170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USER\Desktop\ЛОГОПУНКТ\2023-2024\Пособие пчелка\рамочный улей 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7" y="2698017"/>
            <a:ext cx="1323976" cy="1499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:\Users\USER\Desktop\ЛОГОПУНКТ\2023-2024\Пособие пчелка\142286853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419" y="1597608"/>
            <a:ext cx="1755690" cy="143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385" y="3351968"/>
            <a:ext cx="1789750" cy="152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19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201881"/>
            <a:ext cx="8520600" cy="43938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Игра «Один-много»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311700" y="653143"/>
            <a:ext cx="8520600" cy="3915732"/>
          </a:xfrm>
        </p:spPr>
        <p:txBody>
          <a:bodyPr>
            <a:normAutofit/>
          </a:bodyPr>
          <a:lstStyle/>
          <a:p>
            <a:pPr marL="0" indent="355600" algn="just">
              <a:buNone/>
            </a:pPr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</a:rPr>
              <a:t>Ребенок получает представление о том, как выглядела/выглядит пасека из различных видов ульев; образует и согласует между собой окончаний слов единственного и множественного числа (одна дуплянка - много дуплянок - пасека из дуплянок; одна </a:t>
            </a:r>
            <a:r>
              <a:rPr lang="ru-RU" sz="1400" dirty="0" err="1">
                <a:solidFill>
                  <a:schemeClr val="tx1"/>
                </a:solidFill>
                <a:latin typeface="Georgia" panose="02040502050405020303" pitchFamily="18" charset="0"/>
              </a:rPr>
              <a:t>сапетка</a:t>
            </a:r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</a:rPr>
              <a:t> - много </a:t>
            </a:r>
            <a:r>
              <a:rPr lang="ru-RU" sz="1400" dirty="0" err="1">
                <a:solidFill>
                  <a:schemeClr val="tx1"/>
                </a:solidFill>
                <a:latin typeface="Georgia" panose="02040502050405020303" pitchFamily="18" charset="0"/>
              </a:rPr>
              <a:t>сапеток</a:t>
            </a:r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</a:rPr>
              <a:t> - пасека из </a:t>
            </a:r>
            <a:r>
              <a:rPr lang="ru-RU" sz="1400" dirty="0" err="1">
                <a:solidFill>
                  <a:schemeClr val="tx1"/>
                </a:solidFill>
                <a:latin typeface="Georgia" panose="02040502050405020303" pitchFamily="18" charset="0"/>
              </a:rPr>
              <a:t>сапеток</a:t>
            </a:r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</a:rPr>
              <a:t>; один рамочный улей - много рамочных ульев - пасека из рамочных ульев).</a:t>
            </a:r>
            <a:endParaRPr lang="ru-RU" sz="1400" dirty="0"/>
          </a:p>
        </p:txBody>
      </p:sp>
      <p:pic>
        <p:nvPicPr>
          <p:cNvPr id="4" name="Рисунок 3" descr="C:\Users\USER\Desktop\ЛОГОПУНКТ\2023-2024\Пособие пчелка\дуплянка 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58" y="2018807"/>
            <a:ext cx="1175657" cy="1401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ЛОГОПУНКТ\2023-2024\Пособие пчелка\сапетка 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021" y="2006929"/>
            <a:ext cx="1199408" cy="139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ЛОГОПУНКТ\2023-2024\Пособие пчелка\рамочный улей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447" y="2018806"/>
            <a:ext cx="1151906" cy="1426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ЛОГОПУНКТ\2023-2024\Пособие пчелка\пасека сапетки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78" y="3525344"/>
            <a:ext cx="2113808" cy="142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ЛОГОПУНКТ\2023-2024\Пособие пчелка\современные ульи 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97" y="3503222"/>
            <a:ext cx="2101932" cy="1438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ЛОГОПУНКТ\2023-2024\Пособие пчелка\scale_1200 (1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540" y="3491346"/>
            <a:ext cx="2090672" cy="1402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517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225631"/>
            <a:ext cx="8520600" cy="807522"/>
          </a:xfrm>
        </p:spPr>
        <p:txBody>
          <a:bodyPr>
            <a:normAutofit/>
          </a:bodyPr>
          <a:lstStyle/>
          <a:p>
            <a:pPr algn="ctr"/>
            <a:r>
              <a:rPr lang="ru" sz="2000" dirty="0">
                <a:solidFill>
                  <a:srgbClr val="FF0000"/>
                </a:solidFill>
                <a:latin typeface="Georgia" panose="02040502050405020303" pitchFamily="18" charset="0"/>
              </a:rPr>
              <a:t>Варианты игр с двумерными изображениями: </a:t>
            </a:r>
            <a:br>
              <a:rPr lang="ru" sz="20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«Какой улей на гербе города Тамбова?»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11700" y="961901"/>
            <a:ext cx="8520600" cy="3606974"/>
          </a:xfrm>
        </p:spPr>
        <p:txBody>
          <a:bodyPr>
            <a:normAutofit/>
          </a:bodyPr>
          <a:lstStyle/>
          <a:p>
            <a:pPr marL="0" indent="450850" algn="just"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Ребенок сопоставляет изображение улья на гербе г. Тамбова с </a:t>
            </a:r>
            <a:r>
              <a:rPr lang="ru-RU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сапеткой</a:t>
            </a: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, рамочным ульем и дуплянкой; выбирает подходящий по форме – </a:t>
            </a:r>
            <a:r>
              <a:rPr lang="ru-RU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сапетку</a:t>
            </a: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.</a:t>
            </a:r>
            <a:endParaRPr lang="ru-RU" sz="16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0805" t="7074" r="10171" b="7716"/>
          <a:stretch/>
        </p:blipFill>
        <p:spPr>
          <a:xfrm>
            <a:off x="700643" y="2090057"/>
            <a:ext cx="2435963" cy="271822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5" name="Рисунок 4" descr="C:\Users\USER\Desktop\ЛОГОПУНКТ\2023-2024\Пособие пчелка\сапетка 3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367647" y="2576945"/>
            <a:ext cx="1162689" cy="1474749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6" name="Рисунок 5" descr="C:\Users\USER\Desktop\ЛОГОПУНКТ\2023-2024\Пособие пчелка\улей.jpg"/>
          <p:cNvPicPr/>
          <p:nvPr/>
        </p:nvPicPr>
        <p:blipFill>
          <a:blip r:embed="rId4"/>
          <a:srcRect l="10941"/>
          <a:stretch>
            <a:fillRect/>
          </a:stretch>
        </p:blipFill>
        <p:spPr>
          <a:xfrm>
            <a:off x="6947064" y="1987314"/>
            <a:ext cx="1236983" cy="1553018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7" name="Рисунок 6" descr="C:\Users\USER\Desktop\ЛОГОПУНКТ\2023-2024\Пособие пчелка\Древние ульи.jpg"/>
          <p:cNvPicPr/>
          <p:nvPr/>
        </p:nvPicPr>
        <p:blipFill>
          <a:blip r:embed="rId5"/>
          <a:srcRect r="53197"/>
          <a:stretch>
            <a:fillRect/>
          </a:stretch>
        </p:blipFill>
        <p:spPr>
          <a:xfrm>
            <a:off x="3788227" y="3348840"/>
            <a:ext cx="1168773" cy="1371753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26393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201880"/>
            <a:ext cx="8520600" cy="789637"/>
          </a:xfrm>
        </p:spPr>
        <p:txBody>
          <a:bodyPr>
            <a:noAutofit/>
          </a:bodyPr>
          <a:lstStyle/>
          <a:p>
            <a:pPr algn="ctr"/>
            <a:r>
              <a:rPr lang="ru" sz="2000" dirty="0">
                <a:solidFill>
                  <a:srgbClr val="FF0000"/>
                </a:solidFill>
                <a:latin typeface="Georgia" panose="02040502050405020303" pitchFamily="18" charset="0"/>
              </a:rPr>
              <a:t>Варианты игр с двумерными изображениями: </a:t>
            </a:r>
            <a:br>
              <a:rPr lang="ru" sz="20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 «Собери улей»</a:t>
            </a:r>
            <a:b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endParaRPr lang="ru-RU" sz="20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11700" y="712519"/>
            <a:ext cx="8520600" cy="3856356"/>
          </a:xfrm>
        </p:spPr>
        <p:txBody>
          <a:bodyPr/>
          <a:lstStyle/>
          <a:p>
            <a:pPr marL="0" indent="361950" algn="just">
              <a:buNone/>
            </a:pPr>
            <a:endParaRPr lang="ru-RU" sz="1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361950" algn="just"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Ребенок совершенствует знания об элементах герба г.Тамбова (три пчелы, улей-</a:t>
            </a:r>
            <a:r>
              <a:rPr lang="ru-RU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сапетка</a:t>
            </a: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, трава, небо); взрослый предлагает собрать герб из его отдельных частей. Возможны различные варианты выполнения задания: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а) накладывание элементов герба на его изображение;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б) собирание герба, вкладывая элементы в прорези;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в) самостоятельное складывание частей герба в целостное изображение со зрительной опорой и без опоры.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"/>
          <a:stretch/>
        </p:blipFill>
        <p:spPr>
          <a:xfrm>
            <a:off x="2736324" y="2883700"/>
            <a:ext cx="1583423" cy="2062873"/>
          </a:xfrm>
          <a:prstGeom prst="rect">
            <a:avLst/>
          </a:prstGeom>
        </p:spPr>
      </p:pic>
      <p:pic>
        <p:nvPicPr>
          <p:cNvPr id="6" name="Рисунок 5" descr="C:\Users\USER\Desktop\ЛОГОПУНКТ\2023-2024\Пособие пчелка\печать\gerb_re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573" y="2780255"/>
            <a:ext cx="1744806" cy="21663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668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149772"/>
            <a:ext cx="8520600" cy="622737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Выводы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1700" y="677917"/>
            <a:ext cx="8520600" cy="4303986"/>
          </a:xfrm>
        </p:spPr>
        <p:txBody>
          <a:bodyPr>
            <a:noAutofit/>
          </a:bodyPr>
          <a:lstStyle/>
          <a:p>
            <a:pPr marL="0" indent="449263" algn="just"/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Проявляя </a:t>
            </a:r>
            <a:r>
              <a:rPr lang="ru-RU" dirty="0" err="1">
                <a:solidFill>
                  <a:schemeClr val="tx1"/>
                </a:solidFill>
                <a:latin typeface="Georgia" panose="02040502050405020303" pitchFamily="18" charset="0"/>
              </a:rPr>
              <a:t>исследовательско</a:t>
            </a: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-творческий подход, педагоги могут создавать новые оригинальные пособия, которые одновременно решали бы задачи нескольких образовательных областей, с учетом основного направления деятельности специалиста. </a:t>
            </a:r>
          </a:p>
          <a:p>
            <a:pPr marL="0" indent="361950" algn="just"/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Многофункциональное пособие «Домик для пчелки» познавательно и эстетично, соответствует возрастным особенностям детей дошкольного возраста. </a:t>
            </a:r>
          </a:p>
          <a:p>
            <a:pPr marL="0" indent="361950" algn="just"/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Несмотря на то, что пособие «Домик для пчелки» разработано для учителей-логопедов, оно с успехом может использоваться другими педагогами детского сада  для решения задач  познавательно-речевого развития детей и реализации регионального компонента  адаптированной образовательной программы дошкольного образования.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805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rgbClr val="FF0000"/>
                </a:solidFill>
                <a:latin typeface="Georgia" panose="02040502050405020303" pitchFamily="18" charset="0"/>
              </a:rPr>
              <a:t>Список использованных источников </a:t>
            </a:r>
            <a:endParaRPr sz="20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53" name="Google Shape;153;p26"/>
          <p:cNvSpPr txBox="1">
            <a:spLocks noGrp="1"/>
          </p:cNvSpPr>
          <p:nvPr>
            <p:ph type="body" idx="1"/>
          </p:nvPr>
        </p:nvSpPr>
        <p:spPr>
          <a:xfrm>
            <a:off x="311700" y="922283"/>
            <a:ext cx="8520600" cy="40517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1. </a:t>
            </a:r>
            <a:r>
              <a:rPr lang="ru-RU" sz="1900" dirty="0">
                <a:solidFill>
                  <a:schemeClr val="tx1"/>
                </a:solidFill>
                <a:latin typeface="Georgia" panose="02040502050405020303" pitchFamily="18" charset="0"/>
              </a:rPr>
              <a:t>Болдырев М.И. Пчела: труженица, фармацевт и врач. Мичуринск: Мичуринск, 2017.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900" dirty="0">
                <a:solidFill>
                  <a:schemeClr val="tx1"/>
                </a:solidFill>
                <a:latin typeface="Georgia" panose="02040502050405020303" pitchFamily="18" charset="0"/>
              </a:rPr>
              <a:t>2. Изотова Е.И. Психология дошкольного возраста: учебник и практикум для вузов. М: </a:t>
            </a:r>
            <a:r>
              <a:rPr lang="ru-RU" sz="1900" dirty="0" err="1">
                <a:solidFill>
                  <a:schemeClr val="tx1"/>
                </a:solidFill>
                <a:latin typeface="Georgia" panose="02040502050405020303" pitchFamily="18" charset="0"/>
              </a:rPr>
              <a:t>Юрайт</a:t>
            </a:r>
            <a:r>
              <a:rPr lang="ru-RU" sz="1900" dirty="0">
                <a:solidFill>
                  <a:schemeClr val="tx1"/>
                </a:solidFill>
                <a:latin typeface="Georgia" panose="02040502050405020303" pitchFamily="18" charset="0"/>
              </a:rPr>
              <a:t>, 2023.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900" dirty="0">
                <a:solidFill>
                  <a:schemeClr val="tx1"/>
                </a:solidFill>
                <a:latin typeface="Georgia" panose="02040502050405020303" pitchFamily="18" charset="0"/>
              </a:rPr>
              <a:t>3. Полонский В.М. Образование и педагогика: большой тематический словарь: </a:t>
            </a:r>
            <a:r>
              <a:rPr lang="en-US" sz="1900" dirty="0">
                <a:solidFill>
                  <a:schemeClr val="tx1"/>
                </a:solidFill>
                <a:latin typeface="Georgia" panose="02040502050405020303" pitchFamily="18" charset="0"/>
              </a:rPr>
              <a:t>[</a:t>
            </a:r>
            <a:r>
              <a:rPr lang="ru-RU" sz="1900" dirty="0">
                <a:solidFill>
                  <a:schemeClr val="tx1"/>
                </a:solidFill>
                <a:latin typeface="Georgia" panose="02040502050405020303" pitchFamily="18" charset="0"/>
              </a:rPr>
              <a:t>обучающим и обучающимся</a:t>
            </a:r>
            <a:r>
              <a:rPr lang="en-US" sz="1900" dirty="0">
                <a:solidFill>
                  <a:schemeClr val="tx1"/>
                </a:solidFill>
                <a:latin typeface="Georgia" panose="02040502050405020303" pitchFamily="18" charset="0"/>
              </a:rPr>
              <a:t>]</a:t>
            </a:r>
            <a:r>
              <a:rPr lang="ru-RU" sz="1900" dirty="0">
                <a:solidFill>
                  <a:schemeClr val="tx1"/>
                </a:solidFill>
                <a:latin typeface="Georgia" panose="02040502050405020303" pitchFamily="18" charset="0"/>
              </a:rPr>
              <a:t>. М: </a:t>
            </a:r>
            <a:r>
              <a:rPr lang="ru-RU" sz="1900" dirty="0" err="1">
                <a:solidFill>
                  <a:schemeClr val="tx1"/>
                </a:solidFill>
                <a:latin typeface="Georgia" panose="02040502050405020303" pitchFamily="18" charset="0"/>
              </a:rPr>
              <a:t>МастерПринт</a:t>
            </a:r>
            <a:r>
              <a:rPr lang="ru-RU" sz="1900">
                <a:solidFill>
                  <a:schemeClr val="tx1"/>
                </a:solidFill>
                <a:latin typeface="Georgia" panose="02040502050405020303" pitchFamily="18" charset="0"/>
              </a:rPr>
              <a:t>, 2021.</a:t>
            </a:r>
            <a:endParaRPr lang="ru-RU" sz="19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lvl="0" indent="355600" algn="just">
              <a:lnSpc>
                <a:spcPct val="120000"/>
              </a:lnSpc>
              <a:buAutoNum type="arabicPeriod" startAt="4"/>
            </a:pPr>
            <a:r>
              <a:rPr lang="ru-RU" sz="1900" u="sng" dirty="0">
                <a:solidFill>
                  <a:schemeClr val="tx1"/>
                </a:solidFill>
                <a:latin typeface="Georgia" panose="02040502050405020303" pitchFamily="18" charset="0"/>
                <a:hlinkClick r:id="rId3"/>
              </a:rPr>
              <a:t>https://blazon.ru/rf/gerb-tambova.html</a:t>
            </a:r>
            <a:endParaRPr lang="ru-RU" sz="1900" u="sng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lvl="0" algn="just">
              <a:lnSpc>
                <a:spcPct val="120000"/>
              </a:lnSpc>
              <a:buAutoNum type="arabicPeriod" startAt="4"/>
            </a:pPr>
            <a:r>
              <a:rPr lang="en-US" sz="1900" dirty="0">
                <a:latin typeface="Georgia" panose="02040502050405020303" pitchFamily="18" charset="0"/>
                <a:hlinkClick r:id="rId4"/>
              </a:rPr>
              <a:t>https://kartaslov.ru/</a:t>
            </a:r>
            <a:r>
              <a:rPr lang="ru-RU" sz="1900" dirty="0">
                <a:latin typeface="Georgia" panose="02040502050405020303" pitchFamily="18" charset="0"/>
                <a:hlinkClick r:id="rId4"/>
              </a:rPr>
              <a:t>значение-слова/</a:t>
            </a:r>
            <a:r>
              <a:rPr lang="ru-RU" sz="1900" dirty="0" err="1">
                <a:latin typeface="Georgia" panose="02040502050405020303" pitchFamily="18" charset="0"/>
                <a:hlinkClick r:id="rId4"/>
              </a:rPr>
              <a:t>сапетка</a:t>
            </a:r>
            <a:endParaRPr lang="ru-RU" sz="1900" dirty="0">
              <a:latin typeface="Georgia" panose="02040502050405020303" pitchFamily="18" charset="0"/>
            </a:endParaRPr>
          </a:p>
          <a:p>
            <a:pPr marL="0" indent="355600" algn="just">
              <a:lnSpc>
                <a:spcPct val="120000"/>
              </a:lnSpc>
              <a:buFont typeface="Arial"/>
              <a:buAutoNum type="arabicPeriod" startAt="4"/>
            </a:pPr>
            <a:r>
              <a:rPr lang="en-US" sz="1900" dirty="0">
                <a:latin typeface="Georgia" panose="02040502050405020303" pitchFamily="18" charset="0"/>
                <a:hlinkClick r:id="rId5"/>
              </a:rPr>
              <a:t>https://knigogid.ru/books/1793682-igra-i-igrushka-posobie-dlya-vospitatelya-detskogo-sada</a:t>
            </a:r>
            <a:endParaRPr lang="ru-RU" sz="1900" dirty="0">
              <a:latin typeface="Georgia" panose="02040502050405020303" pitchFamily="18" charset="0"/>
            </a:endParaRPr>
          </a:p>
          <a:p>
            <a:pPr marL="0" indent="355600" algn="just">
              <a:lnSpc>
                <a:spcPct val="120000"/>
              </a:lnSpc>
              <a:buFont typeface="Arial"/>
              <a:buAutoNum type="arabicPeriod" startAt="4"/>
            </a:pPr>
            <a:r>
              <a:rPr lang="ru-RU" sz="1900" u="sng" dirty="0">
                <a:solidFill>
                  <a:schemeClr val="tx1"/>
                </a:solidFill>
                <a:latin typeface="Georgia" panose="02040502050405020303" pitchFamily="18" charset="0"/>
                <a:hlinkClick r:id="rId6"/>
              </a:rPr>
              <a:t>https://smartregion68.ru/region/gorod-tambov/simvolika-goroda-tambova</a:t>
            </a:r>
            <a:endParaRPr lang="ru-RU" sz="19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449263" indent="-449263" algn="just">
              <a:lnSpc>
                <a:spcPct val="120000"/>
              </a:lnSpc>
              <a:buNone/>
            </a:pPr>
            <a:endParaRPr lang="ru-RU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449263" lvl="0" indent="-449263" algn="just">
              <a:lnSpc>
                <a:spcPct val="120000"/>
              </a:lnSpc>
              <a:buNone/>
            </a:pPr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lvl="0" indent="0" algn="just">
              <a:lnSpc>
                <a:spcPct val="120000"/>
              </a:lnSpc>
              <a:buNone/>
            </a:pPr>
            <a:endParaRPr lang="ru-RU" dirty="0">
              <a:latin typeface="Georgia" panose="02040502050405020303" pitchFamily="18" charset="0"/>
            </a:endParaRPr>
          </a:p>
          <a:p>
            <a:pPr marL="0" lvl="0" indent="0" algn="just">
              <a:lnSpc>
                <a:spcPct val="120000"/>
              </a:lnSpc>
              <a:buNone/>
            </a:pPr>
            <a:endParaRPr lang="ru-RU" dirty="0">
              <a:latin typeface="Georgia" panose="02040502050405020303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ru-RU" sz="14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ru-RU" sz="14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>
              <a:spcBef>
                <a:spcPts val="1200"/>
              </a:spcBef>
              <a:spcAft>
                <a:spcPts val="1200"/>
              </a:spcAft>
              <a:buAutoNum type="arabicPeriod"/>
            </a:pPr>
            <a:endParaRPr lang="ru-RU" sz="14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200" dirty="0">
              <a:solidFill>
                <a:schemeClr val="dk1"/>
              </a:solidFill>
              <a:highlight>
                <a:srgbClr val="FDFDFD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220716" y="1434662"/>
            <a:ext cx="3965029" cy="284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355600"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Актуальность и значимость регионального компонента в дошкольном образовании несомненна. Любовь к Родине начинается с родного края и играет важную роль  в воспитании подрастающего поколения. Дети – наше будущее. Очень важно своевременно привить им правильное видение мира, научить их любить свою малую Родину.</a:t>
            </a:r>
          </a:p>
          <a:p>
            <a:pPr marL="0" indent="355600"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 Изучение родного края  имеет большое значение в воспитании патриотических чувств детей, в развитии их интеллектуального и творческого потенциала, в расширении кругозора.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31" y="832448"/>
            <a:ext cx="4742862" cy="40075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141891"/>
            <a:ext cx="8520600" cy="52026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Актуальность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75276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178421"/>
            <a:ext cx="8520600" cy="4386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rgbClr val="FF0000"/>
                </a:solidFill>
                <a:latin typeface="Georgia" panose="02040502050405020303" pitchFamily="18" charset="0"/>
              </a:rPr>
              <a:t>ППРОС: проблема – недостаточное количество игр и пособий </a:t>
            </a:r>
            <a:endParaRPr sz="20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127234"/>
            <a:ext cx="4550586" cy="33895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61950" algn="just" rtl="0">
              <a:lnSpc>
                <a:spcPct val="105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При реализации регионального компонента большую роль играет организация предметно-пространственной развивающей образовательной среды (ППРОС), насыщение ее пособиями о родном крае. </a:t>
            </a:r>
          </a:p>
          <a:p>
            <a:pPr marL="0" indent="361950" algn="just">
              <a:lnSpc>
                <a:spcPct val="105000"/>
              </a:lnSpc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Для обогащения ППРОС учителями-логопедами было разработано многофункциональное пособие «Домик для пчелки», которое позволяет одновременно решать задачи патриотического воспитания и познавательно-речевого развития детей. </a:t>
            </a:r>
          </a:p>
          <a:p>
            <a:pPr marL="0" lvl="0" indent="361950" algn="just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Picture 2" descr="https://avatars.mds.yandex.net/i?id=90fb74981a0d38b317eda7650ee93e395bf2b523-9869575-images-thumbs&amp;n=13"/>
          <p:cNvPicPr>
            <a:picLocks noChangeAspect="1" noChangeArrowheads="1"/>
          </p:cNvPicPr>
          <p:nvPr/>
        </p:nvPicPr>
        <p:blipFill rotWithShape="1">
          <a:blip r:embed="rId3"/>
          <a:srcRect l="34631" r="32273"/>
          <a:stretch/>
        </p:blipFill>
        <p:spPr bwMode="auto">
          <a:xfrm>
            <a:off x="5423337" y="617035"/>
            <a:ext cx="2648607" cy="45015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11700" y="157655"/>
            <a:ext cx="8520600" cy="4493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Этапы создания пособия</a:t>
            </a:r>
            <a:b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b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b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000" dirty="0">
                <a:solidFill>
                  <a:srgbClr val="FF0000"/>
                </a:solidFill>
              </a:rPr>
              <a:t> </a:t>
            </a:r>
            <a:br>
              <a:rPr lang="ru-RU" sz="2000" dirty="0">
                <a:solidFill>
                  <a:srgbClr val="FF0000"/>
                </a:solidFill>
              </a:rPr>
            </a:br>
            <a:endParaRPr sz="2000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20262" y="522515"/>
            <a:ext cx="8156517" cy="2161308"/>
          </a:xfrm>
        </p:spPr>
        <p:txBody>
          <a:bodyPr>
            <a:normAutofit fontScale="92500" lnSpcReduction="20000"/>
          </a:bodyPr>
          <a:lstStyle/>
          <a:p>
            <a:pPr marL="0" indent="355600" algn="just">
              <a:buNone/>
            </a:pPr>
            <a:r>
              <a:rPr lang="ru-RU" sz="1900" dirty="0">
                <a:solidFill>
                  <a:schemeClr val="tx1"/>
                </a:solidFill>
                <a:latin typeface="Georgia" panose="02040502050405020303" pitchFamily="18" charset="0"/>
              </a:rPr>
              <a:t>1 этап - выбор из множества возможных вариантов темы и вида пособия. </a:t>
            </a:r>
          </a:p>
          <a:p>
            <a:pPr marL="0" indent="355600" algn="just">
              <a:buNone/>
            </a:pPr>
            <a:r>
              <a:rPr lang="ru-RU" sz="1900" dirty="0">
                <a:solidFill>
                  <a:schemeClr val="tx1"/>
                </a:solidFill>
                <a:latin typeface="Georgia" panose="02040502050405020303" pitchFamily="18" charset="0"/>
              </a:rPr>
              <a:t>В качестве темы были выбраны традиционный вид занятости населения Тамбовской области – пчеловодство, и пчелы, как символ трудолюбия </a:t>
            </a:r>
            <a:r>
              <a:rPr lang="en-US" sz="1900" dirty="0">
                <a:solidFill>
                  <a:schemeClr val="tx1"/>
                </a:solidFill>
                <a:latin typeface="Georgia" panose="02040502050405020303" pitchFamily="18" charset="0"/>
              </a:rPr>
              <a:t>[1]</a:t>
            </a:r>
            <a:r>
              <a:rPr lang="ru-RU" sz="1900" dirty="0">
                <a:solidFill>
                  <a:schemeClr val="tx1"/>
                </a:solidFill>
                <a:latin typeface="Georgia" panose="02040502050405020303" pitchFamily="18" charset="0"/>
              </a:rPr>
              <a:t>. </a:t>
            </a:r>
          </a:p>
          <a:p>
            <a:pPr marL="0" indent="355600" algn="just">
              <a:buNone/>
            </a:pPr>
            <a:r>
              <a:rPr lang="ru-RU" sz="1900" dirty="0">
                <a:solidFill>
                  <a:schemeClr val="tx1"/>
                </a:solidFill>
                <a:latin typeface="Georgia" panose="02040502050405020303" pitchFamily="18" charset="0"/>
              </a:rPr>
              <a:t>Пособие включает в себя сюжетно-образные игрушки и дидактическую настольно-печатную игру с использованием липучек </a:t>
            </a:r>
            <a:r>
              <a:rPr lang="en-US" sz="1900" dirty="0">
                <a:solidFill>
                  <a:schemeClr val="tx1"/>
                </a:solidFill>
                <a:latin typeface="Georgia" panose="02040502050405020303" pitchFamily="18" charset="0"/>
              </a:rPr>
              <a:t>[</a:t>
            </a:r>
            <a:r>
              <a:rPr lang="ru-RU" sz="1900" dirty="0">
                <a:solidFill>
                  <a:schemeClr val="tx1"/>
                </a:solidFill>
                <a:latin typeface="Georgia" panose="02040502050405020303" pitchFamily="18" charset="0"/>
              </a:rPr>
              <a:t>6</a:t>
            </a:r>
            <a:r>
              <a:rPr lang="en-US" sz="1900" dirty="0">
                <a:solidFill>
                  <a:schemeClr val="tx1"/>
                </a:solidFill>
                <a:latin typeface="Georgia" panose="02040502050405020303" pitchFamily="18" charset="0"/>
              </a:rPr>
              <a:t>]</a:t>
            </a:r>
            <a:r>
              <a:rPr lang="ru-RU" sz="1900" dirty="0">
                <a:solidFill>
                  <a:schemeClr val="tx1"/>
                </a:solidFill>
                <a:latin typeface="Georgia" panose="02040502050405020303" pitchFamily="18" charset="0"/>
              </a:rPr>
              <a:t>.</a:t>
            </a:r>
          </a:p>
          <a:p>
            <a:pPr algn="l">
              <a:buAutoNum type="arabicPeriod"/>
            </a:pPr>
            <a:endParaRPr lang="ru-RU" sz="1500" dirty="0">
              <a:latin typeface="Georgia" panose="02040502050405020303" pitchFamily="18" charset="0"/>
            </a:endParaRPr>
          </a:p>
          <a:p>
            <a:pPr algn="l">
              <a:buAutoNum type="arabicPeriod"/>
            </a:pPr>
            <a:endParaRPr lang="ru-RU" sz="1500" dirty="0">
              <a:latin typeface="Georgia" panose="02040502050405020303" pitchFamily="18" charset="0"/>
            </a:endParaRPr>
          </a:p>
          <a:p>
            <a:pPr algn="l">
              <a:buAutoNum type="arabicPeriod"/>
            </a:pPr>
            <a:endParaRPr lang="ru-RU" sz="1500" dirty="0">
              <a:latin typeface="Georgia" panose="02040502050405020303" pitchFamily="18" charset="0"/>
            </a:endParaRPr>
          </a:p>
          <a:p>
            <a:pPr algn="l">
              <a:buAutoNum type="arabicPeriod"/>
            </a:pPr>
            <a:endParaRPr lang="ru-RU" dirty="0">
              <a:latin typeface="Georgia" panose="02040502050405020303" pitchFamily="18" charset="0"/>
            </a:endParaRPr>
          </a:p>
          <a:p>
            <a:pPr algn="l">
              <a:buAutoNum type="arabicPeriod"/>
            </a:pPr>
            <a:endParaRPr lang="ru-RU" dirty="0">
              <a:latin typeface="Georgia" panose="02040502050405020303" pitchFamily="18" charset="0"/>
            </a:endParaRPr>
          </a:p>
          <a:p>
            <a:pPr algn="l">
              <a:buAutoNum type="arabicPeriod"/>
            </a:pP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7" name="Picture 2" descr="https://avatars.mds.yandex.net/i?id=c04e6e4519d055df5dc2ec08ed7e11d96c7d9263-10896096-images-thumbs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8162" y="2458059"/>
            <a:ext cx="6871386" cy="25119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Этапы создания пособия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11700" y="992458"/>
            <a:ext cx="8520600" cy="3836019"/>
          </a:xfrm>
        </p:spPr>
        <p:txBody>
          <a:bodyPr>
            <a:normAutofit/>
          </a:bodyPr>
          <a:lstStyle/>
          <a:p>
            <a:pPr marL="0" indent="355600" algn="just">
              <a:buNone/>
            </a:pP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2 этап - изучение выбранной  темы и подбор материала к ней.</a:t>
            </a:r>
          </a:p>
          <a:p>
            <a:pPr marL="0" indent="355600" algn="just">
              <a:buNone/>
            </a:pP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Выстраивая работу по региональному компоненту, педагоги сами должны хорошо знать культурные, исторические , природные особенности родного края. </a:t>
            </a:r>
          </a:p>
          <a:p>
            <a:pPr marL="0" indent="355600" algn="just">
              <a:buNone/>
            </a:pP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В ходе работы над темой внимание специалистов было обращено на герб города Тамбова </a:t>
            </a:r>
            <a:r>
              <a:rPr lang="en-US" dirty="0">
                <a:solidFill>
                  <a:schemeClr val="tx1"/>
                </a:solidFill>
                <a:latin typeface="Georgia" pitchFamily="18" charset="0"/>
              </a:rPr>
              <a:t>[7]</a:t>
            </a: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.  При рассмотрении герба возникли вопросы: </a:t>
            </a:r>
          </a:p>
          <a:p>
            <a:pPr marL="0" indent="355600">
              <a:buNone/>
            </a:pP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1.  Почему улей на гербе отличается от привычной  сегодня формы?</a:t>
            </a:r>
          </a:p>
          <a:p>
            <a:pPr marL="0" indent="355600" algn="just">
              <a:buNone/>
            </a:pP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2. На гербе улей стилизован под каменную кладку. Из какого материала на самом деле изготавливали ульи подобной формы? </a:t>
            </a:r>
          </a:p>
        </p:txBody>
      </p:sp>
    </p:spTree>
    <p:extLst>
      <p:ext uri="{BB962C8B-B14F-4D97-AF65-F5344CB8AC3E}">
        <p14:creationId xmlns:p14="http://schemas.microsoft.com/office/powerpoint/2010/main" val="2883805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Герб города Тамбова</a:t>
            </a:r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311699" y="871010"/>
            <a:ext cx="4674438" cy="41739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indent="0">
              <a:buNone/>
            </a:pPr>
            <a:r>
              <a:rPr lang="ru-RU" sz="1800" i="1" dirty="0">
                <a:solidFill>
                  <a:schemeClr val="tx1"/>
                </a:solidFill>
                <a:latin typeface="Georgia" panose="02040502050405020303" pitchFamily="18" charset="0"/>
              </a:rPr>
              <a:t>Три хлопотуньи-пчёлки,</a:t>
            </a:r>
            <a:br>
              <a:rPr lang="ru-RU" sz="1800" i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1800" i="1" dirty="0">
                <a:solidFill>
                  <a:schemeClr val="tx1"/>
                </a:solidFill>
                <a:latin typeface="Georgia" panose="02040502050405020303" pitchFamily="18" charset="0"/>
              </a:rPr>
              <a:t>улей –</a:t>
            </a:r>
            <a:br>
              <a:rPr lang="ru-RU" sz="1800" i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1800" i="1" dirty="0">
                <a:solidFill>
                  <a:schemeClr val="tx1"/>
                </a:solidFill>
                <a:latin typeface="Georgia" panose="02040502050405020303" pitchFamily="18" charset="0"/>
              </a:rPr>
              <a:t>Наш герб.</a:t>
            </a:r>
            <a:br>
              <a:rPr lang="ru-RU" sz="1800" i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1800" i="1" dirty="0">
                <a:solidFill>
                  <a:schemeClr val="tx1"/>
                </a:solidFill>
                <a:latin typeface="Georgia" panose="02040502050405020303" pitchFamily="18" charset="0"/>
              </a:rPr>
              <a:t>В нём – лето, зной, трава…</a:t>
            </a:r>
            <a:br>
              <a:rPr lang="ru-RU" sz="1800" i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1800" i="1" dirty="0">
                <a:solidFill>
                  <a:schemeClr val="tx1"/>
                </a:solidFill>
                <a:latin typeface="Georgia" panose="02040502050405020303" pitchFamily="18" charset="0"/>
              </a:rPr>
              <a:t>Пропахли воском дни июля,</a:t>
            </a:r>
            <a:br>
              <a:rPr lang="ru-RU" sz="1800" i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1800" i="1" dirty="0">
                <a:solidFill>
                  <a:schemeClr val="tx1"/>
                </a:solidFill>
                <a:latin typeface="Georgia" panose="02040502050405020303" pitchFamily="18" charset="0"/>
              </a:rPr>
              <a:t>И пахнет мёдом синева…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0" algn="r">
              <a:spcAft>
                <a:spcPts val="1200"/>
              </a:spcAft>
              <a:buNone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С. С. </a:t>
            </a:r>
            <a:r>
              <a:rPr lang="ru-RU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Милосердов</a:t>
            </a:r>
            <a:endParaRPr lang="ru-RU" sz="1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0" algn="r">
              <a:spcAft>
                <a:spcPts val="1200"/>
              </a:spcAft>
              <a:buNone/>
            </a:pPr>
            <a:endParaRPr lang="ru-RU" sz="1600" i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Georgia" panose="02040502050405020303" pitchFamily="18" charset="0"/>
              </a:rPr>
              <a:t>Геральдическое описание герба (</a:t>
            </a:r>
            <a:r>
              <a:rPr lang="ru-RU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блазон</a:t>
            </a:r>
            <a:r>
              <a:rPr lang="ru-RU" sz="1800" dirty="0">
                <a:solidFill>
                  <a:schemeClr val="tx1"/>
                </a:solidFill>
                <a:latin typeface="Georgia" panose="02040502050405020303" pitchFamily="18" charset="0"/>
              </a:rPr>
              <a:t>) гласит:</a:t>
            </a:r>
          </a:p>
          <a:p>
            <a:pPr marL="0" indent="0">
              <a:buNone/>
            </a:pPr>
            <a:endParaRPr lang="ru-RU" sz="1800" i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ru-RU" sz="1800" i="1" dirty="0">
                <a:solidFill>
                  <a:schemeClr val="tx1"/>
                </a:solidFill>
                <a:latin typeface="Georgia" panose="02040502050405020303" pitchFamily="18" charset="0"/>
              </a:rPr>
              <a:t>В лазоревом (синем, голубом) поле с зелёной оконечностью поверх всего золотой улей, сопровождаемый во главе тремя золотыми пчелами, положенными веерообразно</a:t>
            </a:r>
            <a:r>
              <a:rPr lang="en-US" sz="1800" i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Georgia" panose="02040502050405020303" pitchFamily="18" charset="0"/>
              </a:rPr>
              <a:t>[4]</a:t>
            </a:r>
            <a:r>
              <a:rPr lang="ru-RU" sz="1800" i="1" dirty="0">
                <a:solidFill>
                  <a:schemeClr val="tx1"/>
                </a:solidFill>
                <a:latin typeface="Georgia" panose="02040502050405020303" pitchFamily="18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4" t="4926" r="22760" b="4969"/>
          <a:stretch/>
        </p:blipFill>
        <p:spPr>
          <a:xfrm>
            <a:off x="5454830" y="811029"/>
            <a:ext cx="3377470" cy="429391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332510"/>
            <a:ext cx="8520600" cy="748145"/>
          </a:xfrm>
        </p:spPr>
        <p:txBody>
          <a:bodyPr>
            <a:noAutofit/>
          </a:bodyPr>
          <a:lstStyle/>
          <a:p>
            <a:pPr algn="ctr"/>
            <a:r>
              <a:rPr lang="ru-RU" sz="2000" dirty="0" err="1">
                <a:solidFill>
                  <a:srgbClr val="FF0000"/>
                </a:solidFill>
                <a:latin typeface="Georgia" panose="02040502050405020303" pitchFamily="18" charset="0"/>
              </a:rPr>
              <a:t>Сапетка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 -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куполообразный плетеный улей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1700" y="1306285"/>
            <a:ext cx="4520431" cy="3420093"/>
          </a:xfrm>
        </p:spPr>
        <p:txBody>
          <a:bodyPr>
            <a:noAutofit/>
          </a:bodyPr>
          <a:lstStyle/>
          <a:p>
            <a:pPr marL="0" indent="361950" algn="just">
              <a:buNone/>
            </a:pP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 На гербе города Тамбова можно видеть не привычный сегодня рамочный улей, а </a:t>
            </a:r>
            <a:r>
              <a:rPr lang="ru-RU" dirty="0" err="1">
                <a:solidFill>
                  <a:schemeClr val="tx1"/>
                </a:solidFill>
                <a:latin typeface="Georgia" panose="02040502050405020303" pitchFamily="18" charset="0"/>
              </a:rPr>
              <a:t>сапетку</a:t>
            </a: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 (в переводе с черкесского языка «корзина») - один из древнейших видов ульев, когда-либо изобретенных человечеством.  Материалом для изготовления </a:t>
            </a:r>
            <a:r>
              <a:rPr lang="ru-RU" dirty="0" err="1">
                <a:solidFill>
                  <a:schemeClr val="tx1"/>
                </a:solidFill>
                <a:latin typeface="Georgia" panose="02040502050405020303" pitchFamily="18" charset="0"/>
              </a:rPr>
              <a:t>сапетки</a:t>
            </a: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 выбиралась либо сухая трава, либо лоза (ивовые прутья) </a:t>
            </a: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[5]</a:t>
            </a: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4" name="Рисунок 3" descr="C:\Users\USER\Desktop\ЛОГОПУНКТ\2023-2024\Пособие пчелка\сапетк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132" y="1213945"/>
            <a:ext cx="4000168" cy="3704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388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" pitchFamily="18" charset="0"/>
              </a:rPr>
              <a:t>Этапы создания пособия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355600">
              <a:buNone/>
            </a:pP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3 этап – техническое изготовление пособия.</a:t>
            </a:r>
          </a:p>
          <a:p>
            <a:pPr marL="0" indent="355600" algn="just">
              <a:buNone/>
            </a:pP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Трехмерные игрушки : для плетения улья и травки необходимо было найти мастера, умеющего работать с лозой и изготавливать желаемую форму. Пчелки были связаны из объемной пряжи. </a:t>
            </a:r>
          </a:p>
          <a:p>
            <a:pPr marL="0" indent="355600" algn="just">
              <a:buNone/>
            </a:pP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Двумерные изображения: подобранные материалы к дидактическому пособию  распечатывались, вырезались, ламинировались, наклеивались липучки.</a:t>
            </a:r>
          </a:p>
          <a:p>
            <a:pPr marL="0" indent="355600" algn="just">
              <a:buNone/>
            </a:pP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Так было создано многофункциональное пособие «Домик для пчелки».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</TotalTime>
  <Words>1853</Words>
  <Application>Microsoft Macintosh PowerPoint</Application>
  <PresentationFormat>Экран (16:9)</PresentationFormat>
  <Paragraphs>118</Paragraphs>
  <Slides>25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Arial</vt:lpstr>
      <vt:lpstr>Georgia</vt:lpstr>
      <vt:lpstr>Simple Light</vt:lpstr>
      <vt:lpstr> «Домик для пчелки» - пособие для реализации регионального компонента образовательной программы дошкольного образования дошкольного образовательного учреждения  учителями-логопедами</vt:lpstr>
      <vt:lpstr>Региональный компонент в образовании</vt:lpstr>
      <vt:lpstr>Актуальность</vt:lpstr>
      <vt:lpstr>ППРОС: проблема – недостаточное количество игр и пособий </vt:lpstr>
      <vt:lpstr>Этапы создания пособия     </vt:lpstr>
      <vt:lpstr>Этапы создания пособия</vt:lpstr>
      <vt:lpstr>Герб города Тамбова</vt:lpstr>
      <vt:lpstr>Сапетка - куполообразный плетеный улей</vt:lpstr>
      <vt:lpstr>Этапы создания пособия</vt:lpstr>
      <vt:lpstr>Многофункциональное пособие с трехмерными игрушками  «Домик для пчелки»</vt:lpstr>
      <vt:lpstr>Дидактическое пособие на липучках «Домик для пчелки»</vt:lpstr>
      <vt:lpstr> </vt:lpstr>
      <vt:lpstr> Целевая аудитория и описание игры</vt:lpstr>
      <vt:lpstr> Варианты проведения игр с трехмерными игрушками</vt:lpstr>
      <vt:lpstr>Варианты игр с двумерными изображениями: игра «На лугу» </vt:lpstr>
      <vt:lpstr>Варианты игр с двумерными изображениями: игра «Собери пчелку»</vt:lpstr>
      <vt:lpstr>Варианты игр с двумерными изображениями:   «Найди пчелу»</vt:lpstr>
      <vt:lpstr>Варианты игр с двумерными изображениями:   «Посчитай!»</vt:lpstr>
      <vt:lpstr>Варианты игр с двумерными изображениями:   «Виды ульев. Нарисуй свой улей. Расскажи о нем»</vt:lpstr>
      <vt:lpstr>Игра «Что из чего»</vt:lpstr>
      <vt:lpstr> Игра «Один-много»</vt:lpstr>
      <vt:lpstr>Варианты игр с двумерными изображениями:  «Какой улей на гербе города Тамбова?»</vt:lpstr>
      <vt:lpstr>Варианты игр с двумерными изображениями:   «Собери улей» </vt:lpstr>
      <vt:lpstr>Выводы</vt:lpstr>
      <vt:lpstr>Список использованных источников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Понятие “экогород”, основные принципы и положения</dc:title>
  <dc:creator>User</dc:creator>
  <cp:lastModifiedBy>Анна Можейко</cp:lastModifiedBy>
  <cp:revision>119</cp:revision>
  <dcterms:modified xsi:type="dcterms:W3CDTF">2024-02-25T04:51:57Z</dcterms:modified>
</cp:coreProperties>
</file>